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handoutMasterIdLst>
    <p:handoutMasterId r:id="rId303"/>
  </p:handoutMasterIdLst>
  <p:sldIdLst>
    <p:sldId id="256" r:id="rId3"/>
    <p:sldId id="566" r:id="rId4"/>
    <p:sldId id="567" r:id="rId5"/>
    <p:sldId id="569" r:id="rId6"/>
    <p:sldId id="267" r:id="rId7"/>
    <p:sldId id="568" r:id="rId8"/>
    <p:sldId id="271" r:id="rId9"/>
    <p:sldId id="272" r:id="rId10"/>
    <p:sldId id="556" r:id="rId11"/>
    <p:sldId id="273" r:id="rId12"/>
    <p:sldId id="557" r:id="rId13"/>
    <p:sldId id="504" r:id="rId14"/>
    <p:sldId id="293" r:id="rId15"/>
    <p:sldId id="558" r:id="rId16"/>
    <p:sldId id="559" r:id="rId17"/>
    <p:sldId id="276" r:id="rId18"/>
    <p:sldId id="315" r:id="rId19"/>
    <p:sldId id="503" r:id="rId20"/>
    <p:sldId id="280" r:id="rId21"/>
    <p:sldId id="560" r:id="rId22"/>
    <p:sldId id="561" r:id="rId23"/>
    <p:sldId id="284" r:id="rId24"/>
    <p:sldId id="562" r:id="rId25"/>
    <p:sldId id="564" r:id="rId26"/>
    <p:sldId id="563" r:id="rId27"/>
    <p:sldId id="565" r:id="rId28"/>
    <p:sldId id="303" r:id="rId29"/>
    <p:sldId id="311" r:id="rId30"/>
    <p:sldId id="278" r:id="rId31"/>
    <p:sldId id="312" r:id="rId32"/>
    <p:sldId id="313" r:id="rId33"/>
    <p:sldId id="314" r:id="rId34"/>
    <p:sldId id="318" r:id="rId35"/>
    <p:sldId id="531" r:id="rId36"/>
    <p:sldId id="283" r:id="rId37"/>
    <p:sldId id="400" r:id="rId38"/>
    <p:sldId id="274" r:id="rId39"/>
    <p:sldId id="432" r:id="rId40"/>
    <p:sldId id="433" r:id="rId41"/>
    <p:sldId id="434" r:id="rId42"/>
    <p:sldId id="435" r:id="rId43"/>
    <p:sldId id="436" r:id="rId44"/>
    <p:sldId id="437" r:id="rId45"/>
    <p:sldId id="440" r:id="rId46"/>
    <p:sldId id="439" r:id="rId47"/>
    <p:sldId id="438" r:id="rId48"/>
    <p:sldId id="441" r:id="rId49"/>
    <p:sldId id="442" r:id="rId50"/>
    <p:sldId id="431" r:id="rId51"/>
    <p:sldId id="275" r:id="rId52"/>
    <p:sldId id="268" r:id="rId53"/>
    <p:sldId id="261" r:id="rId54"/>
    <p:sldId id="263" r:id="rId55"/>
    <p:sldId id="265" r:id="rId56"/>
    <p:sldId id="266" r:id="rId57"/>
    <p:sldId id="277" r:id="rId58"/>
    <p:sldId id="279" r:id="rId59"/>
    <p:sldId id="281" r:id="rId60"/>
    <p:sldId id="282" r:id="rId61"/>
    <p:sldId id="285" r:id="rId62"/>
    <p:sldId id="286" r:id="rId63"/>
    <p:sldId id="287" r:id="rId64"/>
    <p:sldId id="288" r:id="rId65"/>
    <p:sldId id="290" r:id="rId66"/>
    <p:sldId id="289" r:id="rId67"/>
    <p:sldId id="291" r:id="rId68"/>
    <p:sldId id="292" r:id="rId69"/>
    <p:sldId id="295" r:id="rId70"/>
    <p:sldId id="296" r:id="rId71"/>
    <p:sldId id="297" r:id="rId72"/>
    <p:sldId id="298" r:id="rId73"/>
    <p:sldId id="299" r:id="rId74"/>
    <p:sldId id="300" r:id="rId75"/>
    <p:sldId id="301" r:id="rId76"/>
    <p:sldId id="302" r:id="rId77"/>
    <p:sldId id="294" r:id="rId78"/>
    <p:sldId id="305" r:id="rId79"/>
    <p:sldId id="304" r:id="rId80"/>
    <p:sldId id="306" r:id="rId81"/>
    <p:sldId id="307" r:id="rId82"/>
    <p:sldId id="309" r:id="rId83"/>
    <p:sldId id="320" r:id="rId84"/>
    <p:sldId id="308" r:id="rId85"/>
    <p:sldId id="321" r:id="rId86"/>
    <p:sldId id="323" r:id="rId87"/>
    <p:sldId id="322" r:id="rId88"/>
    <p:sldId id="324" r:id="rId89"/>
    <p:sldId id="317" r:id="rId90"/>
    <p:sldId id="326" r:id="rId91"/>
    <p:sldId id="327" r:id="rId92"/>
    <p:sldId id="325" r:id="rId93"/>
    <p:sldId id="329" r:id="rId94"/>
    <p:sldId id="330" r:id="rId95"/>
    <p:sldId id="331" r:id="rId96"/>
    <p:sldId id="332" r:id="rId97"/>
    <p:sldId id="333" r:id="rId98"/>
    <p:sldId id="334" r:id="rId99"/>
    <p:sldId id="335" r:id="rId100"/>
    <p:sldId id="336" r:id="rId101"/>
    <p:sldId id="337" r:id="rId102"/>
    <p:sldId id="338" r:id="rId103"/>
    <p:sldId id="339" r:id="rId104"/>
    <p:sldId id="340" r:id="rId105"/>
    <p:sldId id="342" r:id="rId106"/>
    <p:sldId id="341" r:id="rId107"/>
    <p:sldId id="328" r:id="rId108"/>
    <p:sldId id="344" r:id="rId109"/>
    <p:sldId id="345" r:id="rId110"/>
    <p:sldId id="343" r:id="rId111"/>
    <p:sldId id="346" r:id="rId112"/>
    <p:sldId id="348" r:id="rId113"/>
    <p:sldId id="349" r:id="rId114"/>
    <p:sldId id="350" r:id="rId115"/>
    <p:sldId id="351" r:id="rId116"/>
    <p:sldId id="352" r:id="rId117"/>
    <p:sldId id="353" r:id="rId118"/>
    <p:sldId id="354" r:id="rId119"/>
    <p:sldId id="347" r:id="rId120"/>
    <p:sldId id="356" r:id="rId121"/>
    <p:sldId id="357" r:id="rId122"/>
    <p:sldId id="358" r:id="rId123"/>
    <p:sldId id="359" r:id="rId124"/>
    <p:sldId id="360" r:id="rId125"/>
    <p:sldId id="361" r:id="rId126"/>
    <p:sldId id="362" r:id="rId127"/>
    <p:sldId id="363" r:id="rId128"/>
    <p:sldId id="364" r:id="rId129"/>
    <p:sldId id="365" r:id="rId130"/>
    <p:sldId id="366" r:id="rId131"/>
    <p:sldId id="367" r:id="rId132"/>
    <p:sldId id="368" r:id="rId133"/>
    <p:sldId id="369" r:id="rId134"/>
    <p:sldId id="370" r:id="rId135"/>
    <p:sldId id="371" r:id="rId136"/>
    <p:sldId id="372" r:id="rId137"/>
    <p:sldId id="373" r:id="rId138"/>
    <p:sldId id="374" r:id="rId139"/>
    <p:sldId id="375" r:id="rId140"/>
    <p:sldId id="376" r:id="rId141"/>
    <p:sldId id="377" r:id="rId142"/>
    <p:sldId id="378" r:id="rId143"/>
    <p:sldId id="379" r:id="rId144"/>
    <p:sldId id="380" r:id="rId145"/>
    <p:sldId id="381" r:id="rId146"/>
    <p:sldId id="382" r:id="rId147"/>
    <p:sldId id="383" r:id="rId148"/>
    <p:sldId id="384" r:id="rId149"/>
    <p:sldId id="385" r:id="rId150"/>
    <p:sldId id="386" r:id="rId151"/>
    <p:sldId id="387" r:id="rId152"/>
    <p:sldId id="388" r:id="rId153"/>
    <p:sldId id="389" r:id="rId154"/>
    <p:sldId id="390" r:id="rId155"/>
    <p:sldId id="391" r:id="rId156"/>
    <p:sldId id="392" r:id="rId157"/>
    <p:sldId id="393" r:id="rId158"/>
    <p:sldId id="394" r:id="rId159"/>
    <p:sldId id="355" r:id="rId160"/>
    <p:sldId id="396" r:id="rId161"/>
    <p:sldId id="397" r:id="rId162"/>
    <p:sldId id="398" r:id="rId163"/>
    <p:sldId id="403" r:id="rId164"/>
    <p:sldId id="404" r:id="rId165"/>
    <p:sldId id="406" r:id="rId166"/>
    <p:sldId id="407" r:id="rId167"/>
    <p:sldId id="408" r:id="rId168"/>
    <p:sldId id="411" r:id="rId169"/>
    <p:sldId id="412" r:id="rId170"/>
    <p:sldId id="413" r:id="rId171"/>
    <p:sldId id="414" r:id="rId172"/>
    <p:sldId id="415" r:id="rId173"/>
    <p:sldId id="416" r:id="rId174"/>
    <p:sldId id="417" r:id="rId175"/>
    <p:sldId id="418" r:id="rId176"/>
    <p:sldId id="420" r:id="rId177"/>
    <p:sldId id="421" r:id="rId178"/>
    <p:sldId id="419" r:id="rId179"/>
    <p:sldId id="422" r:id="rId180"/>
    <p:sldId id="423" r:id="rId181"/>
    <p:sldId id="424" r:id="rId182"/>
    <p:sldId id="425" r:id="rId183"/>
    <p:sldId id="426" r:id="rId184"/>
    <p:sldId id="427" r:id="rId185"/>
    <p:sldId id="428" r:id="rId186"/>
    <p:sldId id="429" r:id="rId187"/>
    <p:sldId id="430" r:id="rId188"/>
    <p:sldId id="402" r:id="rId189"/>
    <p:sldId id="444" r:id="rId190"/>
    <p:sldId id="445" r:id="rId191"/>
    <p:sldId id="446" r:id="rId192"/>
    <p:sldId id="401" r:id="rId193"/>
    <p:sldId id="443" r:id="rId194"/>
    <p:sldId id="410" r:id="rId195"/>
    <p:sldId id="409" r:id="rId196"/>
    <p:sldId id="405" r:id="rId197"/>
    <p:sldId id="399" r:id="rId198"/>
    <p:sldId id="495" r:id="rId199"/>
    <p:sldId id="448" r:id="rId200"/>
    <p:sldId id="449" r:id="rId201"/>
    <p:sldId id="450" r:id="rId202"/>
    <p:sldId id="451" r:id="rId203"/>
    <p:sldId id="452" r:id="rId204"/>
    <p:sldId id="453" r:id="rId205"/>
    <p:sldId id="454" r:id="rId206"/>
    <p:sldId id="455" r:id="rId207"/>
    <p:sldId id="464" r:id="rId208"/>
    <p:sldId id="456" r:id="rId209"/>
    <p:sldId id="457" r:id="rId210"/>
    <p:sldId id="458" r:id="rId211"/>
    <p:sldId id="459" r:id="rId212"/>
    <p:sldId id="460" r:id="rId213"/>
    <p:sldId id="461" r:id="rId214"/>
    <p:sldId id="462" r:id="rId215"/>
    <p:sldId id="463" r:id="rId216"/>
    <p:sldId id="465" r:id="rId217"/>
    <p:sldId id="466" r:id="rId218"/>
    <p:sldId id="467" r:id="rId219"/>
    <p:sldId id="476" r:id="rId220"/>
    <p:sldId id="469" r:id="rId221"/>
    <p:sldId id="470" r:id="rId222"/>
    <p:sldId id="477" r:id="rId223"/>
    <p:sldId id="478" r:id="rId224"/>
    <p:sldId id="471" r:id="rId225"/>
    <p:sldId id="479" r:id="rId226"/>
    <p:sldId id="472" r:id="rId227"/>
    <p:sldId id="473" r:id="rId228"/>
    <p:sldId id="474" r:id="rId229"/>
    <p:sldId id="475" r:id="rId230"/>
    <p:sldId id="480" r:id="rId231"/>
    <p:sldId id="481" r:id="rId232"/>
    <p:sldId id="482" r:id="rId233"/>
    <p:sldId id="483" r:id="rId234"/>
    <p:sldId id="484" r:id="rId235"/>
    <p:sldId id="485" r:id="rId236"/>
    <p:sldId id="486" r:id="rId237"/>
    <p:sldId id="487" r:id="rId238"/>
    <p:sldId id="488" r:id="rId239"/>
    <p:sldId id="489" r:id="rId240"/>
    <p:sldId id="490" r:id="rId241"/>
    <p:sldId id="447" r:id="rId242"/>
    <p:sldId id="496" r:id="rId243"/>
    <p:sldId id="497" r:id="rId244"/>
    <p:sldId id="498" r:id="rId245"/>
    <p:sldId id="499" r:id="rId246"/>
    <p:sldId id="500" r:id="rId247"/>
    <p:sldId id="501" r:id="rId248"/>
    <p:sldId id="502" r:id="rId249"/>
    <p:sldId id="505" r:id="rId250"/>
    <p:sldId id="506" r:id="rId251"/>
    <p:sldId id="507" r:id="rId252"/>
    <p:sldId id="508" r:id="rId253"/>
    <p:sldId id="509" r:id="rId254"/>
    <p:sldId id="510" r:id="rId255"/>
    <p:sldId id="511" r:id="rId256"/>
    <p:sldId id="512" r:id="rId257"/>
    <p:sldId id="513" r:id="rId258"/>
    <p:sldId id="514" r:id="rId259"/>
    <p:sldId id="515" r:id="rId260"/>
    <p:sldId id="516" r:id="rId261"/>
    <p:sldId id="517" r:id="rId262"/>
    <p:sldId id="518" r:id="rId263"/>
    <p:sldId id="519" r:id="rId264"/>
    <p:sldId id="520" r:id="rId265"/>
    <p:sldId id="521" r:id="rId266"/>
    <p:sldId id="522" r:id="rId267"/>
    <p:sldId id="523" r:id="rId268"/>
    <p:sldId id="524" r:id="rId269"/>
    <p:sldId id="525" r:id="rId270"/>
    <p:sldId id="526" r:id="rId271"/>
    <p:sldId id="527" r:id="rId272"/>
    <p:sldId id="528" r:id="rId273"/>
    <p:sldId id="529" r:id="rId274"/>
    <p:sldId id="530" r:id="rId275"/>
    <p:sldId id="491" r:id="rId276"/>
    <p:sldId id="492" r:id="rId277"/>
    <p:sldId id="493" r:id="rId278"/>
    <p:sldId id="395"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EA4A3D6-72DA-4447-AD28-293B2B431705}">
          <p14:sldIdLst>
            <p14:sldId id="256"/>
            <p14:sldId id="566"/>
            <p14:sldId id="567"/>
            <p14:sldId id="569"/>
          </p14:sldIdLst>
        </p14:section>
        <p14:section name="Index" id="{05370732-08DD-4F50-BCDF-E4D2797C882E}">
          <p14:sldIdLst>
            <p14:sldId id="267"/>
            <p14:sldId id="568"/>
            <p14:sldId id="271"/>
            <p14:sldId id="272"/>
            <p14:sldId id="556"/>
            <p14:sldId id="273"/>
            <p14:sldId id="557"/>
            <p14:sldId id="504"/>
            <p14:sldId id="293"/>
            <p14:sldId id="558"/>
            <p14:sldId id="559"/>
            <p14:sldId id="276"/>
            <p14:sldId id="315"/>
            <p14:sldId id="503"/>
            <p14:sldId id="280"/>
            <p14:sldId id="560"/>
            <p14:sldId id="561"/>
            <p14:sldId id="284"/>
            <p14:sldId id="562"/>
            <p14:sldId id="564"/>
            <p14:sldId id="563"/>
            <p14:sldId id="565"/>
            <p14:sldId id="303"/>
            <p14:sldId id="311"/>
            <p14:sldId id="278"/>
            <p14:sldId id="312"/>
            <p14:sldId id="313"/>
            <p14:sldId id="314"/>
            <p14:sldId id="318"/>
            <p14:sldId id="531"/>
            <p14:sldId id="283"/>
            <p14:sldId id="400"/>
          </p14:sldIdLst>
        </p14:section>
        <p14:section name="PHOF" id="{B5BFFD56-95E4-4917-A2C2-455BC9BF5C50}">
          <p14:sldIdLst>
            <p14:sldId id="274"/>
            <p14:sldId id="432"/>
            <p14:sldId id="433"/>
            <p14:sldId id="434"/>
            <p14:sldId id="435"/>
            <p14:sldId id="436"/>
            <p14:sldId id="437"/>
            <p14:sldId id="440"/>
            <p14:sldId id="439"/>
            <p14:sldId id="438"/>
            <p14:sldId id="441"/>
            <p14:sldId id="442"/>
            <p14:sldId id="431"/>
            <p14:sldId id="275"/>
            <p14:sldId id="268"/>
            <p14:sldId id="261"/>
            <p14:sldId id="263"/>
            <p14:sldId id="265"/>
            <p14:sldId id="266"/>
            <p14:sldId id="277"/>
            <p14:sldId id="279"/>
            <p14:sldId id="281"/>
            <p14:sldId id="282"/>
            <p14:sldId id="285"/>
            <p14:sldId id="286"/>
            <p14:sldId id="287"/>
            <p14:sldId id="288"/>
            <p14:sldId id="290"/>
            <p14:sldId id="289"/>
            <p14:sldId id="291"/>
            <p14:sldId id="292"/>
            <p14:sldId id="295"/>
            <p14:sldId id="296"/>
            <p14:sldId id="297"/>
            <p14:sldId id="298"/>
            <p14:sldId id="299"/>
            <p14:sldId id="300"/>
            <p14:sldId id="301"/>
            <p14:sldId id="302"/>
            <p14:sldId id="294"/>
            <p14:sldId id="305"/>
            <p14:sldId id="304"/>
            <p14:sldId id="306"/>
            <p14:sldId id="307"/>
            <p14:sldId id="309"/>
            <p14:sldId id="320"/>
            <p14:sldId id="308"/>
            <p14:sldId id="321"/>
            <p14:sldId id="323"/>
            <p14:sldId id="322"/>
            <p14:sldId id="324"/>
            <p14:sldId id="317"/>
            <p14:sldId id="326"/>
            <p14:sldId id="327"/>
            <p14:sldId id="325"/>
            <p14:sldId id="329"/>
            <p14:sldId id="330"/>
            <p14:sldId id="331"/>
            <p14:sldId id="332"/>
            <p14:sldId id="333"/>
            <p14:sldId id="334"/>
            <p14:sldId id="335"/>
            <p14:sldId id="336"/>
            <p14:sldId id="337"/>
            <p14:sldId id="338"/>
            <p14:sldId id="339"/>
            <p14:sldId id="340"/>
            <p14:sldId id="342"/>
            <p14:sldId id="341"/>
            <p14:sldId id="328"/>
            <p14:sldId id="344"/>
            <p14:sldId id="345"/>
            <p14:sldId id="343"/>
            <p14:sldId id="346"/>
            <p14:sldId id="348"/>
            <p14:sldId id="349"/>
            <p14:sldId id="350"/>
            <p14:sldId id="351"/>
            <p14:sldId id="352"/>
            <p14:sldId id="353"/>
            <p14:sldId id="354"/>
            <p14:sldId id="347"/>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 id="376"/>
            <p14:sldId id="377"/>
            <p14:sldId id="378"/>
            <p14:sldId id="379"/>
            <p14:sldId id="380"/>
            <p14:sldId id="381"/>
            <p14:sldId id="382"/>
            <p14:sldId id="383"/>
            <p14:sldId id="384"/>
            <p14:sldId id="385"/>
            <p14:sldId id="386"/>
            <p14:sldId id="387"/>
            <p14:sldId id="388"/>
            <p14:sldId id="389"/>
            <p14:sldId id="390"/>
            <p14:sldId id="391"/>
            <p14:sldId id="392"/>
            <p14:sldId id="393"/>
            <p14:sldId id="394"/>
            <p14:sldId id="355"/>
            <p14:sldId id="396"/>
            <p14:sldId id="397"/>
            <p14:sldId id="398"/>
            <p14:sldId id="403"/>
            <p14:sldId id="404"/>
            <p14:sldId id="406"/>
            <p14:sldId id="407"/>
            <p14:sldId id="408"/>
            <p14:sldId id="411"/>
            <p14:sldId id="412"/>
            <p14:sldId id="413"/>
            <p14:sldId id="414"/>
            <p14:sldId id="415"/>
            <p14:sldId id="416"/>
            <p14:sldId id="417"/>
            <p14:sldId id="418"/>
            <p14:sldId id="420"/>
            <p14:sldId id="421"/>
            <p14:sldId id="419"/>
            <p14:sldId id="422"/>
            <p14:sldId id="423"/>
            <p14:sldId id="424"/>
            <p14:sldId id="425"/>
            <p14:sldId id="426"/>
            <p14:sldId id="427"/>
            <p14:sldId id="428"/>
            <p14:sldId id="429"/>
            <p14:sldId id="430"/>
          </p14:sldIdLst>
        </p14:section>
        <p14:section name="NHSOF" id="{A3359C24-DF78-4B05-B9F8-A3D0734DB42E}">
          <p14:sldIdLst>
            <p14:sldId id="402"/>
            <p14:sldId id="444"/>
            <p14:sldId id="445"/>
            <p14:sldId id="446"/>
            <p14:sldId id="401"/>
            <p14:sldId id="443"/>
            <p14:sldId id="410"/>
            <p14:sldId id="409"/>
            <p14:sldId id="405"/>
            <p14:sldId id="399"/>
            <p14:sldId id="495"/>
            <p14:sldId id="448"/>
            <p14:sldId id="449"/>
            <p14:sldId id="450"/>
            <p14:sldId id="451"/>
            <p14:sldId id="452"/>
            <p14:sldId id="453"/>
            <p14:sldId id="454"/>
            <p14:sldId id="455"/>
            <p14:sldId id="464"/>
            <p14:sldId id="456"/>
            <p14:sldId id="457"/>
            <p14:sldId id="458"/>
            <p14:sldId id="459"/>
            <p14:sldId id="460"/>
            <p14:sldId id="461"/>
            <p14:sldId id="462"/>
            <p14:sldId id="463"/>
          </p14:sldIdLst>
        </p14:section>
        <p14:section name="CCGOF" id="{D1F28C97-FAF3-45B7-95CF-F0ED7394EE03}">
          <p14:sldIdLst>
            <p14:sldId id="465"/>
            <p14:sldId id="466"/>
            <p14:sldId id="467"/>
            <p14:sldId id="476"/>
            <p14:sldId id="469"/>
            <p14:sldId id="470"/>
            <p14:sldId id="477"/>
            <p14:sldId id="478"/>
            <p14:sldId id="471"/>
            <p14:sldId id="479"/>
            <p14:sldId id="472"/>
            <p14:sldId id="473"/>
            <p14:sldId id="474"/>
            <p14:sldId id="475"/>
            <p14:sldId id="480"/>
            <p14:sldId id="481"/>
            <p14:sldId id="482"/>
            <p14:sldId id="483"/>
            <p14:sldId id="484"/>
            <p14:sldId id="485"/>
            <p14:sldId id="486"/>
            <p14:sldId id="487"/>
            <p14:sldId id="488"/>
            <p14:sldId id="489"/>
            <p14:sldId id="490"/>
            <p14:sldId id="447"/>
            <p14:sldId id="496"/>
            <p14:sldId id="497"/>
            <p14:sldId id="498"/>
            <p14:sldId id="499"/>
            <p14:sldId id="500"/>
            <p14:sldId id="501"/>
            <p14:sldId id="502"/>
            <p14:sldId id="505"/>
            <p14:sldId id="506"/>
            <p14:sldId id="507"/>
            <p14:sldId id="508"/>
            <p14:sldId id="509"/>
            <p14:sldId id="510"/>
            <p14:sldId id="511"/>
            <p14:sldId id="512"/>
            <p14:sldId id="513"/>
            <p14:sldId id="514"/>
            <p14:sldId id="515"/>
            <p14:sldId id="516"/>
            <p14:sldId id="517"/>
            <p14:sldId id="518"/>
            <p14:sldId id="519"/>
            <p14:sldId id="520"/>
            <p14:sldId id="521"/>
            <p14:sldId id="522"/>
            <p14:sldId id="523"/>
            <p14:sldId id="524"/>
            <p14:sldId id="525"/>
            <p14:sldId id="526"/>
            <p14:sldId id="527"/>
            <p14:sldId id="528"/>
            <p14:sldId id="529"/>
            <p14:sldId id="530"/>
            <p14:sldId id="491"/>
            <p14:sldId id="492"/>
            <p14:sldId id="493"/>
          </p14:sldIdLst>
        </p14:section>
        <p14:section name="ASCOF" id="{5F90AC06-FA9B-4008-B772-E7F5FF047134}">
          <p14:sldIdLst>
            <p14:sldId id="395"/>
            <p14:sldId id="533"/>
            <p14:sldId id="534"/>
            <p14:sldId id="535"/>
            <p14:sldId id="536"/>
            <p14:sldId id="537"/>
            <p14:sldId id="538"/>
            <p14:sldId id="539"/>
            <p14:sldId id="540"/>
            <p14:sldId id="541"/>
            <p14:sldId id="542"/>
            <p14:sldId id="543"/>
            <p14:sldId id="544"/>
            <p14:sldId id="545"/>
            <p14:sldId id="546"/>
            <p14:sldId id="547"/>
            <p14:sldId id="548"/>
            <p14:sldId id="549"/>
            <p14:sldId id="550"/>
            <p14:sldId id="551"/>
            <p14:sldId id="552"/>
            <p14:sldId id="553"/>
            <p14:sldId id="554"/>
            <p14:sldId id="55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A81C"/>
    <a:srgbClr val="00B6D5"/>
    <a:srgbClr val="800080"/>
    <a:srgbClr val="9227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191" autoAdjust="0"/>
    <p:restoredTop sz="94660"/>
  </p:normalViewPr>
  <p:slideViewPr>
    <p:cSldViewPr>
      <p:cViewPr varScale="1">
        <p:scale>
          <a:sx n="110" d="100"/>
          <a:sy n="110" d="100"/>
        </p:scale>
        <p:origin x="1326" y="102"/>
      </p:cViewPr>
      <p:guideLst>
        <p:guide orient="horz" pos="2160"/>
        <p:guide pos="2880"/>
      </p:guideLst>
    </p:cSldViewPr>
  </p:slideViewPr>
  <p:notesTextViewPr>
    <p:cViewPr>
      <p:scale>
        <a:sx n="1" d="1"/>
        <a:sy n="1" d="1"/>
      </p:scale>
      <p:origin x="0" y="0"/>
    </p:cViewPr>
  </p:notesTextViewPr>
  <p:notesViewPr>
    <p:cSldViewPr>
      <p:cViewPr varScale="1">
        <p:scale>
          <a:sx n="83" d="100"/>
          <a:sy n="83" d="100"/>
        </p:scale>
        <p:origin x="-199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slide" Target="slides/slide297.xml"/><Relationship Id="rId303" Type="http://schemas.openxmlformats.org/officeDocument/2006/relationships/handoutMaster" Target="handoutMasters/handoutMaster1.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289" Type="http://schemas.openxmlformats.org/officeDocument/2006/relationships/slide" Target="slides/slide287.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79" Type="http://schemas.openxmlformats.org/officeDocument/2006/relationships/slide" Target="slides/slide277.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presProps" Target="presProps.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slide" Target="slides/slide278.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slide" Target="slides/slide289.xml"/><Relationship Id="rId305" Type="http://schemas.openxmlformats.org/officeDocument/2006/relationships/viewProps" Target="viewProps.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slide" Target="slides/slide290.xml"/><Relationship Id="rId306" Type="http://schemas.openxmlformats.org/officeDocument/2006/relationships/theme" Target="theme/theme1.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slide" Target="slides/slide299.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261" Type="http://schemas.openxmlformats.org/officeDocument/2006/relationships/slide" Target="slides/slide259.xml"/><Relationship Id="rId266" Type="http://schemas.openxmlformats.org/officeDocument/2006/relationships/slide" Target="slides/slide264.xml"/><Relationship Id="rId287" Type="http://schemas.openxmlformats.org/officeDocument/2006/relationships/slide" Target="slides/slide285.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282" Type="http://schemas.openxmlformats.org/officeDocument/2006/relationships/slide" Target="slides/slide280.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slide" Target="slides/slide296.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slide" Target="slides/slide270.xml"/><Relationship Id="rId293" Type="http://schemas.openxmlformats.org/officeDocument/2006/relationships/slide" Target="slides/slide291.xml"/><Relationship Id="rId302" Type="http://schemas.openxmlformats.org/officeDocument/2006/relationships/slide" Target="slides/slide300.xml"/><Relationship Id="rId30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283" Type="http://schemas.openxmlformats.org/officeDocument/2006/relationships/slide" Target="slides/slide281.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slide" Target="slides/slide292.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slide" Target="slides/slide29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slide" Target="slides/slide294.xml"/><Relationship Id="rId300" Type="http://schemas.openxmlformats.org/officeDocument/2006/relationships/slide" Target="slides/slide298.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slide" Target="slides/slide295.xml"/></Relationships>
</file>

<file path=ppt/charts/_rels/chart1.xml.rels><?xml version="1.0" encoding="UTF-8" standalone="yes"?>
<Relationships xmlns="http://schemas.openxmlformats.org/package/2006/relationships"><Relationship Id="rId3" Type="http://schemas.openxmlformats.org/officeDocument/2006/relationships/oleObject" Target="file:///\\D-FS08\Public%20Health\011_For%20Information%20Analysts_RESTRICTED\Joint%20Strategic%20Needs%20Assessment\State%20of%20Derbyshire\StateOfDerbyshire2018\CCG%20Outcom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D-FS08\Public%20Health\011_For%20Information%20Analysts_RESTRICTED\Joint%20Strategic%20Needs%20Assessment\State%20of%20Derbyshire\StateOfDerbyshire2018\CCG%20Outcom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NHSOF1.6.i!$J$1</c:f>
          <c:strCache>
            <c:ptCount val="1"/>
            <c:pt idx="0">
              <c:v>1.6.i Infant mortality  - Derbyshire</c:v>
            </c:pt>
          </c:strCache>
        </c:strRef>
      </c:tx>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1"/>
          <c:order val="0"/>
          <c:tx>
            <c:v>Derbyshire</c:v>
          </c:tx>
          <c:spPr>
            <a:ln w="12700" cap="rnd">
              <a:solidFill>
                <a:srgbClr val="00B0F0"/>
              </a:solidFill>
              <a:round/>
            </a:ln>
            <a:effectLst/>
          </c:spPr>
          <c:marker>
            <c:symbol val="circle"/>
            <c:size val="7"/>
            <c:spPr>
              <a:solidFill>
                <a:srgbClr val="FFC000"/>
              </a:solidFill>
              <a:ln w="6350">
                <a:solidFill>
                  <a:schemeClr val="tx1"/>
                </a:solidFill>
              </a:ln>
              <a:effectLst/>
            </c:spPr>
          </c:marker>
          <c:dPt>
            <c:idx val="2"/>
            <c:marker>
              <c:symbol val="circle"/>
              <c:size val="7"/>
              <c:spPr>
                <a:solidFill>
                  <a:srgbClr val="00B050"/>
                </a:solidFill>
                <a:ln w="6350">
                  <a:solidFill>
                    <a:schemeClr val="tx1"/>
                  </a:solidFill>
                </a:ln>
                <a:effectLst/>
              </c:spPr>
            </c:marker>
            <c:bubble3D val="0"/>
            <c:extLst>
              <c:ext xmlns:c16="http://schemas.microsoft.com/office/drawing/2014/chart" uri="{C3380CC4-5D6E-409C-BE32-E72D297353CC}">
                <c16:uniqueId val="{00000000-B2E3-4E0C-B38F-B88E6B21D8A4}"/>
              </c:ext>
            </c:extLst>
          </c:dPt>
          <c:dPt>
            <c:idx val="4"/>
            <c:marker>
              <c:symbol val="circle"/>
              <c:size val="7"/>
              <c:spPr>
                <a:solidFill>
                  <a:srgbClr val="00B050"/>
                </a:solidFill>
                <a:ln w="6350">
                  <a:solidFill>
                    <a:schemeClr val="tx1"/>
                  </a:solidFill>
                </a:ln>
                <a:effectLst/>
              </c:spPr>
            </c:marker>
            <c:bubble3D val="0"/>
            <c:extLst>
              <c:ext xmlns:c16="http://schemas.microsoft.com/office/drawing/2014/chart" uri="{C3380CC4-5D6E-409C-BE32-E72D297353CC}">
                <c16:uniqueId val="{00000001-B2E3-4E0C-B38F-B88E6B21D8A4}"/>
              </c:ext>
            </c:extLst>
          </c:dPt>
          <c:cat>
            <c:numRef>
              <c:f>NHSOF1.6.i!$A$3:$A$10</c:f>
              <c:numCache>
                <c:formatCode>General</c:formatCode>
                <c:ptCount val="8"/>
                <c:pt idx="0">
                  <c:v>2009</c:v>
                </c:pt>
                <c:pt idx="1">
                  <c:v>2010</c:v>
                </c:pt>
                <c:pt idx="2">
                  <c:v>2011</c:v>
                </c:pt>
                <c:pt idx="3">
                  <c:v>2012</c:v>
                </c:pt>
                <c:pt idx="4">
                  <c:v>2013</c:v>
                </c:pt>
                <c:pt idx="5">
                  <c:v>2014</c:v>
                </c:pt>
                <c:pt idx="6">
                  <c:v>2015</c:v>
                </c:pt>
                <c:pt idx="7">
                  <c:v>2016</c:v>
                </c:pt>
              </c:numCache>
            </c:numRef>
          </c:cat>
          <c:val>
            <c:numRef>
              <c:f>NHSOF1.6.i!$B$3:$B$10</c:f>
              <c:numCache>
                <c:formatCode>General</c:formatCode>
                <c:ptCount val="8"/>
                <c:pt idx="0">
                  <c:v>3.7096574750000002</c:v>
                </c:pt>
                <c:pt idx="1">
                  <c:v>3.3317467872000002</c:v>
                </c:pt>
                <c:pt idx="2">
                  <c:v>2.5934221383999998</c:v>
                </c:pt>
                <c:pt idx="3">
                  <c:v>2.7508671212000002</c:v>
                </c:pt>
                <c:pt idx="4">
                  <c:v>2.4237785432000001</c:v>
                </c:pt>
                <c:pt idx="5">
                  <c:v>3.6867531147000001</c:v>
                </c:pt>
                <c:pt idx="6">
                  <c:v>3.5618878005000001</c:v>
                </c:pt>
                <c:pt idx="7">
                  <c:v>3.5805626598</c:v>
                </c:pt>
              </c:numCache>
            </c:numRef>
          </c:val>
          <c:smooth val="0"/>
          <c:extLst>
            <c:ext xmlns:c16="http://schemas.microsoft.com/office/drawing/2014/chart" uri="{C3380CC4-5D6E-409C-BE32-E72D297353CC}">
              <c16:uniqueId val="{00000002-B2E3-4E0C-B38F-B88E6B21D8A4}"/>
            </c:ext>
          </c:extLst>
        </c:ser>
        <c:ser>
          <c:idx val="3"/>
          <c:order val="1"/>
          <c:tx>
            <c:v>England</c:v>
          </c:tx>
          <c:spPr>
            <a:ln w="12700" cap="rnd">
              <a:solidFill>
                <a:schemeClr val="tx1"/>
              </a:solidFill>
              <a:round/>
            </a:ln>
            <a:effectLst/>
          </c:spPr>
          <c:marker>
            <c:symbol val="circle"/>
            <c:size val="6"/>
            <c:spPr>
              <a:solidFill>
                <a:schemeClr val="tx1"/>
              </a:solidFill>
              <a:ln w="9525">
                <a:solidFill>
                  <a:schemeClr val="tx1"/>
                </a:solidFill>
              </a:ln>
              <a:effectLst/>
            </c:spPr>
          </c:marker>
          <c:cat>
            <c:numRef>
              <c:f>NHSOF1.6.i!$A$3:$A$10</c:f>
              <c:numCache>
                <c:formatCode>General</c:formatCode>
                <c:ptCount val="8"/>
                <c:pt idx="0">
                  <c:v>2009</c:v>
                </c:pt>
                <c:pt idx="1">
                  <c:v>2010</c:v>
                </c:pt>
                <c:pt idx="2">
                  <c:v>2011</c:v>
                </c:pt>
                <c:pt idx="3">
                  <c:v>2012</c:v>
                </c:pt>
                <c:pt idx="4">
                  <c:v>2013</c:v>
                </c:pt>
                <c:pt idx="5">
                  <c:v>2014</c:v>
                </c:pt>
                <c:pt idx="6">
                  <c:v>2015</c:v>
                </c:pt>
                <c:pt idx="7">
                  <c:v>2016</c:v>
                </c:pt>
              </c:numCache>
            </c:numRef>
          </c:cat>
          <c:val>
            <c:numRef>
              <c:f>NHSOF1.6.i!$E$3:$E$10</c:f>
              <c:numCache>
                <c:formatCode>General</c:formatCode>
                <c:ptCount val="8"/>
                <c:pt idx="0">
                  <c:v>4.4541604451000003</c:v>
                </c:pt>
                <c:pt idx="1">
                  <c:v>4.2343091118</c:v>
                </c:pt>
                <c:pt idx="2">
                  <c:v>4.1664244608000001</c:v>
                </c:pt>
                <c:pt idx="3">
                  <c:v>3.9597200396000001</c:v>
                </c:pt>
                <c:pt idx="4">
                  <c:v>3.8072765632999999</c:v>
                </c:pt>
                <c:pt idx="5">
                  <c:v>3.6145343282</c:v>
                </c:pt>
                <c:pt idx="6">
                  <c:v>3.6634612634999999</c:v>
                </c:pt>
                <c:pt idx="7">
                  <c:v>3.8120686353000002</c:v>
                </c:pt>
              </c:numCache>
            </c:numRef>
          </c:val>
          <c:smooth val="0"/>
          <c:extLst>
            <c:ext xmlns:c16="http://schemas.microsoft.com/office/drawing/2014/chart" uri="{C3380CC4-5D6E-409C-BE32-E72D297353CC}">
              <c16:uniqueId val="{00000003-B2E3-4E0C-B38F-B88E6B21D8A4}"/>
            </c:ext>
          </c:extLst>
        </c:ser>
        <c:dLbls>
          <c:showLegendKey val="0"/>
          <c:showVal val="0"/>
          <c:showCatName val="0"/>
          <c:showSerName val="0"/>
          <c:showPercent val="0"/>
          <c:showBubbleSize val="0"/>
        </c:dLbls>
        <c:marker val="1"/>
        <c:smooth val="0"/>
        <c:axId val="351847120"/>
        <c:axId val="351841416"/>
      </c:lineChart>
      <c:catAx>
        <c:axId val="351847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1841416"/>
        <c:crosses val="autoZero"/>
        <c:auto val="1"/>
        <c:lblAlgn val="ctr"/>
        <c:lblOffset val="100"/>
        <c:noMultiLvlLbl val="0"/>
      </c:catAx>
      <c:valAx>
        <c:axId val="351841416"/>
        <c:scaling>
          <c:orientation val="minMax"/>
          <c:max val="1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1847120"/>
        <c:crosses val="autoZero"/>
        <c:crossBetween val="between"/>
        <c:majorUnit val="5"/>
      </c:val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'CCGOF 4.1'!$L$1</c:f>
          <c:strCache>
            <c:ptCount val="1"/>
            <c:pt idx="0">
              <c:v>4.1 Patient experience of GP out-of-hours services  - Derbyshire STP</c:v>
            </c:pt>
          </c:strCache>
        </c:strRef>
      </c:tx>
      <c:overlay val="0"/>
      <c:spPr>
        <a:noFill/>
        <a:ln>
          <a:noFill/>
        </a:ln>
        <a:effectLst/>
      </c:spPr>
      <c:txPr>
        <a:bodyPr rot="0" spcFirstLastPara="1" vertOverflow="ellipsis" vert="horz" wrap="square" anchor="ctr" anchorCtr="1"/>
        <a:lstStyle/>
        <a:p>
          <a:pPr>
            <a:defRPr sz="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3"/>
          <c:order val="0"/>
          <c:tx>
            <c:v>England</c:v>
          </c:tx>
          <c:spPr>
            <a:ln w="12700" cap="rnd">
              <a:solidFill>
                <a:schemeClr val="tx1"/>
              </a:solidFill>
              <a:round/>
            </a:ln>
            <a:effectLst/>
          </c:spPr>
          <c:marker>
            <c:symbol val="circle"/>
            <c:size val="6"/>
            <c:spPr>
              <a:solidFill>
                <a:schemeClr val="tx1"/>
              </a:solidFill>
              <a:ln w="9525">
                <a:solidFill>
                  <a:schemeClr val="tx1"/>
                </a:solidFill>
              </a:ln>
              <a:effectLst/>
            </c:spPr>
          </c:marker>
          <c:cat>
            <c:strRef>
              <c:f>'CCGOF 4.1'!$A$3:$A$6</c:f>
              <c:strCache>
                <c:ptCount val="4"/>
                <c:pt idx="0">
                  <c:v>2011/12</c:v>
                </c:pt>
                <c:pt idx="1">
                  <c:v>2012/13</c:v>
                </c:pt>
                <c:pt idx="2">
                  <c:v>2013/14</c:v>
                </c:pt>
                <c:pt idx="3">
                  <c:v>2014/15</c:v>
                </c:pt>
              </c:strCache>
            </c:strRef>
          </c:cat>
          <c:val>
            <c:numRef>
              <c:f>'CCGOF 4.1'!$E$3:$E$6</c:f>
              <c:numCache>
                <c:formatCode>General</c:formatCode>
                <c:ptCount val="4"/>
                <c:pt idx="0">
                  <c:v>70.900000000000006</c:v>
                </c:pt>
                <c:pt idx="1">
                  <c:v>70.2</c:v>
                </c:pt>
                <c:pt idx="2">
                  <c:v>66.2</c:v>
                </c:pt>
                <c:pt idx="3">
                  <c:v>68.599999999999994</c:v>
                </c:pt>
              </c:numCache>
            </c:numRef>
          </c:val>
          <c:smooth val="0"/>
          <c:extLst>
            <c:ext xmlns:c16="http://schemas.microsoft.com/office/drawing/2014/chart" uri="{C3380CC4-5D6E-409C-BE32-E72D297353CC}">
              <c16:uniqueId val="{00000000-492A-4097-B28E-E09B2EB99F69}"/>
            </c:ext>
          </c:extLst>
        </c:ser>
        <c:ser>
          <c:idx val="1"/>
          <c:order val="1"/>
          <c:tx>
            <c:v>Derbyshire</c:v>
          </c:tx>
          <c:spPr>
            <a:ln w="12700" cap="rnd">
              <a:solidFill>
                <a:srgbClr val="00B0F0"/>
              </a:solidFill>
              <a:round/>
            </a:ln>
            <a:effectLst/>
          </c:spPr>
          <c:marker>
            <c:symbol val="circle"/>
            <c:size val="7"/>
            <c:spPr>
              <a:solidFill>
                <a:schemeClr val="bg1"/>
              </a:solidFill>
              <a:ln w="6350">
                <a:solidFill>
                  <a:schemeClr val="tx1"/>
                </a:solidFill>
              </a:ln>
              <a:effectLst/>
            </c:spPr>
          </c:marker>
          <c:dPt>
            <c:idx val="0"/>
            <c:marker>
              <c:symbol val="circle"/>
              <c:size val="7"/>
              <c:spPr>
                <a:solidFill>
                  <a:schemeClr val="bg1"/>
                </a:solidFill>
                <a:ln w="6350">
                  <a:solidFill>
                    <a:schemeClr val="tx1"/>
                  </a:solidFill>
                </a:ln>
                <a:effectLst/>
              </c:spPr>
            </c:marker>
            <c:bubble3D val="0"/>
            <c:extLst>
              <c:ext xmlns:c16="http://schemas.microsoft.com/office/drawing/2014/chart" uri="{C3380CC4-5D6E-409C-BE32-E72D297353CC}">
                <c16:uniqueId val="{00000001-492A-4097-B28E-E09B2EB99F69}"/>
              </c:ext>
            </c:extLst>
          </c:dPt>
          <c:dPt>
            <c:idx val="1"/>
            <c:marker>
              <c:symbol val="circle"/>
              <c:size val="7"/>
              <c:spPr>
                <a:solidFill>
                  <a:schemeClr val="bg1"/>
                </a:solidFill>
                <a:ln w="6350">
                  <a:solidFill>
                    <a:schemeClr val="tx1"/>
                  </a:solidFill>
                </a:ln>
                <a:effectLst/>
              </c:spPr>
            </c:marker>
            <c:bubble3D val="0"/>
            <c:extLst>
              <c:ext xmlns:c16="http://schemas.microsoft.com/office/drawing/2014/chart" uri="{C3380CC4-5D6E-409C-BE32-E72D297353CC}">
                <c16:uniqueId val="{00000002-492A-4097-B28E-E09B2EB99F69}"/>
              </c:ext>
            </c:extLst>
          </c:dPt>
          <c:dPt>
            <c:idx val="2"/>
            <c:marker>
              <c:symbol val="circle"/>
              <c:size val="7"/>
              <c:spPr>
                <a:solidFill>
                  <a:schemeClr val="bg1"/>
                </a:solidFill>
                <a:ln w="6350">
                  <a:solidFill>
                    <a:schemeClr val="tx1"/>
                  </a:solidFill>
                </a:ln>
                <a:effectLst/>
              </c:spPr>
            </c:marker>
            <c:bubble3D val="0"/>
            <c:extLst>
              <c:ext xmlns:c16="http://schemas.microsoft.com/office/drawing/2014/chart" uri="{C3380CC4-5D6E-409C-BE32-E72D297353CC}">
                <c16:uniqueId val="{00000003-492A-4097-B28E-E09B2EB99F69}"/>
              </c:ext>
            </c:extLst>
          </c:dPt>
          <c:dPt>
            <c:idx val="3"/>
            <c:marker>
              <c:symbol val="circle"/>
              <c:size val="7"/>
              <c:spPr>
                <a:solidFill>
                  <a:schemeClr val="bg1"/>
                </a:solidFill>
                <a:ln w="6350">
                  <a:solidFill>
                    <a:schemeClr val="tx1"/>
                  </a:solidFill>
                </a:ln>
                <a:effectLst/>
              </c:spPr>
            </c:marker>
            <c:bubble3D val="0"/>
            <c:extLst>
              <c:ext xmlns:c16="http://schemas.microsoft.com/office/drawing/2014/chart" uri="{C3380CC4-5D6E-409C-BE32-E72D297353CC}">
                <c16:uniqueId val="{00000004-492A-4097-B28E-E09B2EB99F69}"/>
              </c:ext>
            </c:extLst>
          </c:dPt>
          <c:dPt>
            <c:idx val="4"/>
            <c:marker>
              <c:symbol val="circle"/>
              <c:size val="7"/>
              <c:spPr>
                <a:solidFill>
                  <a:schemeClr val="bg1"/>
                </a:solidFill>
                <a:ln w="6350">
                  <a:solidFill>
                    <a:schemeClr val="tx1"/>
                  </a:solidFill>
                </a:ln>
                <a:effectLst/>
              </c:spPr>
            </c:marker>
            <c:bubble3D val="0"/>
            <c:extLst>
              <c:ext xmlns:c16="http://schemas.microsoft.com/office/drawing/2014/chart" uri="{C3380CC4-5D6E-409C-BE32-E72D297353CC}">
                <c16:uniqueId val="{00000005-492A-4097-B28E-E09B2EB99F69}"/>
              </c:ext>
            </c:extLst>
          </c:dPt>
          <c:dPt>
            <c:idx val="5"/>
            <c:marker>
              <c:symbol val="circle"/>
              <c:size val="7"/>
              <c:spPr>
                <a:solidFill>
                  <a:schemeClr val="bg1"/>
                </a:solidFill>
                <a:ln w="6350">
                  <a:solidFill>
                    <a:schemeClr val="tx1"/>
                  </a:solidFill>
                </a:ln>
                <a:effectLst/>
              </c:spPr>
            </c:marker>
            <c:bubble3D val="0"/>
            <c:extLst>
              <c:ext xmlns:c16="http://schemas.microsoft.com/office/drawing/2014/chart" uri="{C3380CC4-5D6E-409C-BE32-E72D297353CC}">
                <c16:uniqueId val="{00000006-492A-4097-B28E-E09B2EB99F69}"/>
              </c:ext>
            </c:extLst>
          </c:dPt>
          <c:cat>
            <c:strRef>
              <c:f>'CCGOF 4.1'!$A$3:$A$6</c:f>
              <c:strCache>
                <c:ptCount val="4"/>
                <c:pt idx="0">
                  <c:v>2011/12</c:v>
                </c:pt>
                <c:pt idx="1">
                  <c:v>2012/13</c:v>
                </c:pt>
                <c:pt idx="2">
                  <c:v>2013/14</c:v>
                </c:pt>
                <c:pt idx="3">
                  <c:v>2014/15</c:v>
                </c:pt>
              </c:strCache>
            </c:strRef>
          </c:cat>
          <c:val>
            <c:numRef>
              <c:f>'CCGOF 4.1'!$B$3:$B$6</c:f>
              <c:numCache>
                <c:formatCode>0.0</c:formatCode>
                <c:ptCount val="4"/>
                <c:pt idx="0">
                  <c:v>71.801162953000002</c:v>
                </c:pt>
                <c:pt idx="1">
                  <c:v>74.053770491999998</c:v>
                </c:pt>
                <c:pt idx="2">
                  <c:v>68.396538661999998</c:v>
                </c:pt>
                <c:pt idx="3">
                  <c:v>73.776544060000006</c:v>
                </c:pt>
              </c:numCache>
            </c:numRef>
          </c:val>
          <c:smooth val="0"/>
          <c:extLst>
            <c:ext xmlns:c16="http://schemas.microsoft.com/office/drawing/2014/chart" uri="{C3380CC4-5D6E-409C-BE32-E72D297353CC}">
              <c16:uniqueId val="{00000007-492A-4097-B28E-E09B2EB99F69}"/>
            </c:ext>
          </c:extLst>
        </c:ser>
        <c:dLbls>
          <c:showLegendKey val="0"/>
          <c:showVal val="0"/>
          <c:showCatName val="0"/>
          <c:showSerName val="0"/>
          <c:showPercent val="0"/>
          <c:showBubbleSize val="0"/>
        </c:dLbls>
        <c:marker val="1"/>
        <c:smooth val="0"/>
        <c:axId val="352295976"/>
        <c:axId val="188868864"/>
      </c:lineChart>
      <c:catAx>
        <c:axId val="352295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868864"/>
        <c:crosses val="autoZero"/>
        <c:auto val="1"/>
        <c:lblAlgn val="ctr"/>
        <c:lblOffset val="100"/>
        <c:noMultiLvlLbl val="0"/>
      </c:catAx>
      <c:valAx>
        <c:axId val="188868864"/>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2295976"/>
        <c:crosses val="autoZero"/>
        <c:crossBetween val="between"/>
        <c:majorUnit val="20"/>
      </c:val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8D649C-54B8-4D63-ABDE-BC413F21E5EA}" type="datetimeFigureOut">
              <a:rPr lang="en-GB" smtClean="0"/>
              <a:t>19/12/2019</a:t>
            </a:fld>
            <a:endParaRPr lang="en-GB"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D8342D3-46A2-48D5-BB93-AE7A4EC6B750}" type="slidenum">
              <a:rPr lang="en-GB" smtClean="0"/>
              <a:t>‹#›</a:t>
            </a:fld>
            <a:endParaRPr lang="en-GB" dirty="0"/>
          </a:p>
        </p:txBody>
      </p:sp>
    </p:spTree>
    <p:extLst>
      <p:ext uri="{BB962C8B-B14F-4D97-AF65-F5344CB8AC3E}">
        <p14:creationId xmlns:p14="http://schemas.microsoft.com/office/powerpoint/2010/main" val="2189597946"/>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Layout">
    <p:spTree>
      <p:nvGrpSpPr>
        <p:cNvPr id="1" name=""/>
        <p:cNvGrpSpPr/>
        <p:nvPr/>
      </p:nvGrpSpPr>
      <p:grpSpPr>
        <a:xfrm>
          <a:off x="0" y="0"/>
          <a:ext cx="0" cy="0"/>
          <a:chOff x="0" y="0"/>
          <a:chExt cx="0" cy="0"/>
        </a:xfrm>
      </p:grpSpPr>
      <p:sp>
        <p:nvSpPr>
          <p:cNvPr id="2" name="Title 1"/>
          <p:cNvSpPr>
            <a:spLocks noGrp="1"/>
          </p:cNvSpPr>
          <p:nvPr>
            <p:ph type="title"/>
          </p:nvPr>
        </p:nvSpPr>
        <p:spPr>
          <a:xfrm>
            <a:off x="251520" y="3861048"/>
            <a:ext cx="5194920" cy="1143000"/>
          </a:xfrm>
        </p:spPr>
        <p:txBody>
          <a:bodyPr/>
          <a:lstStyle>
            <a:lvl1pPr>
              <a:defRPr b="1">
                <a:solidFill>
                  <a:srgbClr val="800080"/>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450966D0-BCB0-475D-A12E-3082E624A064}" type="datetimeFigureOut">
              <a:rPr lang="en-GB" smtClean="0"/>
              <a:t>19/12/2019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AB86E950-C8A9-47F1-8DA5-B7262B1B9AFD}" type="slidenum">
              <a:rPr lang="en-GB" smtClean="0"/>
              <a:t>‹#›</a:t>
            </a:fld>
            <a:endParaRPr lang="en-GB" dirty="0"/>
          </a:p>
        </p:txBody>
      </p:sp>
    </p:spTree>
    <p:extLst>
      <p:ext uri="{BB962C8B-B14F-4D97-AF65-F5344CB8AC3E}">
        <p14:creationId xmlns:p14="http://schemas.microsoft.com/office/powerpoint/2010/main" val="4005908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25" y="0"/>
            <a:ext cx="9142571" cy="6858000"/>
          </a:xfrm>
          <a:prstGeom prst="rect">
            <a:avLst/>
          </a:prstGeom>
        </p:spPr>
      </p:pic>
      <p:sp>
        <p:nvSpPr>
          <p:cNvPr id="2" name="Title 1"/>
          <p:cNvSpPr>
            <a:spLocks noGrp="1"/>
          </p:cNvSpPr>
          <p:nvPr>
            <p:ph type="title"/>
          </p:nvPr>
        </p:nvSpPr>
        <p:spPr>
          <a:xfrm>
            <a:off x="467544" y="1340768"/>
            <a:ext cx="3008313" cy="936104"/>
          </a:xfrm>
        </p:spPr>
        <p:txBody>
          <a:bodyPr anchor="b"/>
          <a:lstStyle>
            <a:lvl1pPr algn="l">
              <a:defRPr sz="2000" b="1"/>
            </a:lvl1pPr>
          </a:lstStyle>
          <a:p>
            <a:r>
              <a:rPr lang="en-US" dirty="0"/>
              <a:t>Click to edit Master title style</a:t>
            </a:r>
            <a:endParaRPr lang="en-GB" dirty="0"/>
          </a:p>
        </p:txBody>
      </p:sp>
      <p:sp>
        <p:nvSpPr>
          <p:cNvPr id="3" name="Content Placeholder 2"/>
          <p:cNvSpPr>
            <a:spLocks noGrp="1"/>
          </p:cNvSpPr>
          <p:nvPr>
            <p:ph idx="1"/>
          </p:nvPr>
        </p:nvSpPr>
        <p:spPr>
          <a:xfrm>
            <a:off x="3575050" y="1340769"/>
            <a:ext cx="5111750" cy="4176464"/>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2348879"/>
            <a:ext cx="3008313" cy="316835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AB7D59DA-8F81-4ADA-AA28-DB0579004C2A}" type="datetimeFigureOut">
              <a:rPr lang="en-GB" smtClean="0"/>
              <a:t>19/12/2019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E6E8070-D18A-4DA3-8BF9-E2018E7415E5}" type="slidenum">
              <a:rPr lang="en-GB" smtClean="0"/>
              <a:t>‹#›</a:t>
            </a:fld>
            <a:endParaRPr lang="en-GB" dirty="0"/>
          </a:p>
        </p:txBody>
      </p:sp>
    </p:spTree>
    <p:extLst>
      <p:ext uri="{BB962C8B-B14F-4D97-AF65-F5344CB8AC3E}">
        <p14:creationId xmlns:p14="http://schemas.microsoft.com/office/powerpoint/2010/main" val="111175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No Line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467544" y="1340768"/>
            <a:ext cx="3008313" cy="1162050"/>
          </a:xfrm>
        </p:spPr>
        <p:txBody>
          <a:bodyPr anchor="b"/>
          <a:lstStyle>
            <a:lvl1pPr algn="l">
              <a:defRPr sz="2000" b="1"/>
            </a:lvl1pPr>
          </a:lstStyle>
          <a:p>
            <a:r>
              <a:rPr lang="en-US" dirty="0"/>
              <a:t>Click to edit Master title style</a:t>
            </a:r>
            <a:endParaRPr lang="en-GB" dirty="0"/>
          </a:p>
        </p:txBody>
      </p:sp>
      <p:sp>
        <p:nvSpPr>
          <p:cNvPr id="3" name="Content Placeholder 2"/>
          <p:cNvSpPr>
            <a:spLocks noGrp="1"/>
          </p:cNvSpPr>
          <p:nvPr>
            <p:ph idx="1"/>
          </p:nvPr>
        </p:nvSpPr>
        <p:spPr>
          <a:xfrm>
            <a:off x="3575050" y="1340768"/>
            <a:ext cx="5111750" cy="478539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2636912"/>
            <a:ext cx="3008313" cy="3489251"/>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AB7D59DA-8F81-4ADA-AA28-DB0579004C2A}" type="datetimeFigureOut">
              <a:rPr lang="en-GB" smtClean="0"/>
              <a:t>19/12/2019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E6E8070-D18A-4DA3-8BF9-E2018E7415E5}" type="slidenum">
              <a:rPr lang="en-GB" smtClean="0"/>
              <a:t>‹#›</a:t>
            </a:fld>
            <a:endParaRPr lang="en-GB" dirty="0"/>
          </a:p>
        </p:txBody>
      </p:sp>
    </p:spTree>
    <p:extLst>
      <p:ext uri="{BB962C8B-B14F-4D97-AF65-F5344CB8AC3E}">
        <p14:creationId xmlns:p14="http://schemas.microsoft.com/office/powerpoint/2010/main" val="539472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a:xfrm>
            <a:off x="1763688" y="4581128"/>
            <a:ext cx="5486400" cy="566738"/>
          </a:xfrm>
        </p:spPr>
        <p:txBody>
          <a:bodyPr anchor="b"/>
          <a:lstStyle>
            <a:lvl1pPr algn="l">
              <a:defRPr sz="2000" b="1">
                <a:solidFill>
                  <a:schemeClr val="bg1"/>
                </a:solidFill>
              </a:defRPr>
            </a:lvl1pPr>
          </a:lstStyle>
          <a:p>
            <a:r>
              <a:rPr lang="en-US" dirty="0"/>
              <a:t>Click to edit Master title style</a:t>
            </a:r>
            <a:endParaRPr lang="en-GB" dirty="0"/>
          </a:p>
        </p:txBody>
      </p:sp>
      <p:sp>
        <p:nvSpPr>
          <p:cNvPr id="3" name="Picture Placeholder 2"/>
          <p:cNvSpPr>
            <a:spLocks noGrp="1"/>
          </p:cNvSpPr>
          <p:nvPr>
            <p:ph type="pic" idx="1"/>
          </p:nvPr>
        </p:nvSpPr>
        <p:spPr>
          <a:xfrm>
            <a:off x="1792288" y="1124744"/>
            <a:ext cx="5486400" cy="3384376"/>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63688" y="5229200"/>
            <a:ext cx="5486400" cy="509934"/>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AB7D59DA-8F81-4ADA-AA28-DB0579004C2A}" type="datetimeFigureOut">
              <a:rPr lang="en-GB" smtClean="0"/>
              <a:pPr/>
              <a:t>19/12/2019</a:t>
            </a:fld>
            <a:endParaRPr lang="en-GB" dirty="0"/>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GB" dirty="0"/>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DE6E8070-D18A-4DA3-8BF9-E2018E7415E5}" type="slidenum">
              <a:rPr lang="en-GB" smtClean="0"/>
              <a:pPr/>
              <a:t>‹#›</a:t>
            </a:fld>
            <a:endParaRPr lang="en-GB" dirty="0"/>
          </a:p>
        </p:txBody>
      </p:sp>
    </p:spTree>
    <p:extLst>
      <p:ext uri="{BB962C8B-B14F-4D97-AF65-F5344CB8AC3E}">
        <p14:creationId xmlns:p14="http://schemas.microsoft.com/office/powerpoint/2010/main" val="37580968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No Line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13188"/>
            <a:ext cx="9142571" cy="6844812"/>
          </a:xfrm>
          <a:prstGeom prst="rect">
            <a:avLst/>
          </a:prstGeom>
        </p:spPr>
      </p:pic>
      <p:sp>
        <p:nvSpPr>
          <p:cNvPr id="2" name="Title 1"/>
          <p:cNvSpPr>
            <a:spLocks noGrp="1"/>
          </p:cNvSpPr>
          <p:nvPr>
            <p:ph type="title"/>
          </p:nvPr>
        </p:nvSpPr>
        <p:spPr>
          <a:xfrm>
            <a:off x="1792288" y="4801690"/>
            <a:ext cx="5486400" cy="565648"/>
          </a:xfrm>
        </p:spPr>
        <p:txBody>
          <a:bodyPr anchor="b"/>
          <a:lstStyle>
            <a:lvl1pPr algn="l">
              <a:defRPr sz="2000" b="1">
                <a:solidFill>
                  <a:schemeClr val="bg1"/>
                </a:solidFill>
              </a:defRPr>
            </a:lvl1pPr>
          </a:lstStyle>
          <a:p>
            <a:r>
              <a:rPr lang="en-US"/>
              <a:t>Click to edit Master title style</a:t>
            </a:r>
            <a:endParaRPr lang="en-GB"/>
          </a:p>
        </p:txBody>
      </p:sp>
      <p:sp>
        <p:nvSpPr>
          <p:cNvPr id="3" name="Picture Placeholder 2"/>
          <p:cNvSpPr>
            <a:spLocks noGrp="1"/>
          </p:cNvSpPr>
          <p:nvPr>
            <p:ph type="pic" idx="1"/>
          </p:nvPr>
        </p:nvSpPr>
        <p:spPr>
          <a:xfrm>
            <a:off x="1792288" y="1052736"/>
            <a:ext cx="5486400" cy="3674838"/>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8886"/>
            <a:ext cx="5486400" cy="803314"/>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7052"/>
            <a:ext cx="2133600" cy="364423"/>
          </a:xfrm>
        </p:spPr>
        <p:txBody>
          <a:bodyPr/>
          <a:lstStyle>
            <a:lvl1pPr>
              <a:defRPr>
                <a:solidFill>
                  <a:schemeClr val="bg1"/>
                </a:solidFill>
              </a:defRPr>
            </a:lvl1pPr>
          </a:lstStyle>
          <a:p>
            <a:fld id="{AB7D59DA-8F81-4ADA-AA28-DB0579004C2A}" type="datetimeFigureOut">
              <a:rPr lang="en-GB" smtClean="0"/>
              <a:pPr/>
              <a:t>19/12/2019</a:t>
            </a:fld>
            <a:endParaRPr lang="en-GB" dirty="0"/>
          </a:p>
        </p:txBody>
      </p:sp>
      <p:sp>
        <p:nvSpPr>
          <p:cNvPr id="6" name="Footer Placeholder 5"/>
          <p:cNvSpPr>
            <a:spLocks noGrp="1"/>
          </p:cNvSpPr>
          <p:nvPr>
            <p:ph type="ftr" sz="quarter" idx="11"/>
          </p:nvPr>
        </p:nvSpPr>
        <p:spPr>
          <a:xfrm>
            <a:off x="3124200" y="6357052"/>
            <a:ext cx="2895600" cy="364423"/>
          </a:xfrm>
        </p:spPr>
        <p:txBody>
          <a:bodyPr/>
          <a:lstStyle>
            <a:lvl1pPr>
              <a:defRPr>
                <a:solidFill>
                  <a:schemeClr val="bg1"/>
                </a:solidFill>
              </a:defRPr>
            </a:lvl1pPr>
          </a:lstStyle>
          <a:p>
            <a:endParaRPr lang="en-GB" dirty="0"/>
          </a:p>
        </p:txBody>
      </p:sp>
      <p:sp>
        <p:nvSpPr>
          <p:cNvPr id="7" name="Slide Number Placeholder 6"/>
          <p:cNvSpPr>
            <a:spLocks noGrp="1"/>
          </p:cNvSpPr>
          <p:nvPr>
            <p:ph type="sldNum" sz="quarter" idx="12"/>
          </p:nvPr>
        </p:nvSpPr>
        <p:spPr>
          <a:xfrm>
            <a:off x="6553200" y="6357052"/>
            <a:ext cx="2133600" cy="364423"/>
          </a:xfrm>
        </p:spPr>
        <p:txBody>
          <a:bodyPr/>
          <a:lstStyle>
            <a:lvl1pPr>
              <a:defRPr>
                <a:solidFill>
                  <a:schemeClr val="bg1"/>
                </a:solidFill>
              </a:defRPr>
            </a:lvl1pPr>
          </a:lstStyle>
          <a:p>
            <a:fld id="{DE6E8070-D18A-4DA3-8BF9-E2018E7415E5}" type="slidenum">
              <a:rPr lang="en-GB" smtClean="0"/>
              <a:pPr/>
              <a:t>‹#›</a:t>
            </a:fld>
            <a:endParaRPr lang="en-GB" dirty="0"/>
          </a:p>
        </p:txBody>
      </p:sp>
    </p:spTree>
    <p:extLst>
      <p:ext uri="{BB962C8B-B14F-4D97-AF65-F5344CB8AC3E}">
        <p14:creationId xmlns:p14="http://schemas.microsoft.com/office/powerpoint/2010/main" val="2242510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Header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ctrTitle"/>
          </p:nvPr>
        </p:nvSpPr>
        <p:spPr>
          <a:xfrm>
            <a:off x="685800" y="2130425"/>
            <a:ext cx="7772400" cy="1470025"/>
          </a:xfrm>
        </p:spPr>
        <p:txBody>
          <a:bodyPr/>
          <a:lstStyle>
            <a:lvl1pPr>
              <a:defRPr b="1"/>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450966D0-BCB0-475D-A12E-3082E624A064}" type="datetimeFigureOut">
              <a:rPr lang="en-GB" smtClean="0"/>
              <a:t>19/12/2019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B86E950-C8A9-47F1-8DA5-B7262B1B9AFD}" type="slidenum">
              <a:rPr lang="en-GB" smtClean="0"/>
              <a:t>‹#›</a:t>
            </a:fld>
            <a:endParaRPr lang="en-GB" dirty="0"/>
          </a:p>
        </p:txBody>
      </p:sp>
    </p:spTree>
    <p:extLst>
      <p:ext uri="{BB962C8B-B14F-4D97-AF65-F5344CB8AC3E}">
        <p14:creationId xmlns:p14="http://schemas.microsoft.com/office/powerpoint/2010/main" val="2460910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Header Slide No Lin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ctrTitle"/>
          </p:nvPr>
        </p:nvSpPr>
        <p:spPr>
          <a:xfrm>
            <a:off x="685800" y="2130425"/>
            <a:ext cx="7772400" cy="1470025"/>
          </a:xfrm>
        </p:spPr>
        <p:txBody>
          <a:bodyPr/>
          <a:lstStyle>
            <a:lvl1pPr>
              <a:defRPr b="1"/>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
        <p:nvSpPr>
          <p:cNvPr id="4" name="Date Placeholder 3"/>
          <p:cNvSpPr>
            <a:spLocks noGrp="1"/>
          </p:cNvSpPr>
          <p:nvPr>
            <p:ph type="dt" sz="half" idx="10"/>
          </p:nvPr>
        </p:nvSpPr>
        <p:spPr/>
        <p:txBody>
          <a:bodyPr/>
          <a:lstStyle/>
          <a:p>
            <a:fld id="{450966D0-BCB0-475D-A12E-3082E624A064}" type="datetimeFigureOut">
              <a:rPr lang="en-GB" smtClean="0"/>
              <a:t>19/12/2019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AB86E950-C8A9-47F1-8DA5-B7262B1B9AFD}" type="slidenum">
              <a:rPr lang="en-GB" smtClean="0"/>
              <a:t>‹#›</a:t>
            </a:fld>
            <a:endParaRPr lang="en-GB" dirty="0"/>
          </a:p>
        </p:txBody>
      </p:sp>
    </p:spTree>
    <p:extLst>
      <p:ext uri="{BB962C8B-B14F-4D97-AF65-F5344CB8AC3E}">
        <p14:creationId xmlns:p14="http://schemas.microsoft.com/office/powerpoint/2010/main" val="81371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57199" y="1556793"/>
            <a:ext cx="8229600" cy="396044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AB7D59DA-8F81-4ADA-AA28-DB0579004C2A}" type="datetimeFigureOut">
              <a:rPr lang="en-GB" smtClean="0"/>
              <a:t>19/12/2019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6E8070-D18A-4DA3-8BF9-E2018E7415E5}" type="slidenum">
              <a:rPr lang="en-GB" smtClean="0"/>
              <a:t>‹#›</a:t>
            </a:fld>
            <a:endParaRPr lang="en-GB" dirty="0"/>
          </a:p>
        </p:txBody>
      </p:sp>
    </p:spTree>
    <p:extLst>
      <p:ext uri="{BB962C8B-B14F-4D97-AF65-F5344CB8AC3E}">
        <p14:creationId xmlns:p14="http://schemas.microsoft.com/office/powerpoint/2010/main" val="3171570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No Lin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AB7D59DA-8F81-4ADA-AA28-DB0579004C2A}" type="datetimeFigureOut">
              <a:rPr lang="en-GB" smtClean="0"/>
              <a:t>19/12/2019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E6E8070-D18A-4DA3-8BF9-E2018E7415E5}" type="slidenum">
              <a:rPr lang="en-GB" smtClean="0"/>
              <a:t>‹#›</a:t>
            </a:fld>
            <a:endParaRPr lang="en-GB" dirty="0"/>
          </a:p>
        </p:txBody>
      </p:sp>
    </p:spTree>
    <p:extLst>
      <p:ext uri="{BB962C8B-B14F-4D97-AF65-F5344CB8AC3E}">
        <p14:creationId xmlns:p14="http://schemas.microsoft.com/office/powerpoint/2010/main" val="3011781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1"/>
            <a:ext cx="4038600" cy="391703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4008" y="1556793"/>
            <a:ext cx="4038600" cy="3960440"/>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AB7D59DA-8F81-4ADA-AA28-DB0579004C2A}" type="datetimeFigureOut">
              <a:rPr lang="en-GB" smtClean="0"/>
              <a:t>19/12/2019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E6E8070-D18A-4DA3-8BF9-E2018E7415E5}" type="slidenum">
              <a:rPr lang="en-GB" smtClean="0"/>
              <a:t>‹#›</a:t>
            </a:fld>
            <a:endParaRPr lang="en-GB" dirty="0"/>
          </a:p>
        </p:txBody>
      </p:sp>
    </p:spTree>
    <p:extLst>
      <p:ext uri="{BB962C8B-B14F-4D97-AF65-F5344CB8AC3E}">
        <p14:creationId xmlns:p14="http://schemas.microsoft.com/office/powerpoint/2010/main" val="79793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No Lines">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AB7D59DA-8F81-4ADA-AA28-DB0579004C2A}" type="datetimeFigureOut">
              <a:rPr lang="en-GB" smtClean="0"/>
              <a:t>19/12/2019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E6E8070-D18A-4DA3-8BF9-E2018E7415E5}" type="slidenum">
              <a:rPr lang="en-GB" smtClean="0"/>
              <a:t>‹#›</a:t>
            </a:fld>
            <a:endParaRPr lang="en-GB" dirty="0"/>
          </a:p>
        </p:txBody>
      </p:sp>
    </p:spTree>
    <p:extLst>
      <p:ext uri="{BB962C8B-B14F-4D97-AF65-F5344CB8AC3E}">
        <p14:creationId xmlns:p14="http://schemas.microsoft.com/office/powerpoint/2010/main" val="3722359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342357"/>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342357"/>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p:txBody>
          <a:bodyPr/>
          <a:lstStyle/>
          <a:p>
            <a:fld id="{AB7D59DA-8F81-4ADA-AA28-DB0579004C2A}" type="datetimeFigureOut">
              <a:rPr lang="en-GB" smtClean="0"/>
              <a:t>19/12/2019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E6E8070-D18A-4DA3-8BF9-E2018E7415E5}" type="slidenum">
              <a:rPr lang="en-GB" smtClean="0"/>
              <a:t>‹#›</a:t>
            </a:fld>
            <a:endParaRPr lang="en-GB" dirty="0"/>
          </a:p>
        </p:txBody>
      </p:sp>
    </p:spTree>
    <p:extLst>
      <p:ext uri="{BB962C8B-B14F-4D97-AF65-F5344CB8AC3E}">
        <p14:creationId xmlns:p14="http://schemas.microsoft.com/office/powerpoint/2010/main" val="3870683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No Lines">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p:txBody>
          <a:bodyPr/>
          <a:lstStyle/>
          <a:p>
            <a:fld id="{AB7D59DA-8F81-4ADA-AA28-DB0579004C2A}" type="datetimeFigureOut">
              <a:rPr lang="en-GB" smtClean="0"/>
              <a:t>19/12/2019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E6E8070-D18A-4DA3-8BF9-E2018E7415E5}" type="slidenum">
              <a:rPr lang="en-GB" smtClean="0"/>
              <a:t>‹#›</a:t>
            </a:fld>
            <a:endParaRPr lang="en-GB" dirty="0"/>
          </a:p>
        </p:txBody>
      </p:sp>
    </p:spTree>
    <p:extLst>
      <p:ext uri="{BB962C8B-B14F-4D97-AF65-F5344CB8AC3E}">
        <p14:creationId xmlns:p14="http://schemas.microsoft.com/office/powerpoint/2010/main" val="42196292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image" Target="../media/image1.jp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Placeholder 1"/>
          <p:cNvSpPr>
            <a:spLocks noGrp="1"/>
          </p:cNvSpPr>
          <p:nvPr>
            <p:ph type="title"/>
          </p:nvPr>
        </p:nvSpPr>
        <p:spPr>
          <a:xfrm>
            <a:off x="457200" y="274638"/>
            <a:ext cx="5194920" cy="1143000"/>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966D0-BCB0-475D-A12E-3082E624A064}" type="datetimeFigureOut">
              <a:rPr lang="en-GB" smtClean="0"/>
              <a:t>19/12/2019</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86E950-C8A9-47F1-8DA5-B7262B1B9AFD}" type="slidenum">
              <a:rPr lang="en-GB" smtClean="0"/>
              <a:t>‹#›</a:t>
            </a:fld>
            <a:endParaRPr lang="en-GB" dirty="0"/>
          </a:p>
        </p:txBody>
      </p:sp>
    </p:spTree>
    <p:extLst>
      <p:ext uri="{BB962C8B-B14F-4D97-AF65-F5344CB8AC3E}">
        <p14:creationId xmlns:p14="http://schemas.microsoft.com/office/powerpoint/2010/main" val="1639274504"/>
      </p:ext>
    </p:extLst>
  </p:cSld>
  <p:clrMap bg1="lt1" tx1="dk1" bg2="lt2" tx2="dk2" accent1="accent1" accent2="accent2" accent3="accent3" accent4="accent4" accent5="accent5" accent6="accent6" hlink="hlink" folHlink="folHlink"/>
  <p:sldLayoutIdLst>
    <p:sldLayoutId id="2147483669" r:id="rId1"/>
    <p:sldLayoutId id="2147483649" r:id="rId2"/>
    <p:sldLayoutId id="2147483651" r:id="rId3"/>
  </p:sldLayoutIdLst>
  <p:txStyles>
    <p:titleStyle>
      <a:lvl1pPr algn="l" defTabSz="914400" rtl="0" eaLnBrk="1" latinLnBrk="0" hangingPunct="1">
        <a:spcBef>
          <a:spcPct val="0"/>
        </a:spcBef>
        <a:buNone/>
        <a:defRPr sz="35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 y="0"/>
            <a:ext cx="9142571" cy="6858000"/>
          </a:xfrm>
          <a:prstGeom prst="rect">
            <a:avLst/>
          </a:prstGeom>
        </p:spPr>
      </p:pic>
      <p:sp>
        <p:nvSpPr>
          <p:cNvPr id="2" name="Title Placeholder 1"/>
          <p:cNvSpPr>
            <a:spLocks noGrp="1"/>
          </p:cNvSpPr>
          <p:nvPr>
            <p:ph type="title"/>
          </p:nvPr>
        </p:nvSpPr>
        <p:spPr>
          <a:xfrm>
            <a:off x="457200" y="274638"/>
            <a:ext cx="5050904"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7D59DA-8F81-4ADA-AA28-DB0579004C2A}" type="datetimeFigureOut">
              <a:rPr lang="en-GB" smtClean="0"/>
              <a:t>19/12/2019</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6E8070-D18A-4DA3-8BF9-E2018E7415E5}" type="slidenum">
              <a:rPr lang="en-GB" smtClean="0"/>
              <a:t>‹#›</a:t>
            </a:fld>
            <a:endParaRPr lang="en-GB" dirty="0"/>
          </a:p>
        </p:txBody>
      </p:sp>
    </p:spTree>
    <p:extLst>
      <p:ext uri="{BB962C8B-B14F-4D97-AF65-F5344CB8AC3E}">
        <p14:creationId xmlns:p14="http://schemas.microsoft.com/office/powerpoint/2010/main" val="1493922181"/>
      </p:ext>
    </p:extLst>
  </p:cSld>
  <p:clrMap bg1="lt1" tx1="dk1" bg2="lt2" tx2="dk2" accent1="accent1" accent2="accent2" accent3="accent3" accent4="accent4" accent5="accent5" accent6="accent6" hlink="hlink" folHlink="folHlink"/>
  <p:sldLayoutIdLst>
    <p:sldLayoutId id="2147483654" r:id="rId1"/>
    <p:sldLayoutId id="2147483664" r:id="rId2"/>
    <p:sldLayoutId id="2147483656" r:id="rId3"/>
    <p:sldLayoutId id="2147483665" r:id="rId4"/>
    <p:sldLayoutId id="2147483657" r:id="rId5"/>
    <p:sldLayoutId id="2147483666" r:id="rId6"/>
    <p:sldLayoutId id="2147483660" r:id="rId7"/>
    <p:sldLayoutId id="2147483667" r:id="rId8"/>
    <p:sldLayoutId id="2147483661" r:id="rId9"/>
    <p:sldLayoutId id="2147483668" r:id="rId10"/>
  </p:sldLayoutIdLst>
  <p:txStyles>
    <p:titleStyle>
      <a:lvl1pPr algn="l" defTabSz="914400" rtl="0" eaLnBrk="1" latinLnBrk="0" hangingPunct="1">
        <a:spcBef>
          <a:spcPct val="0"/>
        </a:spcBef>
        <a:buNone/>
        <a:defRPr sz="35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slide" Target="slide69.xml"/><Relationship Id="rId18" Type="http://schemas.openxmlformats.org/officeDocument/2006/relationships/slide" Target="slide77.xml"/><Relationship Id="rId26" Type="http://schemas.openxmlformats.org/officeDocument/2006/relationships/slide" Target="slide119.xml"/><Relationship Id="rId3" Type="http://schemas.openxmlformats.org/officeDocument/2006/relationships/slide" Target="slide18.xml"/><Relationship Id="rId21" Type="http://schemas.openxmlformats.org/officeDocument/2006/relationships/slide" Target="slide91.xml"/><Relationship Id="rId34" Type="http://schemas.openxmlformats.org/officeDocument/2006/relationships/slide" Target="slide131.xml"/><Relationship Id="rId7" Type="http://schemas.openxmlformats.org/officeDocument/2006/relationships/slide" Target="slide56.xml"/><Relationship Id="rId12" Type="http://schemas.openxmlformats.org/officeDocument/2006/relationships/slide" Target="slide68.xml"/><Relationship Id="rId17" Type="http://schemas.openxmlformats.org/officeDocument/2006/relationships/slide" Target="slide76.xml"/><Relationship Id="rId25" Type="http://schemas.openxmlformats.org/officeDocument/2006/relationships/slide" Target="slide118.xml"/><Relationship Id="rId33" Type="http://schemas.openxmlformats.org/officeDocument/2006/relationships/slide" Target="slide129.xml"/><Relationship Id="rId2" Type="http://schemas.openxmlformats.org/officeDocument/2006/relationships/slide" Target="slide27.xml"/><Relationship Id="rId16" Type="http://schemas.openxmlformats.org/officeDocument/2006/relationships/slide" Target="slide73.xml"/><Relationship Id="rId20" Type="http://schemas.openxmlformats.org/officeDocument/2006/relationships/slide" Target="slide90.xml"/><Relationship Id="rId29" Type="http://schemas.openxmlformats.org/officeDocument/2006/relationships/slide" Target="slide123.xml"/><Relationship Id="rId1" Type="http://schemas.openxmlformats.org/officeDocument/2006/relationships/slideLayout" Target="../slideLayouts/slideLayout2.xml"/><Relationship Id="rId6" Type="http://schemas.openxmlformats.org/officeDocument/2006/relationships/slide" Target="slide55.xml"/><Relationship Id="rId11" Type="http://schemas.openxmlformats.org/officeDocument/2006/relationships/slide" Target="slide67.xml"/><Relationship Id="rId24" Type="http://schemas.openxmlformats.org/officeDocument/2006/relationships/slide" Target="slide113.xml"/><Relationship Id="rId32" Type="http://schemas.openxmlformats.org/officeDocument/2006/relationships/slide" Target="slide137.xml"/><Relationship Id="rId5" Type="http://schemas.openxmlformats.org/officeDocument/2006/relationships/slide" Target="slide50.xml"/><Relationship Id="rId15" Type="http://schemas.openxmlformats.org/officeDocument/2006/relationships/slide" Target="slide72.xml"/><Relationship Id="rId23" Type="http://schemas.openxmlformats.org/officeDocument/2006/relationships/slide" Target="slide107.xml"/><Relationship Id="rId28" Type="http://schemas.openxmlformats.org/officeDocument/2006/relationships/slide" Target="slide121.xml"/><Relationship Id="rId36" Type="http://schemas.openxmlformats.org/officeDocument/2006/relationships/slide" Target="slide10.xml"/><Relationship Id="rId10" Type="http://schemas.openxmlformats.org/officeDocument/2006/relationships/slide" Target="slide59.xml"/><Relationship Id="rId19" Type="http://schemas.openxmlformats.org/officeDocument/2006/relationships/slide" Target="slide82.xml"/><Relationship Id="rId31" Type="http://schemas.openxmlformats.org/officeDocument/2006/relationships/slide" Target="slide136.xml"/><Relationship Id="rId4" Type="http://schemas.openxmlformats.org/officeDocument/2006/relationships/slide" Target="slide49.xml"/><Relationship Id="rId9" Type="http://schemas.openxmlformats.org/officeDocument/2006/relationships/slide" Target="slide58.xml"/><Relationship Id="rId14" Type="http://schemas.openxmlformats.org/officeDocument/2006/relationships/slide" Target="slide71.xml"/><Relationship Id="rId22" Type="http://schemas.openxmlformats.org/officeDocument/2006/relationships/slide" Target="slide92.xml"/><Relationship Id="rId27" Type="http://schemas.openxmlformats.org/officeDocument/2006/relationships/slide" Target="slide120.xml"/><Relationship Id="rId30" Type="http://schemas.openxmlformats.org/officeDocument/2006/relationships/slide" Target="slide124.xml"/><Relationship Id="rId35" Type="http://schemas.openxmlformats.org/officeDocument/2006/relationships/slide" Target="slide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0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0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0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107.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10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78.png"/><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10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11.xml.rels><?xml version="1.0" encoding="UTF-8" standalone="yes"?>
<Relationships xmlns="http://schemas.openxmlformats.org/package/2006/relationships"><Relationship Id="rId8" Type="http://schemas.openxmlformats.org/officeDocument/2006/relationships/slide" Target="slide143.xml"/><Relationship Id="rId13" Type="http://schemas.openxmlformats.org/officeDocument/2006/relationships/slide" Target="slide148.xml"/><Relationship Id="rId18" Type="http://schemas.openxmlformats.org/officeDocument/2006/relationships/slide" Target="slide155.xml"/><Relationship Id="rId26" Type="http://schemas.openxmlformats.org/officeDocument/2006/relationships/slide" Target="slide199.xml"/><Relationship Id="rId3" Type="http://schemas.openxmlformats.org/officeDocument/2006/relationships/slide" Target="slide10.xml"/><Relationship Id="rId21" Type="http://schemas.openxmlformats.org/officeDocument/2006/relationships/slide" Target="slide161.xml"/><Relationship Id="rId7" Type="http://schemas.openxmlformats.org/officeDocument/2006/relationships/slide" Target="slide142.xml"/><Relationship Id="rId12" Type="http://schemas.openxmlformats.org/officeDocument/2006/relationships/slide" Target="slide147.xml"/><Relationship Id="rId17" Type="http://schemas.openxmlformats.org/officeDocument/2006/relationships/slide" Target="slide153.xml"/><Relationship Id="rId25" Type="http://schemas.openxmlformats.org/officeDocument/2006/relationships/slide" Target="slide173.xml"/><Relationship Id="rId33" Type="http://schemas.openxmlformats.org/officeDocument/2006/relationships/slide" Target="slide214.xml"/><Relationship Id="rId2" Type="http://schemas.openxmlformats.org/officeDocument/2006/relationships/slideLayout" Target="../slideLayouts/slideLayout2.xml"/><Relationship Id="rId16" Type="http://schemas.openxmlformats.org/officeDocument/2006/relationships/slide" Target="slide152.xml"/><Relationship Id="rId20" Type="http://schemas.openxmlformats.org/officeDocument/2006/relationships/slide" Target="slide159.xml"/><Relationship Id="rId29" Type="http://schemas.openxmlformats.org/officeDocument/2006/relationships/slide" Target="slide209.xml"/><Relationship Id="rId1" Type="http://schemas.openxmlformats.org/officeDocument/2006/relationships/tags" Target="../tags/tag9.xml"/><Relationship Id="rId6" Type="http://schemas.openxmlformats.org/officeDocument/2006/relationships/slide" Target="slide141.xml"/><Relationship Id="rId11" Type="http://schemas.openxmlformats.org/officeDocument/2006/relationships/slide" Target="slide146.xml"/><Relationship Id="rId24" Type="http://schemas.openxmlformats.org/officeDocument/2006/relationships/slide" Target="slide172.xml"/><Relationship Id="rId32" Type="http://schemas.openxmlformats.org/officeDocument/2006/relationships/slide" Target="slide213.xml"/><Relationship Id="rId5" Type="http://schemas.openxmlformats.org/officeDocument/2006/relationships/slide" Target="slide18.xml"/><Relationship Id="rId15" Type="http://schemas.openxmlformats.org/officeDocument/2006/relationships/slide" Target="slide150.xml"/><Relationship Id="rId23" Type="http://schemas.openxmlformats.org/officeDocument/2006/relationships/slide" Target="slide170.xml"/><Relationship Id="rId28" Type="http://schemas.openxmlformats.org/officeDocument/2006/relationships/slide" Target="slide203.xml"/><Relationship Id="rId10" Type="http://schemas.openxmlformats.org/officeDocument/2006/relationships/slide" Target="slide145.xml"/><Relationship Id="rId19" Type="http://schemas.openxmlformats.org/officeDocument/2006/relationships/slide" Target="slide157.xml"/><Relationship Id="rId31" Type="http://schemas.openxmlformats.org/officeDocument/2006/relationships/slide" Target="slide212.xml"/><Relationship Id="rId4" Type="http://schemas.openxmlformats.org/officeDocument/2006/relationships/slide" Target="slide27.xml"/><Relationship Id="rId9" Type="http://schemas.openxmlformats.org/officeDocument/2006/relationships/slide" Target="slide144.xml"/><Relationship Id="rId14" Type="http://schemas.openxmlformats.org/officeDocument/2006/relationships/slide" Target="slide149.xml"/><Relationship Id="rId22" Type="http://schemas.openxmlformats.org/officeDocument/2006/relationships/slide" Target="slide162.xml"/><Relationship Id="rId27" Type="http://schemas.openxmlformats.org/officeDocument/2006/relationships/slide" Target="slide201.xml"/><Relationship Id="rId30" Type="http://schemas.openxmlformats.org/officeDocument/2006/relationships/slide" Target="slide210.xml"/></Relationships>
</file>

<file path=ppt/slides/_rels/slide11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11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1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202.png"/></Relationships>
</file>

<file path=ppt/slides/_rels/slide11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11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 Id="rId4" Type="http://schemas.openxmlformats.org/officeDocument/2006/relationships/image" Target="../media/image208.png"/></Relationships>
</file>

<file path=ppt/slides/_rels/slide11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 Id="rId4" Type="http://schemas.openxmlformats.org/officeDocument/2006/relationships/image" Target="../media/image211.png"/></Relationships>
</file>

<file path=ppt/slides/_rels/slide12.xml.rels><?xml version="1.0" encoding="UTF-8" standalone="yes"?>
<Relationships xmlns="http://schemas.openxmlformats.org/package/2006/relationships"><Relationship Id="rId8" Type="http://schemas.openxmlformats.org/officeDocument/2006/relationships/slide" Target="slide74.xml"/><Relationship Id="rId13" Type="http://schemas.openxmlformats.org/officeDocument/2006/relationships/slide" Target="slide13.xml"/><Relationship Id="rId3" Type="http://schemas.openxmlformats.org/officeDocument/2006/relationships/slide" Target="slide10.xml"/><Relationship Id="rId7" Type="http://schemas.openxmlformats.org/officeDocument/2006/relationships/slide" Target="slide73.xml"/><Relationship Id="rId12" Type="http://schemas.openxmlformats.org/officeDocument/2006/relationships/slide" Target="slide13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slide" Target="slide66.xml"/><Relationship Id="rId11" Type="http://schemas.openxmlformats.org/officeDocument/2006/relationships/slide" Target="slide132.xml"/><Relationship Id="rId5" Type="http://schemas.openxmlformats.org/officeDocument/2006/relationships/slide" Target="slide18.xml"/><Relationship Id="rId15" Type="http://schemas.openxmlformats.org/officeDocument/2006/relationships/slide" Target="slide15.xml"/><Relationship Id="rId10" Type="http://schemas.openxmlformats.org/officeDocument/2006/relationships/slide" Target="slide94.xml"/><Relationship Id="rId4" Type="http://schemas.openxmlformats.org/officeDocument/2006/relationships/slide" Target="slide27.xml"/><Relationship Id="rId9" Type="http://schemas.openxmlformats.org/officeDocument/2006/relationships/slide" Target="slide79.xml"/><Relationship Id="rId14" Type="http://schemas.openxmlformats.org/officeDocument/2006/relationships/slide" Target="slide14.xml"/></Relationships>
</file>

<file path=ppt/slides/_rels/slide12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 Id="rId4" Type="http://schemas.openxmlformats.org/officeDocument/2006/relationships/image" Target="../media/image214.png"/></Relationships>
</file>

<file path=ppt/slides/_rels/slide12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122.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26.png"/></Relationships>
</file>

<file path=ppt/slides/_rels/slide12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229.png"/><Relationship Id="rId4" Type="http://schemas.openxmlformats.org/officeDocument/2006/relationships/image" Target="../media/image228.png"/></Relationships>
</file>

<file path=ppt/slides/_rels/slide13.xml.rels><?xml version="1.0" encoding="UTF-8" standalone="yes"?>
<Relationships xmlns="http://schemas.openxmlformats.org/package/2006/relationships"><Relationship Id="rId8" Type="http://schemas.openxmlformats.org/officeDocument/2006/relationships/slide" Target="slide195.xml"/><Relationship Id="rId13" Type="http://schemas.openxmlformats.org/officeDocument/2006/relationships/slide" Target="slide204.xml"/><Relationship Id="rId18" Type="http://schemas.openxmlformats.org/officeDocument/2006/relationships/slide" Target="slide282.xml"/><Relationship Id="rId26" Type="http://schemas.openxmlformats.org/officeDocument/2006/relationships/slide" Target="slide291.xml"/><Relationship Id="rId3" Type="http://schemas.openxmlformats.org/officeDocument/2006/relationships/slide" Target="slide187.xml"/><Relationship Id="rId21" Type="http://schemas.openxmlformats.org/officeDocument/2006/relationships/slide" Target="slide285.xml"/><Relationship Id="rId34" Type="http://schemas.openxmlformats.org/officeDocument/2006/relationships/slide" Target="slide15.xml"/><Relationship Id="rId7" Type="http://schemas.openxmlformats.org/officeDocument/2006/relationships/slide" Target="slide194.xml"/><Relationship Id="rId12" Type="http://schemas.openxmlformats.org/officeDocument/2006/relationships/slide" Target="slide202.xml"/><Relationship Id="rId17" Type="http://schemas.openxmlformats.org/officeDocument/2006/relationships/slide" Target="slide281.xml"/><Relationship Id="rId25" Type="http://schemas.openxmlformats.org/officeDocument/2006/relationships/slide" Target="slide290.xml"/><Relationship Id="rId33" Type="http://schemas.openxmlformats.org/officeDocument/2006/relationships/slide" Target="slide14.xml"/><Relationship Id="rId2" Type="http://schemas.openxmlformats.org/officeDocument/2006/relationships/slideLayout" Target="../slideLayouts/slideLayout2.xml"/><Relationship Id="rId16" Type="http://schemas.openxmlformats.org/officeDocument/2006/relationships/slide" Target="slide280.xml"/><Relationship Id="rId20" Type="http://schemas.openxmlformats.org/officeDocument/2006/relationships/slide" Target="slide284.xml"/><Relationship Id="rId29" Type="http://schemas.openxmlformats.org/officeDocument/2006/relationships/slide" Target="slide294.xml"/><Relationship Id="rId1" Type="http://schemas.openxmlformats.org/officeDocument/2006/relationships/tags" Target="../tags/tag11.xml"/><Relationship Id="rId6" Type="http://schemas.openxmlformats.org/officeDocument/2006/relationships/slide" Target="slide193.xml"/><Relationship Id="rId11" Type="http://schemas.openxmlformats.org/officeDocument/2006/relationships/slide" Target="slide198.xml"/><Relationship Id="rId24" Type="http://schemas.openxmlformats.org/officeDocument/2006/relationships/slide" Target="slide289.xml"/><Relationship Id="rId32" Type="http://schemas.openxmlformats.org/officeDocument/2006/relationships/slide" Target="slide12.xml"/><Relationship Id="rId5" Type="http://schemas.openxmlformats.org/officeDocument/2006/relationships/slide" Target="slide192.xml"/><Relationship Id="rId15" Type="http://schemas.openxmlformats.org/officeDocument/2006/relationships/slide" Target="slide279.xml"/><Relationship Id="rId23" Type="http://schemas.openxmlformats.org/officeDocument/2006/relationships/slide" Target="slide288.xml"/><Relationship Id="rId28" Type="http://schemas.openxmlformats.org/officeDocument/2006/relationships/slide" Target="slide293.xml"/><Relationship Id="rId10" Type="http://schemas.openxmlformats.org/officeDocument/2006/relationships/slide" Target="slide240.xml"/><Relationship Id="rId19" Type="http://schemas.openxmlformats.org/officeDocument/2006/relationships/slide" Target="slide283.xml"/><Relationship Id="rId31" Type="http://schemas.openxmlformats.org/officeDocument/2006/relationships/slide" Target="slide296.xml"/><Relationship Id="rId4" Type="http://schemas.openxmlformats.org/officeDocument/2006/relationships/slide" Target="slide188.xml"/><Relationship Id="rId9" Type="http://schemas.openxmlformats.org/officeDocument/2006/relationships/slide" Target="slide197.xml"/><Relationship Id="rId14" Type="http://schemas.openxmlformats.org/officeDocument/2006/relationships/slide" Target="slide35.xml"/><Relationship Id="rId22" Type="http://schemas.openxmlformats.org/officeDocument/2006/relationships/slide" Target="slide286.xml"/><Relationship Id="rId27" Type="http://schemas.openxmlformats.org/officeDocument/2006/relationships/slide" Target="slide292.xml"/><Relationship Id="rId30" Type="http://schemas.openxmlformats.org/officeDocument/2006/relationships/slide" Target="slide295.xml"/><Relationship Id="rId35" Type="http://schemas.openxmlformats.org/officeDocument/2006/relationships/slide" Target="slide10.xml"/></Relationships>
</file>

<file path=ppt/slides/_rels/slide13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232.png"/><Relationship Id="rId4" Type="http://schemas.openxmlformats.org/officeDocument/2006/relationships/image" Target="../media/image231.png"/></Relationships>
</file>

<file path=ppt/slides/_rels/slide13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235.png"/><Relationship Id="rId4" Type="http://schemas.openxmlformats.org/officeDocument/2006/relationships/image" Target="../media/image234.png"/></Relationships>
</file>

<file path=ppt/slides/_rels/slide13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238.png"/><Relationship Id="rId4" Type="http://schemas.openxmlformats.org/officeDocument/2006/relationships/image" Target="../media/image237.png"/></Relationships>
</file>

<file path=ppt/slides/_rels/slide13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241.png"/><Relationship Id="rId4" Type="http://schemas.openxmlformats.org/officeDocument/2006/relationships/image" Target="../media/image240.png"/></Relationships>
</file>

<file path=ppt/slides/_rels/slide134.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244.png"/><Relationship Id="rId4" Type="http://schemas.openxmlformats.org/officeDocument/2006/relationships/image" Target="../media/image243.png"/></Relationships>
</file>

<file path=ppt/slides/_rels/slide13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247.png"/><Relationship Id="rId4" Type="http://schemas.openxmlformats.org/officeDocument/2006/relationships/image" Target="../media/image246.png"/></Relationships>
</file>

<file path=ppt/slides/_rels/slide13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249.png"/><Relationship Id="rId4" Type="http://schemas.openxmlformats.org/officeDocument/2006/relationships/image" Target="../media/image248.png"/></Relationships>
</file>

<file path=ppt/slides/_rels/slide13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51.png"/></Relationships>
</file>

<file path=ppt/slides/_rels/slide13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253.png"/></Relationships>
</file>

<file path=ppt/slides/_rels/slide139.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255.png"/></Relationships>
</file>

<file path=ppt/slides/_rels/slide14.xml.rels><?xml version="1.0" encoding="UTF-8" standalone="yes"?>
<Relationships xmlns="http://schemas.openxmlformats.org/package/2006/relationships"><Relationship Id="rId8" Type="http://schemas.openxmlformats.org/officeDocument/2006/relationships/slide" Target="slide217.xml"/><Relationship Id="rId13" Type="http://schemas.openxmlformats.org/officeDocument/2006/relationships/slide" Target="slide222.xml"/><Relationship Id="rId18" Type="http://schemas.openxmlformats.org/officeDocument/2006/relationships/slide" Target="slide227.xml"/><Relationship Id="rId26" Type="http://schemas.openxmlformats.org/officeDocument/2006/relationships/slide" Target="slide237.xml"/><Relationship Id="rId3" Type="http://schemas.openxmlformats.org/officeDocument/2006/relationships/slide" Target="slide10.xml"/><Relationship Id="rId21" Type="http://schemas.openxmlformats.org/officeDocument/2006/relationships/slide" Target="slide231.xml"/><Relationship Id="rId34" Type="http://schemas.openxmlformats.org/officeDocument/2006/relationships/slide" Target="slide13.xml"/><Relationship Id="rId7" Type="http://schemas.openxmlformats.org/officeDocument/2006/relationships/slide" Target="slide216.xml"/><Relationship Id="rId12" Type="http://schemas.openxmlformats.org/officeDocument/2006/relationships/slide" Target="slide221.xml"/><Relationship Id="rId17" Type="http://schemas.openxmlformats.org/officeDocument/2006/relationships/slide" Target="slide226.xml"/><Relationship Id="rId25" Type="http://schemas.openxmlformats.org/officeDocument/2006/relationships/slide" Target="slide236.xml"/><Relationship Id="rId33" Type="http://schemas.openxmlformats.org/officeDocument/2006/relationships/slide" Target="slide12.xml"/><Relationship Id="rId2" Type="http://schemas.openxmlformats.org/officeDocument/2006/relationships/slideLayout" Target="../slideLayouts/slideLayout2.xml"/><Relationship Id="rId16" Type="http://schemas.openxmlformats.org/officeDocument/2006/relationships/slide" Target="slide225.xml"/><Relationship Id="rId20" Type="http://schemas.openxmlformats.org/officeDocument/2006/relationships/slide" Target="slide230.xml"/><Relationship Id="rId29" Type="http://schemas.openxmlformats.org/officeDocument/2006/relationships/slide" Target="slide242.xml"/><Relationship Id="rId1" Type="http://schemas.openxmlformats.org/officeDocument/2006/relationships/tags" Target="../tags/tag12.xml"/><Relationship Id="rId6" Type="http://schemas.openxmlformats.org/officeDocument/2006/relationships/slide" Target="slide240.xml"/><Relationship Id="rId11" Type="http://schemas.openxmlformats.org/officeDocument/2006/relationships/slide" Target="slide220.xml"/><Relationship Id="rId24" Type="http://schemas.openxmlformats.org/officeDocument/2006/relationships/slide" Target="slide234.xml"/><Relationship Id="rId32" Type="http://schemas.openxmlformats.org/officeDocument/2006/relationships/slide" Target="slide245.xml"/><Relationship Id="rId5" Type="http://schemas.openxmlformats.org/officeDocument/2006/relationships/slide" Target="slide215.xml"/><Relationship Id="rId15" Type="http://schemas.openxmlformats.org/officeDocument/2006/relationships/slide" Target="slide224.xml"/><Relationship Id="rId23" Type="http://schemas.openxmlformats.org/officeDocument/2006/relationships/slide" Target="slide233.xml"/><Relationship Id="rId28" Type="http://schemas.openxmlformats.org/officeDocument/2006/relationships/slide" Target="slide241.xml"/><Relationship Id="rId10" Type="http://schemas.openxmlformats.org/officeDocument/2006/relationships/slide" Target="slide219.xml"/><Relationship Id="rId19" Type="http://schemas.openxmlformats.org/officeDocument/2006/relationships/slide" Target="slide228.xml"/><Relationship Id="rId31" Type="http://schemas.openxmlformats.org/officeDocument/2006/relationships/slide" Target="slide244.xml"/><Relationship Id="rId4" Type="http://schemas.openxmlformats.org/officeDocument/2006/relationships/slide" Target="slide33.xml"/><Relationship Id="rId9" Type="http://schemas.openxmlformats.org/officeDocument/2006/relationships/slide" Target="slide218.xml"/><Relationship Id="rId14" Type="http://schemas.openxmlformats.org/officeDocument/2006/relationships/slide" Target="slide223.xml"/><Relationship Id="rId22" Type="http://schemas.openxmlformats.org/officeDocument/2006/relationships/slide" Target="slide232.xml"/><Relationship Id="rId27" Type="http://schemas.openxmlformats.org/officeDocument/2006/relationships/slide" Target="slide238.xml"/><Relationship Id="rId30" Type="http://schemas.openxmlformats.org/officeDocument/2006/relationships/slide" Target="slide243.xml"/><Relationship Id="rId35" Type="http://schemas.openxmlformats.org/officeDocument/2006/relationships/slide" Target="slide15.xml"/></Relationships>
</file>

<file path=ppt/slides/_rels/slide14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slide" Target="slide249.xml"/><Relationship Id="rId13" Type="http://schemas.openxmlformats.org/officeDocument/2006/relationships/slide" Target="slide254.xml"/><Relationship Id="rId18" Type="http://schemas.openxmlformats.org/officeDocument/2006/relationships/slide" Target="slide259.xml"/><Relationship Id="rId26" Type="http://schemas.openxmlformats.org/officeDocument/2006/relationships/slide" Target="slide268.xml"/><Relationship Id="rId3" Type="http://schemas.openxmlformats.org/officeDocument/2006/relationships/slide" Target="slide33.xml"/><Relationship Id="rId21" Type="http://schemas.openxmlformats.org/officeDocument/2006/relationships/slide" Target="slide263.xml"/><Relationship Id="rId34" Type="http://schemas.openxmlformats.org/officeDocument/2006/relationships/slide" Target="slide276.xml"/><Relationship Id="rId7" Type="http://schemas.openxmlformats.org/officeDocument/2006/relationships/slide" Target="slide248.xml"/><Relationship Id="rId12" Type="http://schemas.openxmlformats.org/officeDocument/2006/relationships/slide" Target="slide253.xml"/><Relationship Id="rId17" Type="http://schemas.openxmlformats.org/officeDocument/2006/relationships/slide" Target="slide258.xml"/><Relationship Id="rId25" Type="http://schemas.openxmlformats.org/officeDocument/2006/relationships/slide" Target="slide267.xml"/><Relationship Id="rId33" Type="http://schemas.openxmlformats.org/officeDocument/2006/relationships/slide" Target="slide275.xml"/><Relationship Id="rId2" Type="http://schemas.openxmlformats.org/officeDocument/2006/relationships/slide" Target="slide10.xml"/><Relationship Id="rId16" Type="http://schemas.openxmlformats.org/officeDocument/2006/relationships/slide" Target="slide257.xml"/><Relationship Id="rId20" Type="http://schemas.openxmlformats.org/officeDocument/2006/relationships/slide" Target="slide262.xml"/><Relationship Id="rId29" Type="http://schemas.openxmlformats.org/officeDocument/2006/relationships/slide" Target="slide271.xml"/><Relationship Id="rId1" Type="http://schemas.openxmlformats.org/officeDocument/2006/relationships/slideLayout" Target="../slideLayouts/slideLayout2.xml"/><Relationship Id="rId6" Type="http://schemas.openxmlformats.org/officeDocument/2006/relationships/slide" Target="slide247.xml"/><Relationship Id="rId11" Type="http://schemas.openxmlformats.org/officeDocument/2006/relationships/slide" Target="slide252.xml"/><Relationship Id="rId24" Type="http://schemas.openxmlformats.org/officeDocument/2006/relationships/slide" Target="slide266.xml"/><Relationship Id="rId32" Type="http://schemas.openxmlformats.org/officeDocument/2006/relationships/slide" Target="slide274.xml"/><Relationship Id="rId37" Type="http://schemas.openxmlformats.org/officeDocument/2006/relationships/slide" Target="slide14.xml"/><Relationship Id="rId5" Type="http://schemas.openxmlformats.org/officeDocument/2006/relationships/slide" Target="slide246.xml"/><Relationship Id="rId15" Type="http://schemas.openxmlformats.org/officeDocument/2006/relationships/slide" Target="slide256.xml"/><Relationship Id="rId23" Type="http://schemas.openxmlformats.org/officeDocument/2006/relationships/slide" Target="slide265.xml"/><Relationship Id="rId28" Type="http://schemas.openxmlformats.org/officeDocument/2006/relationships/slide" Target="slide270.xml"/><Relationship Id="rId36" Type="http://schemas.openxmlformats.org/officeDocument/2006/relationships/slide" Target="slide13.xml"/><Relationship Id="rId10" Type="http://schemas.openxmlformats.org/officeDocument/2006/relationships/slide" Target="slide251.xml"/><Relationship Id="rId19" Type="http://schemas.openxmlformats.org/officeDocument/2006/relationships/slide" Target="slide261.xml"/><Relationship Id="rId31" Type="http://schemas.openxmlformats.org/officeDocument/2006/relationships/slide" Target="slide273.xml"/><Relationship Id="rId4" Type="http://schemas.openxmlformats.org/officeDocument/2006/relationships/slide" Target="slide215.xml"/><Relationship Id="rId9" Type="http://schemas.openxmlformats.org/officeDocument/2006/relationships/slide" Target="slide250.xml"/><Relationship Id="rId14" Type="http://schemas.openxmlformats.org/officeDocument/2006/relationships/slide" Target="slide255.xml"/><Relationship Id="rId22" Type="http://schemas.openxmlformats.org/officeDocument/2006/relationships/slide" Target="slide264.xml"/><Relationship Id="rId27" Type="http://schemas.openxmlformats.org/officeDocument/2006/relationships/slide" Target="slide269.xml"/><Relationship Id="rId30" Type="http://schemas.openxmlformats.org/officeDocument/2006/relationships/slide" Target="slide272.xml"/><Relationship Id="rId35" Type="http://schemas.openxmlformats.org/officeDocument/2006/relationships/slide" Target="slide12.xml"/></Relationships>
</file>

<file path=ppt/slides/_rels/slide150.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2.xml"/><Relationship Id="rId4" Type="http://schemas.openxmlformats.org/officeDocument/2006/relationships/image" Target="../media/image285.png"/></Relationships>
</file>

<file path=ppt/slides/_rels/slide155.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image" Target="../media/image286.png"/><Relationship Id="rId1" Type="http://schemas.openxmlformats.org/officeDocument/2006/relationships/slideLayout" Target="../slideLayouts/slideLayout2.xml"/><Relationship Id="rId4" Type="http://schemas.openxmlformats.org/officeDocument/2006/relationships/image" Target="../media/image288.png"/></Relationships>
</file>

<file path=ppt/slides/_rels/slide156.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157.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2.xml"/><Relationship Id="rId4" Type="http://schemas.openxmlformats.org/officeDocument/2006/relationships/image" Target="../media/image293.png"/></Relationships>
</file>

<file path=ppt/slides/_rels/slide158.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2.xml"/><Relationship Id="rId4" Type="http://schemas.openxmlformats.org/officeDocument/2006/relationships/image" Target="../media/image296.png"/></Relationships>
</file>

<file path=ppt/slides/_rels/slide159.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2.xml"/><Relationship Id="rId4" Type="http://schemas.openxmlformats.org/officeDocument/2006/relationships/image" Target="../media/image299.png"/></Relationships>
</file>

<file path=ppt/slides/_rels/slide16.xml.rels><?xml version="1.0" encoding="UTF-8" standalone="yes"?>
<Relationships xmlns="http://schemas.openxmlformats.org/package/2006/relationships"><Relationship Id="rId8" Type="http://schemas.openxmlformats.org/officeDocument/2006/relationships/slide" Target="slide52.xml"/><Relationship Id="rId13" Type="http://schemas.openxmlformats.org/officeDocument/2006/relationships/slide" Target="slide91.xml"/><Relationship Id="rId18" Type="http://schemas.openxmlformats.org/officeDocument/2006/relationships/slide" Target="slide99.xml"/><Relationship Id="rId3" Type="http://schemas.openxmlformats.org/officeDocument/2006/relationships/slide" Target="slide27.xml"/><Relationship Id="rId7" Type="http://schemas.openxmlformats.org/officeDocument/2006/relationships/slide" Target="slide51.xml"/><Relationship Id="rId12" Type="http://schemas.openxmlformats.org/officeDocument/2006/relationships/slide" Target="slide57.xml"/><Relationship Id="rId17" Type="http://schemas.openxmlformats.org/officeDocument/2006/relationships/slide" Target="slide95.xml"/><Relationship Id="rId2" Type="http://schemas.openxmlformats.org/officeDocument/2006/relationships/slideLayout" Target="../slideLayouts/slideLayout2.xml"/><Relationship Id="rId16" Type="http://schemas.openxmlformats.org/officeDocument/2006/relationships/slide" Target="slide94.xml"/><Relationship Id="rId1" Type="http://schemas.openxmlformats.org/officeDocument/2006/relationships/tags" Target="../tags/tag13.xml"/><Relationship Id="rId6" Type="http://schemas.openxmlformats.org/officeDocument/2006/relationships/slide" Target="slide50.xml"/><Relationship Id="rId11" Type="http://schemas.openxmlformats.org/officeDocument/2006/relationships/slide" Target="slide55.xml"/><Relationship Id="rId5" Type="http://schemas.openxmlformats.org/officeDocument/2006/relationships/slide" Target="slide49.xml"/><Relationship Id="rId15" Type="http://schemas.openxmlformats.org/officeDocument/2006/relationships/slide" Target="slide93.xml"/><Relationship Id="rId10" Type="http://schemas.openxmlformats.org/officeDocument/2006/relationships/slide" Target="slide54.xml"/><Relationship Id="rId4" Type="http://schemas.openxmlformats.org/officeDocument/2006/relationships/slide" Target="slide18.xml"/><Relationship Id="rId9" Type="http://schemas.openxmlformats.org/officeDocument/2006/relationships/slide" Target="slide53.xml"/><Relationship Id="rId14" Type="http://schemas.openxmlformats.org/officeDocument/2006/relationships/slide" Target="slide92.xml"/></Relationships>
</file>

<file path=ppt/slides/_rels/slide160.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2.xml"/><Relationship Id="rId4" Type="http://schemas.openxmlformats.org/officeDocument/2006/relationships/image" Target="../media/image302.png"/></Relationships>
</file>

<file path=ppt/slides/_rels/slide161.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image" Target="../media/image303.png"/><Relationship Id="rId1" Type="http://schemas.openxmlformats.org/officeDocument/2006/relationships/slideLayout" Target="../slideLayouts/slideLayout2.xml"/><Relationship Id="rId4" Type="http://schemas.openxmlformats.org/officeDocument/2006/relationships/image" Target="../media/image305.png"/></Relationships>
</file>

<file path=ppt/slides/_rels/slide162.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06.png"/><Relationship Id="rId1" Type="http://schemas.openxmlformats.org/officeDocument/2006/relationships/slideLayout" Target="../slideLayouts/slideLayout2.xml"/><Relationship Id="rId4" Type="http://schemas.openxmlformats.org/officeDocument/2006/relationships/image" Target="../media/image308.png"/></Relationships>
</file>

<file path=ppt/slides/_rels/slide16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2.xml"/><Relationship Id="rId4" Type="http://schemas.openxmlformats.org/officeDocument/2006/relationships/image" Target="../media/image311.png"/></Relationships>
</file>

<file path=ppt/slides/_rels/slide164.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image" Target="../media/image312.png"/><Relationship Id="rId1" Type="http://schemas.openxmlformats.org/officeDocument/2006/relationships/slideLayout" Target="../slideLayouts/slideLayout2.xml"/><Relationship Id="rId4" Type="http://schemas.openxmlformats.org/officeDocument/2006/relationships/image" Target="../media/image314.png"/></Relationships>
</file>

<file path=ppt/slides/_rels/slide165.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315.png"/><Relationship Id="rId1" Type="http://schemas.openxmlformats.org/officeDocument/2006/relationships/slideLayout" Target="../slideLayouts/slideLayout2.xml"/><Relationship Id="rId4" Type="http://schemas.openxmlformats.org/officeDocument/2006/relationships/image" Target="../media/image317.png"/></Relationships>
</file>

<file path=ppt/slides/_rels/slide166.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image" Target="../media/image318.png"/><Relationship Id="rId1" Type="http://schemas.openxmlformats.org/officeDocument/2006/relationships/slideLayout" Target="../slideLayouts/slideLayout2.xml"/><Relationship Id="rId4" Type="http://schemas.openxmlformats.org/officeDocument/2006/relationships/image" Target="../media/image320.png"/></Relationships>
</file>

<file path=ppt/slides/_rels/slide167.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2.xml"/><Relationship Id="rId4" Type="http://schemas.openxmlformats.org/officeDocument/2006/relationships/image" Target="../media/image323.png"/></Relationships>
</file>

<file path=ppt/slides/_rels/slide168.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Layout" Target="../slideLayouts/slideLayout2.xml"/><Relationship Id="rId4" Type="http://schemas.openxmlformats.org/officeDocument/2006/relationships/image" Target="../media/image326.png"/></Relationships>
</file>

<file path=ppt/slides/_rels/slide169.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Layout" Target="../slideLayouts/slideLayout2.xml"/><Relationship Id="rId4" Type="http://schemas.openxmlformats.org/officeDocument/2006/relationships/image" Target="../media/image329.png"/></Relationships>
</file>

<file path=ppt/slides/_rels/slide17.xml.rels><?xml version="1.0" encoding="UTF-8" standalone="yes"?>
<Relationships xmlns="http://schemas.openxmlformats.org/package/2006/relationships"><Relationship Id="rId13" Type="http://schemas.openxmlformats.org/officeDocument/2006/relationships/slide" Target="slide90.xml"/><Relationship Id="rId18" Type="http://schemas.openxmlformats.org/officeDocument/2006/relationships/slide" Target="slide101.xml"/><Relationship Id="rId26" Type="http://schemas.openxmlformats.org/officeDocument/2006/relationships/slide" Target="slide109.xml"/><Relationship Id="rId39" Type="http://schemas.openxmlformats.org/officeDocument/2006/relationships/slide" Target="slide134.xml"/><Relationship Id="rId21" Type="http://schemas.openxmlformats.org/officeDocument/2006/relationships/slide" Target="slide104.xml"/><Relationship Id="rId34" Type="http://schemas.openxmlformats.org/officeDocument/2006/relationships/slide" Target="slide119.xml"/><Relationship Id="rId42" Type="http://schemas.openxmlformats.org/officeDocument/2006/relationships/slide" Target="slide137.xml"/><Relationship Id="rId47" Type="http://schemas.openxmlformats.org/officeDocument/2006/relationships/slide" Target="slide142.xml"/><Relationship Id="rId50" Type="http://schemas.openxmlformats.org/officeDocument/2006/relationships/slide" Target="slide145.xml"/><Relationship Id="rId55" Type="http://schemas.openxmlformats.org/officeDocument/2006/relationships/slide" Target="slide150.xml"/><Relationship Id="rId63" Type="http://schemas.openxmlformats.org/officeDocument/2006/relationships/slide" Target="slide159.xml"/><Relationship Id="rId7" Type="http://schemas.openxmlformats.org/officeDocument/2006/relationships/slide" Target="slide84.xml"/><Relationship Id="rId2" Type="http://schemas.openxmlformats.org/officeDocument/2006/relationships/slideLayout" Target="../slideLayouts/slideLayout2.xml"/><Relationship Id="rId16" Type="http://schemas.openxmlformats.org/officeDocument/2006/relationships/slide" Target="slide98.xml"/><Relationship Id="rId20" Type="http://schemas.openxmlformats.org/officeDocument/2006/relationships/slide" Target="slide103.xml"/><Relationship Id="rId29" Type="http://schemas.openxmlformats.org/officeDocument/2006/relationships/slide" Target="slide112.xml"/><Relationship Id="rId41" Type="http://schemas.openxmlformats.org/officeDocument/2006/relationships/slide" Target="slide136.xml"/><Relationship Id="rId54" Type="http://schemas.openxmlformats.org/officeDocument/2006/relationships/slide" Target="slide149.xml"/><Relationship Id="rId62" Type="http://schemas.openxmlformats.org/officeDocument/2006/relationships/slide" Target="slide158.xml"/><Relationship Id="rId1" Type="http://schemas.openxmlformats.org/officeDocument/2006/relationships/tags" Target="../tags/tag14.xml"/><Relationship Id="rId6" Type="http://schemas.openxmlformats.org/officeDocument/2006/relationships/slide" Target="slide83.xml"/><Relationship Id="rId11" Type="http://schemas.openxmlformats.org/officeDocument/2006/relationships/slide" Target="slide88.xml"/><Relationship Id="rId24" Type="http://schemas.openxmlformats.org/officeDocument/2006/relationships/slide" Target="slide107.xml"/><Relationship Id="rId32" Type="http://schemas.openxmlformats.org/officeDocument/2006/relationships/slide" Target="slide117.xml"/><Relationship Id="rId37" Type="http://schemas.openxmlformats.org/officeDocument/2006/relationships/slide" Target="slide132.xml"/><Relationship Id="rId40" Type="http://schemas.openxmlformats.org/officeDocument/2006/relationships/slide" Target="slide135.xml"/><Relationship Id="rId45" Type="http://schemas.openxmlformats.org/officeDocument/2006/relationships/slide" Target="slide140.xml"/><Relationship Id="rId53" Type="http://schemas.openxmlformats.org/officeDocument/2006/relationships/slide" Target="slide148.xml"/><Relationship Id="rId58" Type="http://schemas.openxmlformats.org/officeDocument/2006/relationships/slide" Target="slide153.xml"/><Relationship Id="rId5" Type="http://schemas.openxmlformats.org/officeDocument/2006/relationships/slide" Target="slide82.xml"/><Relationship Id="rId15" Type="http://schemas.openxmlformats.org/officeDocument/2006/relationships/slide" Target="slide97.xml"/><Relationship Id="rId23" Type="http://schemas.openxmlformats.org/officeDocument/2006/relationships/slide" Target="slide106.xml"/><Relationship Id="rId28" Type="http://schemas.openxmlformats.org/officeDocument/2006/relationships/slide" Target="slide111.xml"/><Relationship Id="rId36" Type="http://schemas.openxmlformats.org/officeDocument/2006/relationships/slide" Target="slide121.xml"/><Relationship Id="rId49" Type="http://schemas.openxmlformats.org/officeDocument/2006/relationships/slide" Target="slide144.xml"/><Relationship Id="rId57" Type="http://schemas.openxmlformats.org/officeDocument/2006/relationships/slide" Target="slide152.xml"/><Relationship Id="rId61" Type="http://schemas.openxmlformats.org/officeDocument/2006/relationships/slide" Target="slide157.xml"/><Relationship Id="rId10" Type="http://schemas.openxmlformats.org/officeDocument/2006/relationships/slide" Target="slide87.xml"/><Relationship Id="rId19" Type="http://schemas.openxmlformats.org/officeDocument/2006/relationships/slide" Target="slide102.xml"/><Relationship Id="rId31" Type="http://schemas.openxmlformats.org/officeDocument/2006/relationships/slide" Target="slide116.xml"/><Relationship Id="rId44" Type="http://schemas.openxmlformats.org/officeDocument/2006/relationships/slide" Target="slide139.xml"/><Relationship Id="rId52" Type="http://schemas.openxmlformats.org/officeDocument/2006/relationships/slide" Target="slide147.xml"/><Relationship Id="rId60" Type="http://schemas.openxmlformats.org/officeDocument/2006/relationships/slide" Target="slide155.xml"/><Relationship Id="rId4" Type="http://schemas.openxmlformats.org/officeDocument/2006/relationships/slide" Target="slide17.xml"/><Relationship Id="rId9" Type="http://schemas.openxmlformats.org/officeDocument/2006/relationships/slide" Target="slide85.xml"/><Relationship Id="rId14" Type="http://schemas.openxmlformats.org/officeDocument/2006/relationships/slide" Target="slide96.xml"/><Relationship Id="rId22" Type="http://schemas.openxmlformats.org/officeDocument/2006/relationships/slide" Target="slide105.xml"/><Relationship Id="rId27" Type="http://schemas.openxmlformats.org/officeDocument/2006/relationships/slide" Target="slide110.xml"/><Relationship Id="rId30" Type="http://schemas.openxmlformats.org/officeDocument/2006/relationships/slide" Target="slide113.xml"/><Relationship Id="rId35" Type="http://schemas.openxmlformats.org/officeDocument/2006/relationships/slide" Target="slide120.xml"/><Relationship Id="rId43" Type="http://schemas.openxmlformats.org/officeDocument/2006/relationships/slide" Target="slide138.xml"/><Relationship Id="rId48" Type="http://schemas.openxmlformats.org/officeDocument/2006/relationships/slide" Target="slide143.xml"/><Relationship Id="rId56" Type="http://schemas.openxmlformats.org/officeDocument/2006/relationships/slide" Target="slide151.xml"/><Relationship Id="rId64" Type="http://schemas.openxmlformats.org/officeDocument/2006/relationships/slide" Target="slide18.xml"/><Relationship Id="rId8" Type="http://schemas.openxmlformats.org/officeDocument/2006/relationships/slide" Target="slide86.xml"/><Relationship Id="rId51" Type="http://schemas.openxmlformats.org/officeDocument/2006/relationships/slide" Target="slide146.xml"/><Relationship Id="rId3" Type="http://schemas.openxmlformats.org/officeDocument/2006/relationships/slide" Target="slide27.xml"/><Relationship Id="rId12" Type="http://schemas.openxmlformats.org/officeDocument/2006/relationships/slide" Target="slide89.xml"/><Relationship Id="rId17" Type="http://schemas.openxmlformats.org/officeDocument/2006/relationships/slide" Target="slide100.xml"/><Relationship Id="rId25" Type="http://schemas.openxmlformats.org/officeDocument/2006/relationships/slide" Target="slide108.xml"/><Relationship Id="rId33" Type="http://schemas.openxmlformats.org/officeDocument/2006/relationships/slide" Target="slide118.xml"/><Relationship Id="rId38" Type="http://schemas.openxmlformats.org/officeDocument/2006/relationships/slide" Target="slide133.xml"/><Relationship Id="rId46" Type="http://schemas.openxmlformats.org/officeDocument/2006/relationships/slide" Target="slide141.xml"/><Relationship Id="rId59" Type="http://schemas.openxmlformats.org/officeDocument/2006/relationships/slide" Target="slide154.xml"/></Relationships>
</file>

<file path=ppt/slides/_rels/slide170.xml.rels><?xml version="1.0" encoding="UTF-8" standalone="yes"?>
<Relationships xmlns="http://schemas.openxmlformats.org/package/2006/relationships"><Relationship Id="rId3" Type="http://schemas.openxmlformats.org/officeDocument/2006/relationships/image" Target="../media/image331.emf"/><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image" Target="../media/image332.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334.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2.xml"/><Relationship Id="rId4" Type="http://schemas.openxmlformats.org/officeDocument/2006/relationships/image" Target="../media/image338.png"/></Relationships>
</file>

<file path=ppt/slides/_rels/slide174.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image" Target="../media/image341.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image" Target="../media/image345.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347.png"/><Relationship Id="rId1" Type="http://schemas.openxmlformats.org/officeDocument/2006/relationships/slideLayout" Target="../slideLayouts/slideLayout2.xml"/><Relationship Id="rId4" Type="http://schemas.openxmlformats.org/officeDocument/2006/relationships/image" Target="../media/image349.png"/></Relationships>
</file>

<file path=ppt/slides/_rels/slide179.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50.png"/><Relationship Id="rId1" Type="http://schemas.openxmlformats.org/officeDocument/2006/relationships/slideLayout" Target="../slideLayouts/slideLayout2.xml"/><Relationship Id="rId4" Type="http://schemas.openxmlformats.org/officeDocument/2006/relationships/image" Target="../media/image352.png"/></Relationships>
</file>

<file path=ppt/slides/_rels/slide18.xml.rels><?xml version="1.0" encoding="UTF-8" standalone="yes"?>
<Relationships xmlns="http://schemas.openxmlformats.org/package/2006/relationships"><Relationship Id="rId8" Type="http://schemas.openxmlformats.org/officeDocument/2006/relationships/slide" Target="slide209.xml"/><Relationship Id="rId13" Type="http://schemas.openxmlformats.org/officeDocument/2006/relationships/slide" Target="slide161.xml"/><Relationship Id="rId18" Type="http://schemas.openxmlformats.org/officeDocument/2006/relationships/slide" Target="slide236.xml"/><Relationship Id="rId26" Type="http://schemas.openxmlformats.org/officeDocument/2006/relationships/slide" Target="slide274.xml"/><Relationship Id="rId3" Type="http://schemas.openxmlformats.org/officeDocument/2006/relationships/slide" Target="slide35.xml"/><Relationship Id="rId21" Type="http://schemas.openxmlformats.org/officeDocument/2006/relationships/slide" Target="slide239.xml"/><Relationship Id="rId7" Type="http://schemas.openxmlformats.org/officeDocument/2006/relationships/slide" Target="slide206.xml"/><Relationship Id="rId12" Type="http://schemas.openxmlformats.org/officeDocument/2006/relationships/slide" Target="slide213.xml"/><Relationship Id="rId17" Type="http://schemas.openxmlformats.org/officeDocument/2006/relationships/slide" Target="slide229.xml"/><Relationship Id="rId25" Type="http://schemas.openxmlformats.org/officeDocument/2006/relationships/slide" Target="slide269.xml"/><Relationship Id="rId2" Type="http://schemas.openxmlformats.org/officeDocument/2006/relationships/slide" Target="slide36.xml"/><Relationship Id="rId16" Type="http://schemas.openxmlformats.org/officeDocument/2006/relationships/slide" Target="slide228.xml"/><Relationship Id="rId20" Type="http://schemas.openxmlformats.org/officeDocument/2006/relationships/slide" Target="slide238.xml"/><Relationship Id="rId29" Type="http://schemas.openxmlformats.org/officeDocument/2006/relationships/slide" Target="slide270.xml"/><Relationship Id="rId1" Type="http://schemas.openxmlformats.org/officeDocument/2006/relationships/slideLayout" Target="../slideLayouts/slideLayout2.xml"/><Relationship Id="rId6" Type="http://schemas.openxmlformats.org/officeDocument/2006/relationships/slide" Target="slide199.xml"/><Relationship Id="rId11" Type="http://schemas.openxmlformats.org/officeDocument/2006/relationships/slide" Target="slide212.xml"/><Relationship Id="rId24" Type="http://schemas.openxmlformats.org/officeDocument/2006/relationships/slide" Target="slide260.xml"/><Relationship Id="rId5" Type="http://schemas.openxmlformats.org/officeDocument/2006/relationships/slide" Target="slide191.xml"/><Relationship Id="rId15" Type="http://schemas.openxmlformats.org/officeDocument/2006/relationships/slide" Target="slide33.xml"/><Relationship Id="rId23" Type="http://schemas.openxmlformats.org/officeDocument/2006/relationships/slide" Target="slide248.xml"/><Relationship Id="rId28" Type="http://schemas.openxmlformats.org/officeDocument/2006/relationships/slide" Target="slide276.xml"/><Relationship Id="rId10" Type="http://schemas.openxmlformats.org/officeDocument/2006/relationships/slide" Target="slide211.xml"/><Relationship Id="rId19" Type="http://schemas.openxmlformats.org/officeDocument/2006/relationships/slide" Target="slide237.xml"/><Relationship Id="rId4" Type="http://schemas.openxmlformats.org/officeDocument/2006/relationships/slide" Target="slide196.xml"/><Relationship Id="rId9" Type="http://schemas.openxmlformats.org/officeDocument/2006/relationships/slide" Target="slide210.xml"/><Relationship Id="rId14" Type="http://schemas.openxmlformats.org/officeDocument/2006/relationships/slide" Target="slide214.xml"/><Relationship Id="rId22" Type="http://schemas.openxmlformats.org/officeDocument/2006/relationships/slide" Target="slide247.xml"/><Relationship Id="rId27" Type="http://schemas.openxmlformats.org/officeDocument/2006/relationships/slide" Target="slide275.xml"/><Relationship Id="rId30" Type="http://schemas.openxmlformats.org/officeDocument/2006/relationships/slide" Target="slide17.xml"/></Relationships>
</file>

<file path=ppt/slides/_rels/slide180.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image" Target="../media/image353.png"/><Relationship Id="rId1" Type="http://schemas.openxmlformats.org/officeDocument/2006/relationships/slideLayout" Target="../slideLayouts/slideLayout2.xml"/><Relationship Id="rId4" Type="http://schemas.openxmlformats.org/officeDocument/2006/relationships/image" Target="../media/image355.png"/></Relationships>
</file>

<file path=ppt/slides/_rels/slide181.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356.png"/><Relationship Id="rId1" Type="http://schemas.openxmlformats.org/officeDocument/2006/relationships/slideLayout" Target="../slideLayouts/slideLayout2.xml"/><Relationship Id="rId4" Type="http://schemas.openxmlformats.org/officeDocument/2006/relationships/image" Target="../media/image358.png"/></Relationships>
</file>

<file path=ppt/slides/_rels/slide182.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59.png"/><Relationship Id="rId1" Type="http://schemas.openxmlformats.org/officeDocument/2006/relationships/slideLayout" Target="../slideLayouts/slideLayout2.xml"/><Relationship Id="rId4" Type="http://schemas.openxmlformats.org/officeDocument/2006/relationships/image" Target="../media/image361.png"/></Relationships>
</file>

<file path=ppt/slides/_rels/slide183.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image" Target="../media/image362.png"/><Relationship Id="rId1" Type="http://schemas.openxmlformats.org/officeDocument/2006/relationships/slideLayout" Target="../slideLayouts/slideLayout2.xml"/><Relationship Id="rId4" Type="http://schemas.openxmlformats.org/officeDocument/2006/relationships/image" Target="../media/image364.png"/></Relationships>
</file>

<file path=ppt/slides/_rels/slide184.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image" Target="../media/image365.png"/><Relationship Id="rId1" Type="http://schemas.openxmlformats.org/officeDocument/2006/relationships/slideLayout" Target="../slideLayouts/slideLayout2.xml"/><Relationship Id="rId4" Type="http://schemas.openxmlformats.org/officeDocument/2006/relationships/image" Target="../media/image367.png"/></Relationships>
</file>

<file path=ppt/slides/_rels/slide185.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image" Target="../media/image368.png"/><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186.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71.png"/><Relationship Id="rId1" Type="http://schemas.openxmlformats.org/officeDocument/2006/relationships/slideLayout" Target="../slideLayouts/slideLayout2.xml"/><Relationship Id="rId4" Type="http://schemas.openxmlformats.org/officeDocument/2006/relationships/image" Target="../media/image373.png"/></Relationships>
</file>

<file path=ppt/slides/_rels/slide187.xml.rels><?xml version="1.0" encoding="UTF-8" standalone="yes"?>
<Relationships xmlns="http://schemas.openxmlformats.org/package/2006/relationships"><Relationship Id="rId3" Type="http://schemas.openxmlformats.org/officeDocument/2006/relationships/image" Target="../media/image375.emf"/><Relationship Id="rId2" Type="http://schemas.openxmlformats.org/officeDocument/2006/relationships/image" Target="../media/image374.png"/><Relationship Id="rId1" Type="http://schemas.openxmlformats.org/officeDocument/2006/relationships/slideLayout" Target="../slideLayouts/slideLayout2.xml"/><Relationship Id="rId4" Type="http://schemas.openxmlformats.org/officeDocument/2006/relationships/image" Target="../media/image376.emf"/></Relationships>
</file>

<file path=ppt/slides/_rels/slide188.xml.rels><?xml version="1.0" encoding="UTF-8" standalone="yes"?>
<Relationships xmlns="http://schemas.openxmlformats.org/package/2006/relationships"><Relationship Id="rId3" Type="http://schemas.openxmlformats.org/officeDocument/2006/relationships/image" Target="../media/image378.emf"/><Relationship Id="rId2" Type="http://schemas.openxmlformats.org/officeDocument/2006/relationships/image" Target="../media/image377.png"/><Relationship Id="rId1" Type="http://schemas.openxmlformats.org/officeDocument/2006/relationships/slideLayout" Target="../slideLayouts/slideLayout2.xml"/><Relationship Id="rId4" Type="http://schemas.openxmlformats.org/officeDocument/2006/relationships/image" Target="../media/image379.emf"/></Relationships>
</file>

<file path=ppt/slides/_rels/slide189.xml.rels><?xml version="1.0" encoding="UTF-8" standalone="yes"?>
<Relationships xmlns="http://schemas.openxmlformats.org/package/2006/relationships"><Relationship Id="rId3" Type="http://schemas.openxmlformats.org/officeDocument/2006/relationships/image" Target="../media/image381.emf"/><Relationship Id="rId2" Type="http://schemas.openxmlformats.org/officeDocument/2006/relationships/image" Target="../media/image380.png"/><Relationship Id="rId1" Type="http://schemas.openxmlformats.org/officeDocument/2006/relationships/slideLayout" Target="../slideLayouts/slideLayout2.xml"/><Relationship Id="rId4" Type="http://schemas.openxmlformats.org/officeDocument/2006/relationships/image" Target="../media/image382.emf"/></Relationships>
</file>

<file path=ppt/slides/_rels/slide19.xml.rels><?xml version="1.0" encoding="UTF-8" standalone="yes"?>
<Relationships xmlns="http://schemas.openxmlformats.org/package/2006/relationships"><Relationship Id="rId8" Type="http://schemas.openxmlformats.org/officeDocument/2006/relationships/slide" Target="slide62.xml"/><Relationship Id="rId13" Type="http://schemas.openxmlformats.org/officeDocument/2006/relationships/slide" Target="slide67.xml"/><Relationship Id="rId18" Type="http://schemas.openxmlformats.org/officeDocument/2006/relationships/slide" Target="slide72.xml"/><Relationship Id="rId26" Type="http://schemas.openxmlformats.org/officeDocument/2006/relationships/slide" Target="slide81.xml"/><Relationship Id="rId3" Type="http://schemas.openxmlformats.org/officeDocument/2006/relationships/slide" Target="slide27.xml"/><Relationship Id="rId21" Type="http://schemas.openxmlformats.org/officeDocument/2006/relationships/slide" Target="slide75.xml"/><Relationship Id="rId7" Type="http://schemas.openxmlformats.org/officeDocument/2006/relationships/slide" Target="slide61.xml"/><Relationship Id="rId12" Type="http://schemas.openxmlformats.org/officeDocument/2006/relationships/slide" Target="slide66.xml"/><Relationship Id="rId17" Type="http://schemas.openxmlformats.org/officeDocument/2006/relationships/slide" Target="slide71.xml"/><Relationship Id="rId25" Type="http://schemas.openxmlformats.org/officeDocument/2006/relationships/slide" Target="slide80.xml"/><Relationship Id="rId33" Type="http://schemas.openxmlformats.org/officeDocument/2006/relationships/slide" Target="slide20.xml"/><Relationship Id="rId2" Type="http://schemas.openxmlformats.org/officeDocument/2006/relationships/slideLayout" Target="../slideLayouts/slideLayout2.xml"/><Relationship Id="rId16" Type="http://schemas.openxmlformats.org/officeDocument/2006/relationships/slide" Target="slide70.xml"/><Relationship Id="rId20" Type="http://schemas.openxmlformats.org/officeDocument/2006/relationships/slide" Target="slide74.xml"/><Relationship Id="rId29" Type="http://schemas.openxmlformats.org/officeDocument/2006/relationships/slide" Target="slide126.xml"/><Relationship Id="rId1" Type="http://schemas.openxmlformats.org/officeDocument/2006/relationships/tags" Target="../tags/tag15.xml"/><Relationship Id="rId6" Type="http://schemas.openxmlformats.org/officeDocument/2006/relationships/slide" Target="slide60.xml"/><Relationship Id="rId11" Type="http://schemas.openxmlformats.org/officeDocument/2006/relationships/slide" Target="slide65.xml"/><Relationship Id="rId24" Type="http://schemas.openxmlformats.org/officeDocument/2006/relationships/slide" Target="slide78.xml"/><Relationship Id="rId32" Type="http://schemas.openxmlformats.org/officeDocument/2006/relationships/slide" Target="slide156.xml"/><Relationship Id="rId5" Type="http://schemas.openxmlformats.org/officeDocument/2006/relationships/slide" Target="slide56.xml"/><Relationship Id="rId15" Type="http://schemas.openxmlformats.org/officeDocument/2006/relationships/slide" Target="slide69.xml"/><Relationship Id="rId23" Type="http://schemas.openxmlformats.org/officeDocument/2006/relationships/slide" Target="slide77.xml"/><Relationship Id="rId28" Type="http://schemas.openxmlformats.org/officeDocument/2006/relationships/slide" Target="slide125.xml"/><Relationship Id="rId10" Type="http://schemas.openxmlformats.org/officeDocument/2006/relationships/slide" Target="slide64.xml"/><Relationship Id="rId19" Type="http://schemas.openxmlformats.org/officeDocument/2006/relationships/slide" Target="slide73.xml"/><Relationship Id="rId31" Type="http://schemas.openxmlformats.org/officeDocument/2006/relationships/slide" Target="slide128.xml"/><Relationship Id="rId4" Type="http://schemas.openxmlformats.org/officeDocument/2006/relationships/slide" Target="slide17.xml"/><Relationship Id="rId9" Type="http://schemas.openxmlformats.org/officeDocument/2006/relationships/slide" Target="slide63.xml"/><Relationship Id="rId14" Type="http://schemas.openxmlformats.org/officeDocument/2006/relationships/slide" Target="slide68.xml"/><Relationship Id="rId22" Type="http://schemas.openxmlformats.org/officeDocument/2006/relationships/slide" Target="slide76.xml"/><Relationship Id="rId27" Type="http://schemas.openxmlformats.org/officeDocument/2006/relationships/slide" Target="slide114.xml"/><Relationship Id="rId30" Type="http://schemas.openxmlformats.org/officeDocument/2006/relationships/slide" Target="slide127.xml"/></Relationships>
</file>

<file path=ppt/slides/_rels/slide190.xml.rels><?xml version="1.0" encoding="UTF-8" standalone="yes"?>
<Relationships xmlns="http://schemas.openxmlformats.org/package/2006/relationships"><Relationship Id="rId3" Type="http://schemas.openxmlformats.org/officeDocument/2006/relationships/image" Target="../media/image384.emf"/><Relationship Id="rId2" Type="http://schemas.openxmlformats.org/officeDocument/2006/relationships/image" Target="../media/image383.png"/><Relationship Id="rId1" Type="http://schemas.openxmlformats.org/officeDocument/2006/relationships/slideLayout" Target="../slideLayouts/slideLayout2.xml"/><Relationship Id="rId4" Type="http://schemas.openxmlformats.org/officeDocument/2006/relationships/image" Target="../media/image385.emf"/></Relationships>
</file>

<file path=ppt/slides/_rels/slide191.xml.rels><?xml version="1.0" encoding="UTF-8" standalone="yes"?>
<Relationships xmlns="http://schemas.openxmlformats.org/package/2006/relationships"><Relationship Id="rId3" Type="http://schemas.openxmlformats.org/officeDocument/2006/relationships/image" Target="../media/image387.emf"/><Relationship Id="rId2" Type="http://schemas.openxmlformats.org/officeDocument/2006/relationships/image" Target="../media/image386.png"/><Relationship Id="rId1" Type="http://schemas.openxmlformats.org/officeDocument/2006/relationships/slideLayout" Target="../slideLayouts/slideLayout2.xml"/><Relationship Id="rId4" Type="http://schemas.openxmlformats.org/officeDocument/2006/relationships/image" Target="../media/image388.emf"/></Relationships>
</file>

<file path=ppt/slides/_rels/slide192.xml.rels><?xml version="1.0" encoding="UTF-8" standalone="yes"?>
<Relationships xmlns="http://schemas.openxmlformats.org/package/2006/relationships"><Relationship Id="rId3" Type="http://schemas.openxmlformats.org/officeDocument/2006/relationships/image" Target="../media/image390.emf"/><Relationship Id="rId2" Type="http://schemas.openxmlformats.org/officeDocument/2006/relationships/image" Target="../media/image389.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392.emf"/><Relationship Id="rId2" Type="http://schemas.openxmlformats.org/officeDocument/2006/relationships/image" Target="../media/image391.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394.emf"/><Relationship Id="rId2" Type="http://schemas.openxmlformats.org/officeDocument/2006/relationships/image" Target="../media/image393.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396.emf"/><Relationship Id="rId2" Type="http://schemas.openxmlformats.org/officeDocument/2006/relationships/image" Target="../media/image39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397.emf"/><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398.emf"/></Relationships>
</file>

<file path=ppt/slides/_rels/slide197.xml.rels><?xml version="1.0" encoding="UTF-8" standalone="yes"?>
<Relationships xmlns="http://schemas.openxmlformats.org/package/2006/relationships"><Relationship Id="rId3" Type="http://schemas.openxmlformats.org/officeDocument/2006/relationships/image" Target="../media/image400.emf"/><Relationship Id="rId2" Type="http://schemas.openxmlformats.org/officeDocument/2006/relationships/image" Target="../media/image399.png"/><Relationship Id="rId1" Type="http://schemas.openxmlformats.org/officeDocument/2006/relationships/slideLayout" Target="../slideLayouts/slideLayout2.xml"/><Relationship Id="rId4" Type="http://schemas.openxmlformats.org/officeDocument/2006/relationships/image" Target="../media/image401.emf"/></Relationships>
</file>

<file path=ppt/slides/_rels/slide198.xml.rels><?xml version="1.0" encoding="UTF-8" standalone="yes"?>
<Relationships xmlns="http://schemas.openxmlformats.org/package/2006/relationships"><Relationship Id="rId3" Type="http://schemas.openxmlformats.org/officeDocument/2006/relationships/image" Target="../media/image403.emf"/><Relationship Id="rId2" Type="http://schemas.openxmlformats.org/officeDocument/2006/relationships/image" Target="../media/image402.png"/><Relationship Id="rId1" Type="http://schemas.openxmlformats.org/officeDocument/2006/relationships/slideLayout" Target="../slideLayouts/slideLayout2.xml"/><Relationship Id="rId4" Type="http://schemas.openxmlformats.org/officeDocument/2006/relationships/image" Target="../media/image404.emf"/></Relationships>
</file>

<file path=ppt/slides/_rels/slide199.xml.rels><?xml version="1.0" encoding="UTF-8" standalone="yes"?>
<Relationships xmlns="http://schemas.openxmlformats.org/package/2006/relationships"><Relationship Id="rId3" Type="http://schemas.openxmlformats.org/officeDocument/2006/relationships/image" Target="../media/image406.emf"/><Relationship Id="rId2" Type="http://schemas.openxmlformats.org/officeDocument/2006/relationships/image" Target="../media/image40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8" Type="http://schemas.openxmlformats.org/officeDocument/2006/relationships/slide" Target="slide35.xml"/><Relationship Id="rId13" Type="http://schemas.openxmlformats.org/officeDocument/2006/relationships/slide" Target="slide299.xml"/><Relationship Id="rId3" Type="http://schemas.openxmlformats.org/officeDocument/2006/relationships/slide" Target="slide203.xml"/><Relationship Id="rId7" Type="http://schemas.openxmlformats.org/officeDocument/2006/relationships/slide" Target="slide272.xml"/><Relationship Id="rId12" Type="http://schemas.openxmlformats.org/officeDocument/2006/relationships/slide" Target="slide288.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slide" Target="slide33.xml"/><Relationship Id="rId11" Type="http://schemas.openxmlformats.org/officeDocument/2006/relationships/slide" Target="slide287.xml"/><Relationship Id="rId5" Type="http://schemas.openxmlformats.org/officeDocument/2006/relationships/slide" Target="slide30.xml"/><Relationship Id="rId15" Type="http://schemas.openxmlformats.org/officeDocument/2006/relationships/slide" Target="slide19.xml"/><Relationship Id="rId10" Type="http://schemas.openxmlformats.org/officeDocument/2006/relationships/slide" Target="slide284.xml"/><Relationship Id="rId4" Type="http://schemas.openxmlformats.org/officeDocument/2006/relationships/slide" Target="slide36.xml"/><Relationship Id="rId9" Type="http://schemas.openxmlformats.org/officeDocument/2006/relationships/slide" Target="slide283.xml"/><Relationship Id="rId14" Type="http://schemas.openxmlformats.org/officeDocument/2006/relationships/slide" Target="slide300.xml"/></Relationships>
</file>

<file path=ppt/slides/_rels/slide200.xml.rels><?xml version="1.0" encoding="UTF-8" standalone="yes"?>
<Relationships xmlns="http://schemas.openxmlformats.org/package/2006/relationships"><Relationship Id="rId3" Type="http://schemas.openxmlformats.org/officeDocument/2006/relationships/image" Target="../media/image408.emf"/><Relationship Id="rId2" Type="http://schemas.openxmlformats.org/officeDocument/2006/relationships/image" Target="../media/image407.png"/><Relationship Id="rId1" Type="http://schemas.openxmlformats.org/officeDocument/2006/relationships/slideLayout" Target="../slideLayouts/slideLayout2.xml"/><Relationship Id="rId4" Type="http://schemas.openxmlformats.org/officeDocument/2006/relationships/image" Target="../media/image409.emf"/></Relationships>
</file>

<file path=ppt/slides/_rels/slide201.xml.rels><?xml version="1.0" encoding="UTF-8" standalone="yes"?>
<Relationships xmlns="http://schemas.openxmlformats.org/package/2006/relationships"><Relationship Id="rId3" Type="http://schemas.openxmlformats.org/officeDocument/2006/relationships/image" Target="../media/image411.emf"/><Relationship Id="rId2" Type="http://schemas.openxmlformats.org/officeDocument/2006/relationships/image" Target="../media/image410.png"/><Relationship Id="rId1" Type="http://schemas.openxmlformats.org/officeDocument/2006/relationships/slideLayout" Target="../slideLayouts/slideLayout2.xml"/><Relationship Id="rId4" Type="http://schemas.openxmlformats.org/officeDocument/2006/relationships/image" Target="../media/image412.emf"/></Relationships>
</file>

<file path=ppt/slides/_rels/slide202.xml.rels><?xml version="1.0" encoding="UTF-8" standalone="yes"?>
<Relationships xmlns="http://schemas.openxmlformats.org/package/2006/relationships"><Relationship Id="rId3" Type="http://schemas.openxmlformats.org/officeDocument/2006/relationships/image" Target="../media/image414.emf"/><Relationship Id="rId2" Type="http://schemas.openxmlformats.org/officeDocument/2006/relationships/image" Target="../media/image413.png"/><Relationship Id="rId1" Type="http://schemas.openxmlformats.org/officeDocument/2006/relationships/slideLayout" Target="../slideLayouts/slideLayout2.xml"/><Relationship Id="rId4" Type="http://schemas.openxmlformats.org/officeDocument/2006/relationships/image" Target="../media/image415.emf"/></Relationships>
</file>

<file path=ppt/slides/_rels/slide203.xml.rels><?xml version="1.0" encoding="UTF-8" standalone="yes"?>
<Relationships xmlns="http://schemas.openxmlformats.org/package/2006/relationships"><Relationship Id="rId3" Type="http://schemas.openxmlformats.org/officeDocument/2006/relationships/image" Target="../media/image417.emf"/><Relationship Id="rId2" Type="http://schemas.openxmlformats.org/officeDocument/2006/relationships/image" Target="../media/image416.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419.emf"/><Relationship Id="rId2" Type="http://schemas.openxmlformats.org/officeDocument/2006/relationships/image" Target="../media/image418.png"/><Relationship Id="rId1" Type="http://schemas.openxmlformats.org/officeDocument/2006/relationships/slideLayout" Target="../slideLayouts/slideLayout2.xml"/><Relationship Id="rId4" Type="http://schemas.openxmlformats.org/officeDocument/2006/relationships/image" Target="../media/image420.emf"/></Relationships>
</file>

<file path=ppt/slides/_rels/slide205.xml.rels><?xml version="1.0" encoding="UTF-8" standalone="yes"?>
<Relationships xmlns="http://schemas.openxmlformats.org/package/2006/relationships"><Relationship Id="rId3" Type="http://schemas.openxmlformats.org/officeDocument/2006/relationships/image" Target="../media/image422.emf"/><Relationship Id="rId2" Type="http://schemas.openxmlformats.org/officeDocument/2006/relationships/image" Target="../media/image421.png"/><Relationship Id="rId1" Type="http://schemas.openxmlformats.org/officeDocument/2006/relationships/slideLayout" Target="../slideLayouts/slideLayout2.xml"/><Relationship Id="rId4" Type="http://schemas.openxmlformats.org/officeDocument/2006/relationships/image" Target="../media/image423.emf"/></Relationships>
</file>

<file path=ppt/slides/_rels/slide206.xml.rels><?xml version="1.0" encoding="UTF-8" standalone="yes"?>
<Relationships xmlns="http://schemas.openxmlformats.org/package/2006/relationships"><Relationship Id="rId3" Type="http://schemas.openxmlformats.org/officeDocument/2006/relationships/image" Target="../media/image425.emf"/><Relationship Id="rId2" Type="http://schemas.openxmlformats.org/officeDocument/2006/relationships/image" Target="../media/image424.png"/><Relationship Id="rId1" Type="http://schemas.openxmlformats.org/officeDocument/2006/relationships/slideLayout" Target="../slideLayouts/slideLayout2.xml"/><Relationship Id="rId4" Type="http://schemas.openxmlformats.org/officeDocument/2006/relationships/image" Target="../media/image426.emf"/></Relationships>
</file>

<file path=ppt/slides/_rels/slide207.xml.rels><?xml version="1.0" encoding="UTF-8" standalone="yes"?>
<Relationships xmlns="http://schemas.openxmlformats.org/package/2006/relationships"><Relationship Id="rId3" Type="http://schemas.openxmlformats.org/officeDocument/2006/relationships/image" Target="../media/image428.emf"/><Relationship Id="rId2" Type="http://schemas.openxmlformats.org/officeDocument/2006/relationships/image" Target="../media/image427.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428.emf"/><Relationship Id="rId2" Type="http://schemas.openxmlformats.org/officeDocument/2006/relationships/image" Target="../media/image427.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430.emf"/><Relationship Id="rId2" Type="http://schemas.openxmlformats.org/officeDocument/2006/relationships/image" Target="../media/image429.png"/><Relationship Id="rId1" Type="http://schemas.openxmlformats.org/officeDocument/2006/relationships/slideLayout" Target="../slideLayouts/slideLayout2.xml"/><Relationship Id="rId4" Type="http://schemas.openxmlformats.org/officeDocument/2006/relationships/image" Target="../media/image431.emf"/></Relationships>
</file>

<file path=ppt/slides/_rels/slide21.xml.rels><?xml version="1.0" encoding="UTF-8" standalone="yes"?>
<Relationships xmlns="http://schemas.openxmlformats.org/package/2006/relationships"><Relationship Id="rId8" Type="http://schemas.openxmlformats.org/officeDocument/2006/relationships/slide" Target="slide117.xml"/><Relationship Id="rId13" Type="http://schemas.openxmlformats.org/officeDocument/2006/relationships/slide" Target="slide122.xml"/><Relationship Id="rId18" Type="http://schemas.openxmlformats.org/officeDocument/2006/relationships/slide" Target="slide131.xml"/><Relationship Id="rId26" Type="http://schemas.openxmlformats.org/officeDocument/2006/relationships/slide" Target="slide181.xml"/><Relationship Id="rId3" Type="http://schemas.openxmlformats.org/officeDocument/2006/relationships/slide" Target="slide17.xml"/><Relationship Id="rId21" Type="http://schemas.openxmlformats.org/officeDocument/2006/relationships/slide" Target="slide175.xml"/><Relationship Id="rId7" Type="http://schemas.openxmlformats.org/officeDocument/2006/relationships/slide" Target="slide115.xml"/><Relationship Id="rId12" Type="http://schemas.openxmlformats.org/officeDocument/2006/relationships/slide" Target="slide121.xml"/><Relationship Id="rId17" Type="http://schemas.openxmlformats.org/officeDocument/2006/relationships/slide" Target="slide130.xml"/><Relationship Id="rId25" Type="http://schemas.openxmlformats.org/officeDocument/2006/relationships/slide" Target="slide180.xml"/><Relationship Id="rId2" Type="http://schemas.openxmlformats.org/officeDocument/2006/relationships/slide" Target="slide27.xml"/><Relationship Id="rId16" Type="http://schemas.openxmlformats.org/officeDocument/2006/relationships/slide" Target="slide129.xml"/><Relationship Id="rId20" Type="http://schemas.openxmlformats.org/officeDocument/2006/relationships/slide" Target="slide174.xml"/><Relationship Id="rId29" Type="http://schemas.openxmlformats.org/officeDocument/2006/relationships/slide" Target="slide23.xml"/><Relationship Id="rId1" Type="http://schemas.openxmlformats.org/officeDocument/2006/relationships/slideLayout" Target="../slideLayouts/slideLayout2.xml"/><Relationship Id="rId6" Type="http://schemas.openxmlformats.org/officeDocument/2006/relationships/slide" Target="slide79.xml"/><Relationship Id="rId11" Type="http://schemas.openxmlformats.org/officeDocument/2006/relationships/slide" Target="slide120.xml"/><Relationship Id="rId24" Type="http://schemas.openxmlformats.org/officeDocument/2006/relationships/slide" Target="slide179.xml"/><Relationship Id="rId5" Type="http://schemas.openxmlformats.org/officeDocument/2006/relationships/slide" Target="slide59.xml"/><Relationship Id="rId15" Type="http://schemas.openxmlformats.org/officeDocument/2006/relationships/slide" Target="slide124.xml"/><Relationship Id="rId23" Type="http://schemas.openxmlformats.org/officeDocument/2006/relationships/slide" Target="slide177.xml"/><Relationship Id="rId28" Type="http://schemas.openxmlformats.org/officeDocument/2006/relationships/slide" Target="slide22.xml"/><Relationship Id="rId10" Type="http://schemas.openxmlformats.org/officeDocument/2006/relationships/slide" Target="slide119.xml"/><Relationship Id="rId19" Type="http://schemas.openxmlformats.org/officeDocument/2006/relationships/slide" Target="slide173.xml"/><Relationship Id="rId4" Type="http://schemas.openxmlformats.org/officeDocument/2006/relationships/slide" Target="slide58.xml"/><Relationship Id="rId9" Type="http://schemas.openxmlformats.org/officeDocument/2006/relationships/slide" Target="slide118.xml"/><Relationship Id="rId14" Type="http://schemas.openxmlformats.org/officeDocument/2006/relationships/slide" Target="slide123.xml"/><Relationship Id="rId22" Type="http://schemas.openxmlformats.org/officeDocument/2006/relationships/slide" Target="slide176.xml"/><Relationship Id="rId27" Type="http://schemas.openxmlformats.org/officeDocument/2006/relationships/slide" Target="slide186.xml"/><Relationship Id="rId30" Type="http://schemas.openxmlformats.org/officeDocument/2006/relationships/slide" Target="slide24.xml"/></Relationships>
</file>

<file path=ppt/slides/_rels/slide210.xml.rels><?xml version="1.0" encoding="UTF-8" standalone="yes"?>
<Relationships xmlns="http://schemas.openxmlformats.org/package/2006/relationships"><Relationship Id="rId3" Type="http://schemas.openxmlformats.org/officeDocument/2006/relationships/image" Target="../media/image433.emf"/><Relationship Id="rId2" Type="http://schemas.openxmlformats.org/officeDocument/2006/relationships/image" Target="../media/image432.png"/><Relationship Id="rId1" Type="http://schemas.openxmlformats.org/officeDocument/2006/relationships/slideLayout" Target="../slideLayouts/slideLayout2.xml"/><Relationship Id="rId4" Type="http://schemas.openxmlformats.org/officeDocument/2006/relationships/image" Target="../media/image434.emf"/></Relationships>
</file>

<file path=ppt/slides/_rels/slide211.xml.rels><?xml version="1.0" encoding="UTF-8" standalone="yes"?>
<Relationships xmlns="http://schemas.openxmlformats.org/package/2006/relationships"><Relationship Id="rId3" Type="http://schemas.openxmlformats.org/officeDocument/2006/relationships/image" Target="../media/image436.emf"/><Relationship Id="rId2" Type="http://schemas.openxmlformats.org/officeDocument/2006/relationships/image" Target="../media/image435.png"/><Relationship Id="rId1" Type="http://schemas.openxmlformats.org/officeDocument/2006/relationships/slideLayout" Target="../slideLayouts/slideLayout2.xml"/><Relationship Id="rId4" Type="http://schemas.openxmlformats.org/officeDocument/2006/relationships/image" Target="../media/image437.emf"/></Relationships>
</file>

<file path=ppt/slides/_rels/slide212.xml.rels><?xml version="1.0" encoding="UTF-8" standalone="yes"?>
<Relationships xmlns="http://schemas.openxmlformats.org/package/2006/relationships"><Relationship Id="rId3" Type="http://schemas.openxmlformats.org/officeDocument/2006/relationships/image" Target="../media/image439.emf"/><Relationship Id="rId2" Type="http://schemas.openxmlformats.org/officeDocument/2006/relationships/image" Target="../media/image438.png"/><Relationship Id="rId1" Type="http://schemas.openxmlformats.org/officeDocument/2006/relationships/slideLayout" Target="../slideLayouts/slideLayout2.xml"/><Relationship Id="rId4" Type="http://schemas.openxmlformats.org/officeDocument/2006/relationships/image" Target="../media/image440.emf"/></Relationships>
</file>

<file path=ppt/slides/_rels/slide213.xml.rels><?xml version="1.0" encoding="UTF-8" standalone="yes"?>
<Relationships xmlns="http://schemas.openxmlformats.org/package/2006/relationships"><Relationship Id="rId3" Type="http://schemas.openxmlformats.org/officeDocument/2006/relationships/image" Target="../media/image442.emf"/><Relationship Id="rId2" Type="http://schemas.openxmlformats.org/officeDocument/2006/relationships/image" Target="../media/image441.png"/><Relationship Id="rId1" Type="http://schemas.openxmlformats.org/officeDocument/2006/relationships/slideLayout" Target="../slideLayouts/slideLayout2.xml"/><Relationship Id="rId4" Type="http://schemas.openxmlformats.org/officeDocument/2006/relationships/image" Target="../media/image443.emf"/></Relationships>
</file>

<file path=ppt/slides/_rels/slide214.xml.rels><?xml version="1.0" encoding="UTF-8" standalone="yes"?>
<Relationships xmlns="http://schemas.openxmlformats.org/package/2006/relationships"><Relationship Id="rId3" Type="http://schemas.openxmlformats.org/officeDocument/2006/relationships/image" Target="../media/image445.emf"/><Relationship Id="rId2" Type="http://schemas.openxmlformats.org/officeDocument/2006/relationships/image" Target="../media/image444.png"/><Relationship Id="rId1" Type="http://schemas.openxmlformats.org/officeDocument/2006/relationships/slideLayout" Target="../slideLayouts/slideLayout2.xml"/><Relationship Id="rId4" Type="http://schemas.openxmlformats.org/officeDocument/2006/relationships/image" Target="../media/image446.emf"/></Relationships>
</file>

<file path=ppt/slides/_rels/slide215.xml.rels><?xml version="1.0" encoding="UTF-8" standalone="yes"?>
<Relationships xmlns="http://schemas.openxmlformats.org/package/2006/relationships"><Relationship Id="rId3" Type="http://schemas.openxmlformats.org/officeDocument/2006/relationships/image" Target="../media/image448.emf"/><Relationship Id="rId2" Type="http://schemas.openxmlformats.org/officeDocument/2006/relationships/image" Target="../media/image447.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452.emf"/><Relationship Id="rId2" Type="http://schemas.openxmlformats.org/officeDocument/2006/relationships/image" Target="../media/image451.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454.emf"/><Relationship Id="rId2" Type="http://schemas.openxmlformats.org/officeDocument/2006/relationships/image" Target="../media/image453.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456.emf"/><Relationship Id="rId2" Type="http://schemas.openxmlformats.org/officeDocument/2006/relationships/image" Target="../media/image45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slide" Target="slide201.xml"/><Relationship Id="rId13" Type="http://schemas.openxmlformats.org/officeDocument/2006/relationships/slide" Target="slide207.xml"/><Relationship Id="rId18" Type="http://schemas.openxmlformats.org/officeDocument/2006/relationships/slide" Target="slide278.xml"/><Relationship Id="rId26" Type="http://schemas.openxmlformats.org/officeDocument/2006/relationships/slide" Target="slide290.xml"/><Relationship Id="rId3" Type="http://schemas.openxmlformats.org/officeDocument/2006/relationships/slide" Target="slide36.xml"/><Relationship Id="rId21" Type="http://schemas.openxmlformats.org/officeDocument/2006/relationships/slide" Target="slide281.xml"/><Relationship Id="rId34" Type="http://schemas.openxmlformats.org/officeDocument/2006/relationships/slide" Target="slide298.xml"/><Relationship Id="rId7" Type="http://schemas.openxmlformats.org/officeDocument/2006/relationships/slide" Target="slide200.xml"/><Relationship Id="rId12" Type="http://schemas.openxmlformats.org/officeDocument/2006/relationships/slide" Target="slide173.xml"/><Relationship Id="rId17" Type="http://schemas.openxmlformats.org/officeDocument/2006/relationships/slide" Target="slide28.xml"/><Relationship Id="rId25" Type="http://schemas.openxmlformats.org/officeDocument/2006/relationships/slide" Target="slide289.xml"/><Relationship Id="rId33" Type="http://schemas.openxmlformats.org/officeDocument/2006/relationships/slide" Target="slide297.xml"/><Relationship Id="rId2" Type="http://schemas.openxmlformats.org/officeDocument/2006/relationships/slideLayout" Target="../slideLayouts/slideLayout2.xml"/><Relationship Id="rId16" Type="http://schemas.openxmlformats.org/officeDocument/2006/relationships/slide" Target="slide35.xml"/><Relationship Id="rId20" Type="http://schemas.openxmlformats.org/officeDocument/2006/relationships/slide" Target="slide280.xml"/><Relationship Id="rId29" Type="http://schemas.openxmlformats.org/officeDocument/2006/relationships/slide" Target="slide293.xml"/><Relationship Id="rId1" Type="http://schemas.openxmlformats.org/officeDocument/2006/relationships/tags" Target="../tags/tag17.xml"/><Relationship Id="rId6" Type="http://schemas.openxmlformats.org/officeDocument/2006/relationships/slide" Target="slide198.xml"/><Relationship Id="rId11" Type="http://schemas.openxmlformats.org/officeDocument/2006/relationships/slide" Target="slide205.xml"/><Relationship Id="rId24" Type="http://schemas.openxmlformats.org/officeDocument/2006/relationships/slide" Target="slide286.xml"/><Relationship Id="rId32" Type="http://schemas.openxmlformats.org/officeDocument/2006/relationships/slide" Target="slide296.xml"/><Relationship Id="rId37" Type="http://schemas.openxmlformats.org/officeDocument/2006/relationships/slide" Target="slide24.xml"/><Relationship Id="rId5" Type="http://schemas.openxmlformats.org/officeDocument/2006/relationships/slide" Target="slide197.xml"/><Relationship Id="rId15" Type="http://schemas.openxmlformats.org/officeDocument/2006/relationships/slide" Target="slide277.xml"/><Relationship Id="rId23" Type="http://schemas.openxmlformats.org/officeDocument/2006/relationships/slide" Target="slide285.xml"/><Relationship Id="rId28" Type="http://schemas.openxmlformats.org/officeDocument/2006/relationships/slide" Target="slide292.xml"/><Relationship Id="rId36" Type="http://schemas.openxmlformats.org/officeDocument/2006/relationships/slide" Target="slide23.xml"/><Relationship Id="rId10" Type="http://schemas.openxmlformats.org/officeDocument/2006/relationships/slide" Target="slide204.xml"/><Relationship Id="rId19" Type="http://schemas.openxmlformats.org/officeDocument/2006/relationships/slide" Target="slide279.xml"/><Relationship Id="rId31" Type="http://schemas.openxmlformats.org/officeDocument/2006/relationships/slide" Target="slide295.xml"/><Relationship Id="rId4" Type="http://schemas.openxmlformats.org/officeDocument/2006/relationships/slide" Target="slide26.xml"/><Relationship Id="rId9" Type="http://schemas.openxmlformats.org/officeDocument/2006/relationships/slide" Target="slide202.xml"/><Relationship Id="rId14" Type="http://schemas.openxmlformats.org/officeDocument/2006/relationships/slide" Target="slide208.xml"/><Relationship Id="rId22" Type="http://schemas.openxmlformats.org/officeDocument/2006/relationships/slide" Target="slide282.xml"/><Relationship Id="rId27" Type="http://schemas.openxmlformats.org/officeDocument/2006/relationships/slide" Target="slide291.xml"/><Relationship Id="rId30" Type="http://schemas.openxmlformats.org/officeDocument/2006/relationships/slide" Target="slide294.xml"/><Relationship Id="rId35" Type="http://schemas.openxmlformats.org/officeDocument/2006/relationships/slide" Target="slide21.xml"/></Relationships>
</file>

<file path=ppt/slides/_rels/slide220.xml.rels><?xml version="1.0" encoding="UTF-8" standalone="yes"?>
<Relationships xmlns="http://schemas.openxmlformats.org/package/2006/relationships"><Relationship Id="rId3" Type="http://schemas.openxmlformats.org/officeDocument/2006/relationships/image" Target="../media/image458.emf"/><Relationship Id="rId2" Type="http://schemas.openxmlformats.org/officeDocument/2006/relationships/image" Target="../media/image457.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460.emf"/><Relationship Id="rId2" Type="http://schemas.openxmlformats.org/officeDocument/2006/relationships/image" Target="../media/image459.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462.emf"/><Relationship Id="rId2" Type="http://schemas.openxmlformats.org/officeDocument/2006/relationships/image" Target="../media/image461.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464.emf"/><Relationship Id="rId2" Type="http://schemas.openxmlformats.org/officeDocument/2006/relationships/image" Target="../media/image463.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466.emf"/><Relationship Id="rId2" Type="http://schemas.openxmlformats.org/officeDocument/2006/relationships/image" Target="../media/image465.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468.emf"/><Relationship Id="rId2" Type="http://schemas.openxmlformats.org/officeDocument/2006/relationships/image" Target="../media/image467.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470.emf"/><Relationship Id="rId2" Type="http://schemas.openxmlformats.org/officeDocument/2006/relationships/image" Target="../media/image469.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472.emf"/><Relationship Id="rId2" Type="http://schemas.openxmlformats.org/officeDocument/2006/relationships/image" Target="../media/image471.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474.emf"/><Relationship Id="rId2" Type="http://schemas.openxmlformats.org/officeDocument/2006/relationships/image" Target="../media/image473.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476.emf"/><Relationship Id="rId2" Type="http://schemas.openxmlformats.org/officeDocument/2006/relationships/image" Target="../media/image47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slide" Target="slide230.xml"/><Relationship Id="rId13" Type="http://schemas.openxmlformats.org/officeDocument/2006/relationships/slide" Target="slide240.xml"/><Relationship Id="rId18" Type="http://schemas.openxmlformats.org/officeDocument/2006/relationships/slide" Target="slide244.xml"/><Relationship Id="rId26" Type="http://schemas.openxmlformats.org/officeDocument/2006/relationships/slide" Target="slide253.xml"/><Relationship Id="rId3" Type="http://schemas.openxmlformats.org/officeDocument/2006/relationships/slide" Target="slide218.xml"/><Relationship Id="rId21" Type="http://schemas.openxmlformats.org/officeDocument/2006/relationships/slide" Target="slide246.xml"/><Relationship Id="rId7" Type="http://schemas.openxmlformats.org/officeDocument/2006/relationships/slide" Target="slide227.xml"/><Relationship Id="rId12" Type="http://schemas.openxmlformats.org/officeDocument/2006/relationships/slide" Target="slide235.xml"/><Relationship Id="rId17" Type="http://schemas.openxmlformats.org/officeDocument/2006/relationships/slide" Target="slide243.xml"/><Relationship Id="rId25" Type="http://schemas.openxmlformats.org/officeDocument/2006/relationships/slide" Target="slide252.xml"/><Relationship Id="rId2" Type="http://schemas.openxmlformats.org/officeDocument/2006/relationships/slide" Target="slide33.xml"/><Relationship Id="rId16" Type="http://schemas.openxmlformats.org/officeDocument/2006/relationships/slide" Target="slide242.xml"/><Relationship Id="rId20" Type="http://schemas.openxmlformats.org/officeDocument/2006/relationships/slide" Target="slide245.xml"/><Relationship Id="rId29" Type="http://schemas.openxmlformats.org/officeDocument/2006/relationships/slide" Target="slide21.xml"/><Relationship Id="rId1" Type="http://schemas.openxmlformats.org/officeDocument/2006/relationships/slideLayout" Target="../slideLayouts/slideLayout2.xml"/><Relationship Id="rId6" Type="http://schemas.openxmlformats.org/officeDocument/2006/relationships/slide" Target="slide223.xml"/><Relationship Id="rId11" Type="http://schemas.openxmlformats.org/officeDocument/2006/relationships/slide" Target="slide234.xml"/><Relationship Id="rId24" Type="http://schemas.openxmlformats.org/officeDocument/2006/relationships/slide" Target="slide251.xml"/><Relationship Id="rId5" Type="http://schemas.openxmlformats.org/officeDocument/2006/relationships/slide" Target="slide220.xml"/><Relationship Id="rId15" Type="http://schemas.openxmlformats.org/officeDocument/2006/relationships/slide" Target="slide241.xml"/><Relationship Id="rId23" Type="http://schemas.openxmlformats.org/officeDocument/2006/relationships/slide" Target="slide250.xml"/><Relationship Id="rId28" Type="http://schemas.openxmlformats.org/officeDocument/2006/relationships/slide" Target="slide255.xml"/><Relationship Id="rId10" Type="http://schemas.openxmlformats.org/officeDocument/2006/relationships/slide" Target="slide232.xml"/><Relationship Id="rId19" Type="http://schemas.openxmlformats.org/officeDocument/2006/relationships/slide" Target="slide200.xml"/><Relationship Id="rId31" Type="http://schemas.openxmlformats.org/officeDocument/2006/relationships/slide" Target="slide24.xml"/><Relationship Id="rId4" Type="http://schemas.openxmlformats.org/officeDocument/2006/relationships/slide" Target="slide219.xml"/><Relationship Id="rId9" Type="http://schemas.openxmlformats.org/officeDocument/2006/relationships/slide" Target="slide231.xml"/><Relationship Id="rId14" Type="http://schemas.openxmlformats.org/officeDocument/2006/relationships/slide" Target="slide197.xml"/><Relationship Id="rId22" Type="http://schemas.openxmlformats.org/officeDocument/2006/relationships/slide" Target="slide249.xml"/><Relationship Id="rId27" Type="http://schemas.openxmlformats.org/officeDocument/2006/relationships/slide" Target="slide254.xml"/><Relationship Id="rId30" Type="http://schemas.openxmlformats.org/officeDocument/2006/relationships/slide" Target="slide22.xml"/></Relationships>
</file>

<file path=ppt/slides/_rels/slide230.xml.rels><?xml version="1.0" encoding="UTF-8" standalone="yes"?>
<Relationships xmlns="http://schemas.openxmlformats.org/package/2006/relationships"><Relationship Id="rId3" Type="http://schemas.openxmlformats.org/officeDocument/2006/relationships/image" Target="../media/image478.emf"/><Relationship Id="rId2" Type="http://schemas.openxmlformats.org/officeDocument/2006/relationships/image" Target="../media/image477.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480.emf"/><Relationship Id="rId2" Type="http://schemas.openxmlformats.org/officeDocument/2006/relationships/image" Target="../media/image479.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482.emf"/><Relationship Id="rId2" Type="http://schemas.openxmlformats.org/officeDocument/2006/relationships/image" Target="../media/image481.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484.png"/><Relationship Id="rId2" Type="http://schemas.openxmlformats.org/officeDocument/2006/relationships/image" Target="../media/image483.emf"/><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486.emf"/><Relationship Id="rId2" Type="http://schemas.openxmlformats.org/officeDocument/2006/relationships/image" Target="../media/image485.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openxmlformats.org/officeDocument/2006/relationships/image" Target="../media/image488.png"/><Relationship Id="rId2" Type="http://schemas.openxmlformats.org/officeDocument/2006/relationships/image" Target="../media/image487.emf"/><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490.emf"/><Relationship Id="rId2" Type="http://schemas.openxmlformats.org/officeDocument/2006/relationships/image" Target="../media/image489.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492.emf"/><Relationship Id="rId2" Type="http://schemas.openxmlformats.org/officeDocument/2006/relationships/image" Target="../media/image491.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494.emf"/><Relationship Id="rId2" Type="http://schemas.openxmlformats.org/officeDocument/2006/relationships/image" Target="../media/image493.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496.emf"/><Relationship Id="rId2" Type="http://schemas.openxmlformats.org/officeDocument/2006/relationships/image" Target="../media/image49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slide" Target="slide261.xml"/><Relationship Id="rId13" Type="http://schemas.openxmlformats.org/officeDocument/2006/relationships/slide" Target="slide266.xml"/><Relationship Id="rId18" Type="http://schemas.openxmlformats.org/officeDocument/2006/relationships/slide" Target="slide21.xml"/><Relationship Id="rId3" Type="http://schemas.openxmlformats.org/officeDocument/2006/relationships/slide" Target="slide33.xml"/><Relationship Id="rId7" Type="http://schemas.openxmlformats.org/officeDocument/2006/relationships/slide" Target="slide259.xml"/><Relationship Id="rId12" Type="http://schemas.openxmlformats.org/officeDocument/2006/relationships/slide" Target="slide265.xml"/><Relationship Id="rId17" Type="http://schemas.openxmlformats.org/officeDocument/2006/relationships/slide" Target="slide273.xml"/><Relationship Id="rId2" Type="http://schemas.openxmlformats.org/officeDocument/2006/relationships/slideLayout" Target="../slideLayouts/slideLayout2.xml"/><Relationship Id="rId16" Type="http://schemas.openxmlformats.org/officeDocument/2006/relationships/slide" Target="slide271.xml"/><Relationship Id="rId20" Type="http://schemas.openxmlformats.org/officeDocument/2006/relationships/slide" Target="slide23.xml"/><Relationship Id="rId1" Type="http://schemas.openxmlformats.org/officeDocument/2006/relationships/tags" Target="../tags/tag18.xml"/><Relationship Id="rId6" Type="http://schemas.openxmlformats.org/officeDocument/2006/relationships/slide" Target="slide258.xml"/><Relationship Id="rId11" Type="http://schemas.openxmlformats.org/officeDocument/2006/relationships/slide" Target="slide264.xml"/><Relationship Id="rId5" Type="http://schemas.openxmlformats.org/officeDocument/2006/relationships/slide" Target="slide257.xml"/><Relationship Id="rId15" Type="http://schemas.openxmlformats.org/officeDocument/2006/relationships/slide" Target="slide268.xml"/><Relationship Id="rId10" Type="http://schemas.openxmlformats.org/officeDocument/2006/relationships/slide" Target="slide263.xml"/><Relationship Id="rId19" Type="http://schemas.openxmlformats.org/officeDocument/2006/relationships/slide" Target="slide22.xml"/><Relationship Id="rId4" Type="http://schemas.openxmlformats.org/officeDocument/2006/relationships/slide" Target="slide256.xml"/><Relationship Id="rId9" Type="http://schemas.openxmlformats.org/officeDocument/2006/relationships/slide" Target="slide262.xml"/><Relationship Id="rId14" Type="http://schemas.openxmlformats.org/officeDocument/2006/relationships/slide" Target="slide267.xml"/></Relationships>
</file>

<file path=ppt/slides/_rels/slide240.xml.rels><?xml version="1.0" encoding="UTF-8" standalone="yes"?>
<Relationships xmlns="http://schemas.openxmlformats.org/package/2006/relationships"><Relationship Id="rId3" Type="http://schemas.openxmlformats.org/officeDocument/2006/relationships/image" Target="../media/image498.png"/><Relationship Id="rId2" Type="http://schemas.openxmlformats.org/officeDocument/2006/relationships/image" Target="../media/image497.png"/><Relationship Id="rId1" Type="http://schemas.openxmlformats.org/officeDocument/2006/relationships/slideLayout" Target="../slideLayouts/slideLayout2.xml"/><Relationship Id="rId4" Type="http://schemas.openxmlformats.org/officeDocument/2006/relationships/image" Target="../media/image499.emf"/></Relationships>
</file>

<file path=ppt/slides/_rels/slide241.xml.rels><?xml version="1.0" encoding="UTF-8" standalone="yes"?>
<Relationships xmlns="http://schemas.openxmlformats.org/package/2006/relationships"><Relationship Id="rId3" Type="http://schemas.openxmlformats.org/officeDocument/2006/relationships/image" Target="../media/image501.emf"/><Relationship Id="rId2" Type="http://schemas.openxmlformats.org/officeDocument/2006/relationships/image" Target="../media/image500.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503.emf"/><Relationship Id="rId2" Type="http://schemas.openxmlformats.org/officeDocument/2006/relationships/image" Target="../media/image502.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505.emf"/><Relationship Id="rId2" Type="http://schemas.openxmlformats.org/officeDocument/2006/relationships/image" Target="../media/image504.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507.emf"/><Relationship Id="rId2" Type="http://schemas.openxmlformats.org/officeDocument/2006/relationships/image" Target="../media/image506.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509.emf"/><Relationship Id="rId2" Type="http://schemas.openxmlformats.org/officeDocument/2006/relationships/image" Target="../media/image508.png"/><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511.emf"/><Relationship Id="rId2" Type="http://schemas.openxmlformats.org/officeDocument/2006/relationships/image" Target="../media/image510.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513.emf"/><Relationship Id="rId2" Type="http://schemas.openxmlformats.org/officeDocument/2006/relationships/image" Target="../media/image512.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515.emf"/><Relationship Id="rId2" Type="http://schemas.openxmlformats.org/officeDocument/2006/relationships/image" Target="../media/image514.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517.emf"/><Relationship Id="rId2" Type="http://schemas.openxmlformats.org/officeDocument/2006/relationships/image" Target="../media/image51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48.xml"/><Relationship Id="rId18" Type="http://schemas.openxmlformats.org/officeDocument/2006/relationships/slide" Target="slide164.xml"/><Relationship Id="rId26" Type="http://schemas.openxmlformats.org/officeDocument/2006/relationships/slide" Target="slide172.xml"/><Relationship Id="rId3" Type="http://schemas.openxmlformats.org/officeDocument/2006/relationships/slide" Target="slide17.xml"/><Relationship Id="rId21" Type="http://schemas.openxmlformats.org/officeDocument/2006/relationships/slide" Target="slide167.xml"/><Relationship Id="rId7" Type="http://schemas.openxmlformats.org/officeDocument/2006/relationships/slide" Target="slide40.xml"/><Relationship Id="rId12" Type="http://schemas.openxmlformats.org/officeDocument/2006/relationships/slide" Target="slide47.xml"/><Relationship Id="rId17" Type="http://schemas.openxmlformats.org/officeDocument/2006/relationships/slide" Target="slide163.xml"/><Relationship Id="rId25" Type="http://schemas.openxmlformats.org/officeDocument/2006/relationships/slide" Target="slide171.xml"/><Relationship Id="rId2" Type="http://schemas.openxmlformats.org/officeDocument/2006/relationships/slide" Target="slide27.xml"/><Relationship Id="rId16" Type="http://schemas.openxmlformats.org/officeDocument/2006/relationships/slide" Target="slide162.xml"/><Relationship Id="rId20" Type="http://schemas.openxmlformats.org/officeDocument/2006/relationships/slide" Target="slide166.xml"/><Relationship Id="rId29" Type="http://schemas.openxmlformats.org/officeDocument/2006/relationships/slide" Target="slide183.xml"/><Relationship Id="rId1" Type="http://schemas.openxmlformats.org/officeDocument/2006/relationships/slideLayout" Target="../slideLayouts/slideLayout2.xml"/><Relationship Id="rId6" Type="http://schemas.openxmlformats.org/officeDocument/2006/relationships/slide" Target="slide39.xml"/><Relationship Id="rId11" Type="http://schemas.openxmlformats.org/officeDocument/2006/relationships/slide" Target="slide45.xml"/><Relationship Id="rId24" Type="http://schemas.openxmlformats.org/officeDocument/2006/relationships/slide" Target="slide170.xml"/><Relationship Id="rId32" Type="http://schemas.openxmlformats.org/officeDocument/2006/relationships/slide" Target="slide26.xml"/><Relationship Id="rId5" Type="http://schemas.openxmlformats.org/officeDocument/2006/relationships/slide" Target="slide38.xml"/><Relationship Id="rId15" Type="http://schemas.openxmlformats.org/officeDocument/2006/relationships/slide" Target="slide161.xml"/><Relationship Id="rId23" Type="http://schemas.openxmlformats.org/officeDocument/2006/relationships/slide" Target="slide169.xml"/><Relationship Id="rId28" Type="http://schemas.openxmlformats.org/officeDocument/2006/relationships/slide" Target="slide182.xml"/><Relationship Id="rId10" Type="http://schemas.openxmlformats.org/officeDocument/2006/relationships/slide" Target="slide46.xml"/><Relationship Id="rId19" Type="http://schemas.openxmlformats.org/officeDocument/2006/relationships/slide" Target="slide165.xml"/><Relationship Id="rId31" Type="http://schemas.openxmlformats.org/officeDocument/2006/relationships/slide" Target="slide185.xml"/><Relationship Id="rId4" Type="http://schemas.openxmlformats.org/officeDocument/2006/relationships/slide" Target="slide37.xml"/><Relationship Id="rId9" Type="http://schemas.openxmlformats.org/officeDocument/2006/relationships/slide" Target="slide43.xml"/><Relationship Id="rId14" Type="http://schemas.openxmlformats.org/officeDocument/2006/relationships/slide" Target="slide160.xml"/><Relationship Id="rId22" Type="http://schemas.openxmlformats.org/officeDocument/2006/relationships/slide" Target="slide168.xml"/><Relationship Id="rId27" Type="http://schemas.openxmlformats.org/officeDocument/2006/relationships/slide" Target="slide178.xml"/><Relationship Id="rId30" Type="http://schemas.openxmlformats.org/officeDocument/2006/relationships/slide" Target="slide184.xml"/></Relationships>
</file>

<file path=ppt/slides/_rels/slide250.xml.rels><?xml version="1.0" encoding="UTF-8" standalone="yes"?>
<Relationships xmlns="http://schemas.openxmlformats.org/package/2006/relationships"><Relationship Id="rId3" Type="http://schemas.openxmlformats.org/officeDocument/2006/relationships/image" Target="../media/image519.emf"/><Relationship Id="rId2" Type="http://schemas.openxmlformats.org/officeDocument/2006/relationships/image" Target="../media/image518.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521.emf"/><Relationship Id="rId2" Type="http://schemas.openxmlformats.org/officeDocument/2006/relationships/image" Target="../media/image520.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523.emf"/><Relationship Id="rId2" Type="http://schemas.openxmlformats.org/officeDocument/2006/relationships/image" Target="../media/image522.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525.emf"/><Relationship Id="rId2" Type="http://schemas.openxmlformats.org/officeDocument/2006/relationships/image" Target="../media/image524.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527.emf"/><Relationship Id="rId2" Type="http://schemas.openxmlformats.org/officeDocument/2006/relationships/image" Target="../media/image526.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529.emf"/><Relationship Id="rId2" Type="http://schemas.openxmlformats.org/officeDocument/2006/relationships/image" Target="../media/image528.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531.emf"/><Relationship Id="rId2" Type="http://schemas.openxmlformats.org/officeDocument/2006/relationships/image" Target="../media/image530.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533.emf"/><Relationship Id="rId2" Type="http://schemas.openxmlformats.org/officeDocument/2006/relationships/image" Target="../media/image532.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535.emf"/><Relationship Id="rId2" Type="http://schemas.openxmlformats.org/officeDocument/2006/relationships/image" Target="../media/image534.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537.emf"/><Relationship Id="rId2" Type="http://schemas.openxmlformats.org/officeDocument/2006/relationships/image" Target="../media/image5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slide" Target="slide192.xml"/><Relationship Id="rId13" Type="http://schemas.openxmlformats.org/officeDocument/2006/relationships/slide" Target="slide215.xml"/><Relationship Id="rId18" Type="http://schemas.openxmlformats.org/officeDocument/2006/relationships/slide" Target="slide221.xml"/><Relationship Id="rId3" Type="http://schemas.openxmlformats.org/officeDocument/2006/relationships/slide" Target="slide36.xml"/><Relationship Id="rId21" Type="http://schemas.openxmlformats.org/officeDocument/2006/relationships/slide" Target="slide225.xml"/><Relationship Id="rId7" Type="http://schemas.openxmlformats.org/officeDocument/2006/relationships/slide" Target="slide190.xml"/><Relationship Id="rId12" Type="http://schemas.openxmlformats.org/officeDocument/2006/relationships/slide" Target="slide33.xml"/><Relationship Id="rId17" Type="http://schemas.openxmlformats.org/officeDocument/2006/relationships/slide" Target="slide217.xml"/><Relationship Id="rId2" Type="http://schemas.openxmlformats.org/officeDocument/2006/relationships/slide" Target="slide194.xml"/><Relationship Id="rId16" Type="http://schemas.openxmlformats.org/officeDocument/2006/relationships/slide" Target="slide216.xml"/><Relationship Id="rId20" Type="http://schemas.openxmlformats.org/officeDocument/2006/relationships/slide" Target="slide224.xml"/><Relationship Id="rId1" Type="http://schemas.openxmlformats.org/officeDocument/2006/relationships/slideLayout" Target="../slideLayouts/slideLayout2.xml"/><Relationship Id="rId6" Type="http://schemas.openxmlformats.org/officeDocument/2006/relationships/slide" Target="slide188.xml"/><Relationship Id="rId11" Type="http://schemas.openxmlformats.org/officeDocument/2006/relationships/slide" Target="slide170.xml"/><Relationship Id="rId24" Type="http://schemas.openxmlformats.org/officeDocument/2006/relationships/slide" Target="slide25.xml"/><Relationship Id="rId5" Type="http://schemas.openxmlformats.org/officeDocument/2006/relationships/slide" Target="slide187.xml"/><Relationship Id="rId15" Type="http://schemas.openxmlformats.org/officeDocument/2006/relationships/slide" Target="slide206.xml"/><Relationship Id="rId23" Type="http://schemas.openxmlformats.org/officeDocument/2006/relationships/slide" Target="slide227.xml"/><Relationship Id="rId10" Type="http://schemas.openxmlformats.org/officeDocument/2006/relationships/slide" Target="slide195.xml"/><Relationship Id="rId19" Type="http://schemas.openxmlformats.org/officeDocument/2006/relationships/slide" Target="slide222.xml"/><Relationship Id="rId4" Type="http://schemas.openxmlformats.org/officeDocument/2006/relationships/slide" Target="slide26.xml"/><Relationship Id="rId9" Type="http://schemas.openxmlformats.org/officeDocument/2006/relationships/slide" Target="slide193.xml"/><Relationship Id="rId14" Type="http://schemas.openxmlformats.org/officeDocument/2006/relationships/slide" Target="slide231.xml"/><Relationship Id="rId22" Type="http://schemas.openxmlformats.org/officeDocument/2006/relationships/slide" Target="slide226.xml"/></Relationships>
</file>

<file path=ppt/slides/_rels/slide260.xml.rels><?xml version="1.0" encoding="UTF-8" standalone="yes"?>
<Relationships xmlns="http://schemas.openxmlformats.org/package/2006/relationships"><Relationship Id="rId3" Type="http://schemas.openxmlformats.org/officeDocument/2006/relationships/image" Target="../media/image539.emf"/><Relationship Id="rId2" Type="http://schemas.openxmlformats.org/officeDocument/2006/relationships/image" Target="../media/image538.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541.emf"/><Relationship Id="rId2" Type="http://schemas.openxmlformats.org/officeDocument/2006/relationships/image" Target="../media/image540.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543.emf"/><Relationship Id="rId2" Type="http://schemas.openxmlformats.org/officeDocument/2006/relationships/image" Target="../media/image542.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545.emf"/><Relationship Id="rId2" Type="http://schemas.openxmlformats.org/officeDocument/2006/relationships/image" Target="../media/image544.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image" Target="../media/image547.emf"/><Relationship Id="rId2" Type="http://schemas.openxmlformats.org/officeDocument/2006/relationships/image" Target="../media/image546.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549.emf"/><Relationship Id="rId2" Type="http://schemas.openxmlformats.org/officeDocument/2006/relationships/image" Target="../media/image548.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551.emf"/><Relationship Id="rId2" Type="http://schemas.openxmlformats.org/officeDocument/2006/relationships/image" Target="../media/image550.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553.emf"/><Relationship Id="rId2" Type="http://schemas.openxmlformats.org/officeDocument/2006/relationships/image" Target="../media/image552.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555.emf"/><Relationship Id="rId2" Type="http://schemas.openxmlformats.org/officeDocument/2006/relationships/image" Target="../media/image554.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557.emf"/><Relationship Id="rId2" Type="http://schemas.openxmlformats.org/officeDocument/2006/relationships/image" Target="../media/image55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28.xml"/><Relationship Id="rId1" Type="http://schemas.openxmlformats.org/officeDocument/2006/relationships/slideLayout" Target="../slideLayouts/slideLayout2.xml"/><Relationship Id="rId6" Type="http://schemas.openxmlformats.org/officeDocument/2006/relationships/slide" Target="slide32.xml"/><Relationship Id="rId5" Type="http://schemas.openxmlformats.org/officeDocument/2006/relationships/slide" Target="slide31.xml"/><Relationship Id="rId4" Type="http://schemas.openxmlformats.org/officeDocument/2006/relationships/slide" Target="slide30.xml"/></Relationships>
</file>

<file path=ppt/slides/_rels/slide270.xml.rels><?xml version="1.0" encoding="UTF-8" standalone="yes"?>
<Relationships xmlns="http://schemas.openxmlformats.org/package/2006/relationships"><Relationship Id="rId3" Type="http://schemas.openxmlformats.org/officeDocument/2006/relationships/image" Target="../media/image559.emf"/><Relationship Id="rId2" Type="http://schemas.openxmlformats.org/officeDocument/2006/relationships/image" Target="../media/image558.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561.emf"/><Relationship Id="rId2" Type="http://schemas.openxmlformats.org/officeDocument/2006/relationships/image" Target="../media/image560.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563.png"/><Relationship Id="rId2" Type="http://schemas.openxmlformats.org/officeDocument/2006/relationships/image" Target="../media/image562.emf"/><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3" Type="http://schemas.openxmlformats.org/officeDocument/2006/relationships/image" Target="../media/image565.emf"/><Relationship Id="rId2" Type="http://schemas.openxmlformats.org/officeDocument/2006/relationships/image" Target="../media/image564.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566.emf"/><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568.emf"/><Relationship Id="rId2" Type="http://schemas.openxmlformats.org/officeDocument/2006/relationships/image" Target="../media/image567.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570.emf"/><Relationship Id="rId2" Type="http://schemas.openxmlformats.org/officeDocument/2006/relationships/image" Target="../media/image569.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image" Target="../media/image572.emf"/><Relationship Id="rId2" Type="http://schemas.openxmlformats.org/officeDocument/2006/relationships/image" Target="../media/image571.png"/><Relationship Id="rId1" Type="http://schemas.openxmlformats.org/officeDocument/2006/relationships/slideLayout" Target="../slideLayouts/slideLayout2.xml"/><Relationship Id="rId4" Type="http://schemas.openxmlformats.org/officeDocument/2006/relationships/image" Target="../media/image573.emf"/></Relationships>
</file>

<file path=ppt/slides/_rels/slide278.xml.rels><?xml version="1.0" encoding="UTF-8" standalone="yes"?>
<Relationships xmlns="http://schemas.openxmlformats.org/package/2006/relationships"><Relationship Id="rId3" Type="http://schemas.openxmlformats.org/officeDocument/2006/relationships/image" Target="../media/image575.emf"/><Relationship Id="rId2" Type="http://schemas.openxmlformats.org/officeDocument/2006/relationships/image" Target="../media/image574.png"/><Relationship Id="rId1" Type="http://schemas.openxmlformats.org/officeDocument/2006/relationships/slideLayout" Target="../slideLayouts/slideLayout2.xml"/><Relationship Id="rId4" Type="http://schemas.openxmlformats.org/officeDocument/2006/relationships/image" Target="../media/image576.emf"/></Relationships>
</file>

<file path=ppt/slides/_rels/slide279.xml.rels><?xml version="1.0" encoding="UTF-8" standalone="yes"?>
<Relationships xmlns="http://schemas.openxmlformats.org/package/2006/relationships"><Relationship Id="rId3" Type="http://schemas.openxmlformats.org/officeDocument/2006/relationships/image" Target="../media/image578.emf"/><Relationship Id="rId2" Type="http://schemas.openxmlformats.org/officeDocument/2006/relationships/image" Target="../media/image577.png"/><Relationship Id="rId1" Type="http://schemas.openxmlformats.org/officeDocument/2006/relationships/slideLayout" Target="../slideLayouts/slideLayout2.xml"/><Relationship Id="rId4" Type="http://schemas.openxmlformats.org/officeDocument/2006/relationships/image" Target="../media/image579.emf"/></Relationships>
</file>

<file path=ppt/slides/_rels/slide28.xml.rels><?xml version="1.0" encoding="UTF-8" standalone="yes"?>
<Relationships xmlns="http://schemas.openxmlformats.org/package/2006/relationships"><Relationship Id="rId8" Type="http://schemas.openxmlformats.org/officeDocument/2006/relationships/slide" Target="slide43.xml"/><Relationship Id="rId13" Type="http://schemas.openxmlformats.org/officeDocument/2006/relationships/slide" Target="slide48.xml"/><Relationship Id="rId3" Type="http://schemas.openxmlformats.org/officeDocument/2006/relationships/slide" Target="slide38.xml"/><Relationship Id="rId7" Type="http://schemas.openxmlformats.org/officeDocument/2006/relationships/slide" Target="slide42.xml"/><Relationship Id="rId12" Type="http://schemas.openxmlformats.org/officeDocument/2006/relationships/slide" Target="slide47.xml"/><Relationship Id="rId2" Type="http://schemas.openxmlformats.org/officeDocument/2006/relationships/slide" Target="slide37.xml"/><Relationship Id="rId1" Type="http://schemas.openxmlformats.org/officeDocument/2006/relationships/slideLayout" Target="../slideLayouts/slideLayout2.xml"/><Relationship Id="rId6" Type="http://schemas.openxmlformats.org/officeDocument/2006/relationships/slide" Target="slide41.xml"/><Relationship Id="rId11" Type="http://schemas.openxmlformats.org/officeDocument/2006/relationships/slide" Target="slide46.xml"/><Relationship Id="rId5" Type="http://schemas.openxmlformats.org/officeDocument/2006/relationships/slide" Target="slide40.xml"/><Relationship Id="rId10" Type="http://schemas.openxmlformats.org/officeDocument/2006/relationships/slide" Target="slide45.xml"/><Relationship Id="rId4" Type="http://schemas.openxmlformats.org/officeDocument/2006/relationships/slide" Target="slide39.xml"/><Relationship Id="rId9" Type="http://schemas.openxmlformats.org/officeDocument/2006/relationships/slide" Target="slide44.xml"/></Relationships>
</file>

<file path=ppt/slides/_rels/slide280.xml.rels><?xml version="1.0" encoding="UTF-8" standalone="yes"?>
<Relationships xmlns="http://schemas.openxmlformats.org/package/2006/relationships"><Relationship Id="rId3" Type="http://schemas.openxmlformats.org/officeDocument/2006/relationships/image" Target="../media/image581.emf"/><Relationship Id="rId2" Type="http://schemas.openxmlformats.org/officeDocument/2006/relationships/image" Target="../media/image580.png"/><Relationship Id="rId1" Type="http://schemas.openxmlformats.org/officeDocument/2006/relationships/slideLayout" Target="../slideLayouts/slideLayout2.xml"/><Relationship Id="rId4" Type="http://schemas.openxmlformats.org/officeDocument/2006/relationships/image" Target="../media/image582.emf"/></Relationships>
</file>

<file path=ppt/slides/_rels/slide281.xml.rels><?xml version="1.0" encoding="UTF-8" standalone="yes"?>
<Relationships xmlns="http://schemas.openxmlformats.org/package/2006/relationships"><Relationship Id="rId3" Type="http://schemas.openxmlformats.org/officeDocument/2006/relationships/image" Target="../media/image584.emf"/><Relationship Id="rId2" Type="http://schemas.openxmlformats.org/officeDocument/2006/relationships/image" Target="../media/image583.png"/><Relationship Id="rId1" Type="http://schemas.openxmlformats.org/officeDocument/2006/relationships/slideLayout" Target="../slideLayouts/slideLayout2.xml"/><Relationship Id="rId4" Type="http://schemas.openxmlformats.org/officeDocument/2006/relationships/image" Target="../media/image585.emf"/></Relationships>
</file>

<file path=ppt/slides/_rels/slide282.xml.rels><?xml version="1.0" encoding="UTF-8" standalone="yes"?>
<Relationships xmlns="http://schemas.openxmlformats.org/package/2006/relationships"><Relationship Id="rId3" Type="http://schemas.openxmlformats.org/officeDocument/2006/relationships/image" Target="../media/image587.emf"/><Relationship Id="rId2" Type="http://schemas.openxmlformats.org/officeDocument/2006/relationships/image" Target="../media/image586.png"/><Relationship Id="rId1" Type="http://schemas.openxmlformats.org/officeDocument/2006/relationships/slideLayout" Target="../slideLayouts/slideLayout2.xml"/><Relationship Id="rId4" Type="http://schemas.openxmlformats.org/officeDocument/2006/relationships/image" Target="../media/image588.emf"/></Relationships>
</file>

<file path=ppt/slides/_rels/slide283.xml.rels><?xml version="1.0" encoding="UTF-8" standalone="yes"?>
<Relationships xmlns="http://schemas.openxmlformats.org/package/2006/relationships"><Relationship Id="rId3" Type="http://schemas.openxmlformats.org/officeDocument/2006/relationships/image" Target="../media/image590.emf"/><Relationship Id="rId2" Type="http://schemas.openxmlformats.org/officeDocument/2006/relationships/image" Target="../media/image589.png"/><Relationship Id="rId1" Type="http://schemas.openxmlformats.org/officeDocument/2006/relationships/slideLayout" Target="../slideLayouts/slideLayout2.xml"/><Relationship Id="rId4" Type="http://schemas.openxmlformats.org/officeDocument/2006/relationships/image" Target="../media/image591.emf"/></Relationships>
</file>

<file path=ppt/slides/_rels/slide284.xml.rels><?xml version="1.0" encoding="UTF-8" standalone="yes"?>
<Relationships xmlns="http://schemas.openxmlformats.org/package/2006/relationships"><Relationship Id="rId3" Type="http://schemas.openxmlformats.org/officeDocument/2006/relationships/image" Target="../media/image593.emf"/><Relationship Id="rId2" Type="http://schemas.openxmlformats.org/officeDocument/2006/relationships/image" Target="../media/image592.png"/><Relationship Id="rId1" Type="http://schemas.openxmlformats.org/officeDocument/2006/relationships/slideLayout" Target="../slideLayouts/slideLayout2.xml"/><Relationship Id="rId4" Type="http://schemas.openxmlformats.org/officeDocument/2006/relationships/image" Target="../media/image594.emf"/></Relationships>
</file>

<file path=ppt/slides/_rels/slide285.xml.rels><?xml version="1.0" encoding="UTF-8" standalone="yes"?>
<Relationships xmlns="http://schemas.openxmlformats.org/package/2006/relationships"><Relationship Id="rId3" Type="http://schemas.openxmlformats.org/officeDocument/2006/relationships/image" Target="../media/image596.emf"/><Relationship Id="rId2" Type="http://schemas.openxmlformats.org/officeDocument/2006/relationships/image" Target="../media/image595.png"/><Relationship Id="rId1" Type="http://schemas.openxmlformats.org/officeDocument/2006/relationships/slideLayout" Target="../slideLayouts/slideLayout2.xml"/><Relationship Id="rId4" Type="http://schemas.openxmlformats.org/officeDocument/2006/relationships/image" Target="../media/image597.emf"/></Relationships>
</file>

<file path=ppt/slides/_rels/slide286.xml.rels><?xml version="1.0" encoding="UTF-8" standalone="yes"?>
<Relationships xmlns="http://schemas.openxmlformats.org/package/2006/relationships"><Relationship Id="rId3" Type="http://schemas.openxmlformats.org/officeDocument/2006/relationships/image" Target="../media/image599.emf"/><Relationship Id="rId2" Type="http://schemas.openxmlformats.org/officeDocument/2006/relationships/image" Target="../media/image598.png"/><Relationship Id="rId1" Type="http://schemas.openxmlformats.org/officeDocument/2006/relationships/slideLayout" Target="../slideLayouts/slideLayout2.xml"/><Relationship Id="rId4" Type="http://schemas.openxmlformats.org/officeDocument/2006/relationships/image" Target="../media/image600.emf"/></Relationships>
</file>

<file path=ppt/slides/_rels/slide287.xml.rels><?xml version="1.0" encoding="UTF-8" standalone="yes"?>
<Relationships xmlns="http://schemas.openxmlformats.org/package/2006/relationships"><Relationship Id="rId3" Type="http://schemas.openxmlformats.org/officeDocument/2006/relationships/image" Target="../media/image602.emf"/><Relationship Id="rId2" Type="http://schemas.openxmlformats.org/officeDocument/2006/relationships/image" Target="../media/image601.png"/><Relationship Id="rId1" Type="http://schemas.openxmlformats.org/officeDocument/2006/relationships/slideLayout" Target="../slideLayouts/slideLayout2.xml"/><Relationship Id="rId4" Type="http://schemas.openxmlformats.org/officeDocument/2006/relationships/image" Target="../media/image603.emf"/></Relationships>
</file>

<file path=ppt/slides/_rels/slide288.xml.rels><?xml version="1.0" encoding="UTF-8" standalone="yes"?>
<Relationships xmlns="http://schemas.openxmlformats.org/package/2006/relationships"><Relationship Id="rId3" Type="http://schemas.openxmlformats.org/officeDocument/2006/relationships/image" Target="../media/image599.emf"/><Relationship Id="rId2" Type="http://schemas.openxmlformats.org/officeDocument/2006/relationships/image" Target="../media/image598.png"/><Relationship Id="rId1" Type="http://schemas.openxmlformats.org/officeDocument/2006/relationships/slideLayout" Target="../slideLayouts/slideLayout2.xml"/><Relationship Id="rId4" Type="http://schemas.openxmlformats.org/officeDocument/2006/relationships/image" Target="../media/image600.emf"/></Relationships>
</file>

<file path=ppt/slides/_rels/slide289.xml.rels><?xml version="1.0" encoding="UTF-8" standalone="yes"?>
<Relationships xmlns="http://schemas.openxmlformats.org/package/2006/relationships"><Relationship Id="rId3" Type="http://schemas.openxmlformats.org/officeDocument/2006/relationships/image" Target="../media/image605.emf"/><Relationship Id="rId2" Type="http://schemas.openxmlformats.org/officeDocument/2006/relationships/image" Target="../media/image60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60.xml"/><Relationship Id="rId18" Type="http://schemas.openxmlformats.org/officeDocument/2006/relationships/slide" Target="slide65.xml"/><Relationship Id="rId26" Type="http://schemas.openxmlformats.org/officeDocument/2006/relationships/slide" Target="slide73.xml"/><Relationship Id="rId3" Type="http://schemas.openxmlformats.org/officeDocument/2006/relationships/slide" Target="slide50.xml"/><Relationship Id="rId21" Type="http://schemas.openxmlformats.org/officeDocument/2006/relationships/slide" Target="slide68.xml"/><Relationship Id="rId34" Type="http://schemas.openxmlformats.org/officeDocument/2006/relationships/slide" Target="slide81.xml"/><Relationship Id="rId7" Type="http://schemas.openxmlformats.org/officeDocument/2006/relationships/slide" Target="slide54.xml"/><Relationship Id="rId12" Type="http://schemas.openxmlformats.org/officeDocument/2006/relationships/slide" Target="slide59.xml"/><Relationship Id="rId17" Type="http://schemas.openxmlformats.org/officeDocument/2006/relationships/slide" Target="slide64.xml"/><Relationship Id="rId25" Type="http://schemas.openxmlformats.org/officeDocument/2006/relationships/slide" Target="slide72.xml"/><Relationship Id="rId33" Type="http://schemas.openxmlformats.org/officeDocument/2006/relationships/slide" Target="slide80.xml"/><Relationship Id="rId2" Type="http://schemas.openxmlformats.org/officeDocument/2006/relationships/slide" Target="slide49.xml"/><Relationship Id="rId16" Type="http://schemas.openxmlformats.org/officeDocument/2006/relationships/slide" Target="slide63.xml"/><Relationship Id="rId20" Type="http://schemas.openxmlformats.org/officeDocument/2006/relationships/slide" Target="slide67.xml"/><Relationship Id="rId29" Type="http://schemas.openxmlformats.org/officeDocument/2006/relationships/slide" Target="slide76.xml"/><Relationship Id="rId1" Type="http://schemas.openxmlformats.org/officeDocument/2006/relationships/slideLayout" Target="../slideLayouts/slideLayout2.xml"/><Relationship Id="rId6" Type="http://schemas.openxmlformats.org/officeDocument/2006/relationships/slide" Target="slide53.xml"/><Relationship Id="rId11" Type="http://schemas.openxmlformats.org/officeDocument/2006/relationships/slide" Target="slide58.xml"/><Relationship Id="rId24" Type="http://schemas.openxmlformats.org/officeDocument/2006/relationships/slide" Target="slide71.xml"/><Relationship Id="rId32" Type="http://schemas.openxmlformats.org/officeDocument/2006/relationships/slide" Target="slide79.xml"/><Relationship Id="rId5" Type="http://schemas.openxmlformats.org/officeDocument/2006/relationships/slide" Target="slide52.xml"/><Relationship Id="rId15" Type="http://schemas.openxmlformats.org/officeDocument/2006/relationships/slide" Target="slide62.xml"/><Relationship Id="rId23" Type="http://schemas.openxmlformats.org/officeDocument/2006/relationships/slide" Target="slide70.xml"/><Relationship Id="rId28" Type="http://schemas.openxmlformats.org/officeDocument/2006/relationships/slide" Target="slide75.xml"/><Relationship Id="rId10" Type="http://schemas.openxmlformats.org/officeDocument/2006/relationships/slide" Target="slide57.xml"/><Relationship Id="rId19" Type="http://schemas.openxmlformats.org/officeDocument/2006/relationships/slide" Target="slide66.xml"/><Relationship Id="rId31" Type="http://schemas.openxmlformats.org/officeDocument/2006/relationships/slide" Target="slide78.xml"/><Relationship Id="rId4" Type="http://schemas.openxmlformats.org/officeDocument/2006/relationships/slide" Target="slide51.xml"/><Relationship Id="rId9" Type="http://schemas.openxmlformats.org/officeDocument/2006/relationships/slide" Target="slide56.xml"/><Relationship Id="rId14" Type="http://schemas.openxmlformats.org/officeDocument/2006/relationships/slide" Target="slide61.xml"/><Relationship Id="rId22" Type="http://schemas.openxmlformats.org/officeDocument/2006/relationships/slide" Target="slide69.xml"/><Relationship Id="rId27" Type="http://schemas.openxmlformats.org/officeDocument/2006/relationships/slide" Target="slide74.xml"/><Relationship Id="rId30" Type="http://schemas.openxmlformats.org/officeDocument/2006/relationships/slide" Target="slide77.xml"/></Relationships>
</file>

<file path=ppt/slides/_rels/slide290.xml.rels><?xml version="1.0" encoding="UTF-8" standalone="yes"?>
<Relationships xmlns="http://schemas.openxmlformats.org/package/2006/relationships"><Relationship Id="rId3" Type="http://schemas.openxmlformats.org/officeDocument/2006/relationships/image" Target="../media/image607.emf"/><Relationship Id="rId2" Type="http://schemas.openxmlformats.org/officeDocument/2006/relationships/image" Target="../media/image606.png"/><Relationship Id="rId1" Type="http://schemas.openxmlformats.org/officeDocument/2006/relationships/slideLayout" Target="../slideLayouts/slideLayout2.xml"/><Relationship Id="rId4" Type="http://schemas.openxmlformats.org/officeDocument/2006/relationships/image" Target="../media/image608.emf"/></Relationships>
</file>

<file path=ppt/slides/_rels/slide291.xml.rels><?xml version="1.0" encoding="UTF-8" standalone="yes"?>
<Relationships xmlns="http://schemas.openxmlformats.org/package/2006/relationships"><Relationship Id="rId3" Type="http://schemas.openxmlformats.org/officeDocument/2006/relationships/image" Target="../media/image610.emf"/><Relationship Id="rId2" Type="http://schemas.openxmlformats.org/officeDocument/2006/relationships/image" Target="../media/image609.png"/><Relationship Id="rId1" Type="http://schemas.openxmlformats.org/officeDocument/2006/relationships/slideLayout" Target="../slideLayouts/slideLayout2.xml"/><Relationship Id="rId4" Type="http://schemas.openxmlformats.org/officeDocument/2006/relationships/image" Target="../media/image611.emf"/></Relationships>
</file>

<file path=ppt/slides/_rels/slide292.xml.rels><?xml version="1.0" encoding="UTF-8" standalone="yes"?>
<Relationships xmlns="http://schemas.openxmlformats.org/package/2006/relationships"><Relationship Id="rId3" Type="http://schemas.openxmlformats.org/officeDocument/2006/relationships/image" Target="../media/image613.emf"/><Relationship Id="rId2" Type="http://schemas.openxmlformats.org/officeDocument/2006/relationships/image" Target="../media/image612.png"/><Relationship Id="rId1" Type="http://schemas.openxmlformats.org/officeDocument/2006/relationships/slideLayout" Target="../slideLayouts/slideLayout2.xml"/><Relationship Id="rId4" Type="http://schemas.openxmlformats.org/officeDocument/2006/relationships/image" Target="../media/image614.emf"/></Relationships>
</file>

<file path=ppt/slides/_rels/slide293.xml.rels><?xml version="1.0" encoding="UTF-8" standalone="yes"?>
<Relationships xmlns="http://schemas.openxmlformats.org/package/2006/relationships"><Relationship Id="rId3" Type="http://schemas.openxmlformats.org/officeDocument/2006/relationships/image" Target="../media/image616.emf"/><Relationship Id="rId2" Type="http://schemas.openxmlformats.org/officeDocument/2006/relationships/image" Target="../media/image615.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616.emf"/><Relationship Id="rId2" Type="http://schemas.openxmlformats.org/officeDocument/2006/relationships/image" Target="../media/image615.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617.emf"/><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619.emf"/><Relationship Id="rId2" Type="http://schemas.openxmlformats.org/officeDocument/2006/relationships/image" Target="../media/image618.png"/><Relationship Id="rId1" Type="http://schemas.openxmlformats.org/officeDocument/2006/relationships/slideLayout" Target="../slideLayouts/slideLayout2.xml"/><Relationship Id="rId4" Type="http://schemas.openxmlformats.org/officeDocument/2006/relationships/image" Target="../media/image620.emf"/></Relationships>
</file>

<file path=ppt/slides/_rels/slide297.xml.rels><?xml version="1.0" encoding="UTF-8" standalone="yes"?>
<Relationships xmlns="http://schemas.openxmlformats.org/package/2006/relationships"><Relationship Id="rId3" Type="http://schemas.openxmlformats.org/officeDocument/2006/relationships/image" Target="../media/image622.emf"/><Relationship Id="rId2" Type="http://schemas.openxmlformats.org/officeDocument/2006/relationships/image" Target="../media/image621.png"/><Relationship Id="rId1" Type="http://schemas.openxmlformats.org/officeDocument/2006/relationships/slideLayout" Target="../slideLayouts/slideLayout2.xml"/><Relationship Id="rId4" Type="http://schemas.openxmlformats.org/officeDocument/2006/relationships/image" Target="../media/image623.emf"/></Relationships>
</file>

<file path=ppt/slides/_rels/slide298.xml.rels><?xml version="1.0" encoding="UTF-8" standalone="yes"?>
<Relationships xmlns="http://schemas.openxmlformats.org/package/2006/relationships"><Relationship Id="rId3" Type="http://schemas.openxmlformats.org/officeDocument/2006/relationships/image" Target="../media/image625.emf"/><Relationship Id="rId2" Type="http://schemas.openxmlformats.org/officeDocument/2006/relationships/image" Target="../media/image624.png"/><Relationship Id="rId1" Type="http://schemas.openxmlformats.org/officeDocument/2006/relationships/slideLayout" Target="../slideLayouts/slideLayout2.xml"/><Relationship Id="rId4" Type="http://schemas.openxmlformats.org/officeDocument/2006/relationships/image" Target="../media/image626.emf"/></Relationships>
</file>

<file path=ppt/slides/_rels/slide299.xml.rels><?xml version="1.0" encoding="UTF-8" standalone="yes"?>
<Relationships xmlns="http://schemas.openxmlformats.org/package/2006/relationships"><Relationship Id="rId3" Type="http://schemas.openxmlformats.org/officeDocument/2006/relationships/image" Target="../media/image628.emf"/><Relationship Id="rId2" Type="http://schemas.openxmlformats.org/officeDocument/2006/relationships/image" Target="../media/image627.png"/><Relationship Id="rId1" Type="http://schemas.openxmlformats.org/officeDocument/2006/relationships/slideLayout" Target="../slideLayouts/slideLayout2.xml"/><Relationship Id="rId4" Type="http://schemas.openxmlformats.org/officeDocument/2006/relationships/image" Target="../media/image629.em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13" Type="http://schemas.openxmlformats.org/officeDocument/2006/relationships/slide" Target="slide93.xml"/><Relationship Id="rId18" Type="http://schemas.openxmlformats.org/officeDocument/2006/relationships/slide" Target="slide98.xml"/><Relationship Id="rId26" Type="http://schemas.openxmlformats.org/officeDocument/2006/relationships/slide" Target="slide106.xml"/><Relationship Id="rId39" Type="http://schemas.openxmlformats.org/officeDocument/2006/relationships/slide" Target="slide119.xml"/><Relationship Id="rId3" Type="http://schemas.openxmlformats.org/officeDocument/2006/relationships/slide" Target="slide83.xml"/><Relationship Id="rId21" Type="http://schemas.openxmlformats.org/officeDocument/2006/relationships/slide" Target="slide101.xml"/><Relationship Id="rId34" Type="http://schemas.openxmlformats.org/officeDocument/2006/relationships/slide" Target="slide114.xml"/><Relationship Id="rId42" Type="http://schemas.openxmlformats.org/officeDocument/2006/relationships/slide" Target="slide122.xml"/><Relationship Id="rId47" Type="http://schemas.openxmlformats.org/officeDocument/2006/relationships/slide" Target="slide127.xml"/><Relationship Id="rId50" Type="http://schemas.openxmlformats.org/officeDocument/2006/relationships/slide" Target="slide130.xml"/><Relationship Id="rId7" Type="http://schemas.openxmlformats.org/officeDocument/2006/relationships/slide" Target="slide87.xml"/><Relationship Id="rId12" Type="http://schemas.openxmlformats.org/officeDocument/2006/relationships/slide" Target="slide92.xml"/><Relationship Id="rId17" Type="http://schemas.openxmlformats.org/officeDocument/2006/relationships/slide" Target="slide97.xml"/><Relationship Id="rId25" Type="http://schemas.openxmlformats.org/officeDocument/2006/relationships/slide" Target="slide105.xml"/><Relationship Id="rId33" Type="http://schemas.openxmlformats.org/officeDocument/2006/relationships/slide" Target="slide113.xml"/><Relationship Id="rId38" Type="http://schemas.openxmlformats.org/officeDocument/2006/relationships/slide" Target="slide118.xml"/><Relationship Id="rId46" Type="http://schemas.openxmlformats.org/officeDocument/2006/relationships/slide" Target="slide126.xml"/><Relationship Id="rId2" Type="http://schemas.openxmlformats.org/officeDocument/2006/relationships/slide" Target="slide82.xml"/><Relationship Id="rId16" Type="http://schemas.openxmlformats.org/officeDocument/2006/relationships/slide" Target="slide96.xml"/><Relationship Id="rId20" Type="http://schemas.openxmlformats.org/officeDocument/2006/relationships/slide" Target="slide100.xml"/><Relationship Id="rId29" Type="http://schemas.openxmlformats.org/officeDocument/2006/relationships/slide" Target="slide109.xml"/><Relationship Id="rId41" Type="http://schemas.openxmlformats.org/officeDocument/2006/relationships/slide" Target="slide121.xml"/><Relationship Id="rId1" Type="http://schemas.openxmlformats.org/officeDocument/2006/relationships/slideLayout" Target="../slideLayouts/slideLayout2.xml"/><Relationship Id="rId6" Type="http://schemas.openxmlformats.org/officeDocument/2006/relationships/slide" Target="slide86.xml"/><Relationship Id="rId11" Type="http://schemas.openxmlformats.org/officeDocument/2006/relationships/slide" Target="slide91.xml"/><Relationship Id="rId24" Type="http://schemas.openxmlformats.org/officeDocument/2006/relationships/slide" Target="slide104.xml"/><Relationship Id="rId32" Type="http://schemas.openxmlformats.org/officeDocument/2006/relationships/slide" Target="slide112.xml"/><Relationship Id="rId37" Type="http://schemas.openxmlformats.org/officeDocument/2006/relationships/slide" Target="slide117.xml"/><Relationship Id="rId40" Type="http://schemas.openxmlformats.org/officeDocument/2006/relationships/slide" Target="slide120.xml"/><Relationship Id="rId45" Type="http://schemas.openxmlformats.org/officeDocument/2006/relationships/slide" Target="slide125.xml"/><Relationship Id="rId5" Type="http://schemas.openxmlformats.org/officeDocument/2006/relationships/slide" Target="slide85.xml"/><Relationship Id="rId15" Type="http://schemas.openxmlformats.org/officeDocument/2006/relationships/slide" Target="slide95.xml"/><Relationship Id="rId23" Type="http://schemas.openxmlformats.org/officeDocument/2006/relationships/slide" Target="slide103.xml"/><Relationship Id="rId28" Type="http://schemas.openxmlformats.org/officeDocument/2006/relationships/slide" Target="slide108.xml"/><Relationship Id="rId36" Type="http://schemas.openxmlformats.org/officeDocument/2006/relationships/slide" Target="slide116.xml"/><Relationship Id="rId49" Type="http://schemas.openxmlformats.org/officeDocument/2006/relationships/slide" Target="slide129.xml"/><Relationship Id="rId10" Type="http://schemas.openxmlformats.org/officeDocument/2006/relationships/slide" Target="slide90.xml"/><Relationship Id="rId19" Type="http://schemas.openxmlformats.org/officeDocument/2006/relationships/slide" Target="slide99.xml"/><Relationship Id="rId31" Type="http://schemas.openxmlformats.org/officeDocument/2006/relationships/slide" Target="slide111.xml"/><Relationship Id="rId44" Type="http://schemas.openxmlformats.org/officeDocument/2006/relationships/slide" Target="slide124.xml"/><Relationship Id="rId4" Type="http://schemas.openxmlformats.org/officeDocument/2006/relationships/slide" Target="slide84.xml"/><Relationship Id="rId9" Type="http://schemas.openxmlformats.org/officeDocument/2006/relationships/slide" Target="slide89.xml"/><Relationship Id="rId14" Type="http://schemas.openxmlformats.org/officeDocument/2006/relationships/slide" Target="slide94.xml"/><Relationship Id="rId22" Type="http://schemas.openxmlformats.org/officeDocument/2006/relationships/slide" Target="slide102.xml"/><Relationship Id="rId27" Type="http://schemas.openxmlformats.org/officeDocument/2006/relationships/slide" Target="slide107.xml"/><Relationship Id="rId30" Type="http://schemas.openxmlformats.org/officeDocument/2006/relationships/slide" Target="slide110.xml"/><Relationship Id="rId35" Type="http://schemas.openxmlformats.org/officeDocument/2006/relationships/slide" Target="slide115.xml"/><Relationship Id="rId43" Type="http://schemas.openxmlformats.org/officeDocument/2006/relationships/slide" Target="slide123.xml"/><Relationship Id="rId48" Type="http://schemas.openxmlformats.org/officeDocument/2006/relationships/slide" Target="slide128.xml"/><Relationship Id="rId8" Type="http://schemas.openxmlformats.org/officeDocument/2006/relationships/slide" Target="slide88.xml"/><Relationship Id="rId51" Type="http://schemas.openxmlformats.org/officeDocument/2006/relationships/slide" Target="slide131.xml"/></Relationships>
</file>

<file path=ppt/slides/_rels/slide300.xml.rels><?xml version="1.0" encoding="UTF-8" standalone="yes"?>
<Relationships xmlns="http://schemas.openxmlformats.org/package/2006/relationships"><Relationship Id="rId3" Type="http://schemas.openxmlformats.org/officeDocument/2006/relationships/image" Target="../media/image631.emf"/><Relationship Id="rId2" Type="http://schemas.openxmlformats.org/officeDocument/2006/relationships/image" Target="../media/image630.png"/><Relationship Id="rId1" Type="http://schemas.openxmlformats.org/officeDocument/2006/relationships/slideLayout" Target="../slideLayouts/slideLayout2.xml"/><Relationship Id="rId4" Type="http://schemas.openxmlformats.org/officeDocument/2006/relationships/image" Target="../media/image632.emf"/></Relationships>
</file>

<file path=ppt/slides/_rels/slide31.xml.rels><?xml version="1.0" encoding="UTF-8" standalone="yes"?>
<Relationships xmlns="http://schemas.openxmlformats.org/package/2006/relationships"><Relationship Id="rId8" Type="http://schemas.openxmlformats.org/officeDocument/2006/relationships/slide" Target="slide138.xml"/><Relationship Id="rId13" Type="http://schemas.openxmlformats.org/officeDocument/2006/relationships/slide" Target="slide143.xml"/><Relationship Id="rId18" Type="http://schemas.openxmlformats.org/officeDocument/2006/relationships/slide" Target="slide148.xml"/><Relationship Id="rId26" Type="http://schemas.openxmlformats.org/officeDocument/2006/relationships/slide" Target="slide156.xml"/><Relationship Id="rId3" Type="http://schemas.openxmlformats.org/officeDocument/2006/relationships/slide" Target="slide133.xml"/><Relationship Id="rId21" Type="http://schemas.openxmlformats.org/officeDocument/2006/relationships/slide" Target="slide151.xml"/><Relationship Id="rId7" Type="http://schemas.openxmlformats.org/officeDocument/2006/relationships/slide" Target="slide137.xml"/><Relationship Id="rId12" Type="http://schemas.openxmlformats.org/officeDocument/2006/relationships/slide" Target="slide142.xml"/><Relationship Id="rId17" Type="http://schemas.openxmlformats.org/officeDocument/2006/relationships/slide" Target="slide147.xml"/><Relationship Id="rId25" Type="http://schemas.openxmlformats.org/officeDocument/2006/relationships/slide" Target="slide155.xml"/><Relationship Id="rId2" Type="http://schemas.openxmlformats.org/officeDocument/2006/relationships/slide" Target="slide132.xml"/><Relationship Id="rId16" Type="http://schemas.openxmlformats.org/officeDocument/2006/relationships/slide" Target="slide146.xml"/><Relationship Id="rId20" Type="http://schemas.openxmlformats.org/officeDocument/2006/relationships/slide" Target="slide150.xml"/><Relationship Id="rId1" Type="http://schemas.openxmlformats.org/officeDocument/2006/relationships/slideLayout" Target="../slideLayouts/slideLayout2.xml"/><Relationship Id="rId6" Type="http://schemas.openxmlformats.org/officeDocument/2006/relationships/slide" Target="slide136.xml"/><Relationship Id="rId11" Type="http://schemas.openxmlformats.org/officeDocument/2006/relationships/slide" Target="slide141.xml"/><Relationship Id="rId24" Type="http://schemas.openxmlformats.org/officeDocument/2006/relationships/slide" Target="slide154.xml"/><Relationship Id="rId5" Type="http://schemas.openxmlformats.org/officeDocument/2006/relationships/slide" Target="slide135.xml"/><Relationship Id="rId15" Type="http://schemas.openxmlformats.org/officeDocument/2006/relationships/slide" Target="slide145.xml"/><Relationship Id="rId23" Type="http://schemas.openxmlformats.org/officeDocument/2006/relationships/slide" Target="slide153.xml"/><Relationship Id="rId10" Type="http://schemas.openxmlformats.org/officeDocument/2006/relationships/slide" Target="slide140.xml"/><Relationship Id="rId19" Type="http://schemas.openxmlformats.org/officeDocument/2006/relationships/slide" Target="slide149.xml"/><Relationship Id="rId4" Type="http://schemas.openxmlformats.org/officeDocument/2006/relationships/slide" Target="slide134.xml"/><Relationship Id="rId9" Type="http://schemas.openxmlformats.org/officeDocument/2006/relationships/slide" Target="slide139.xml"/><Relationship Id="rId14" Type="http://schemas.openxmlformats.org/officeDocument/2006/relationships/slide" Target="slide144.xml"/><Relationship Id="rId22" Type="http://schemas.openxmlformats.org/officeDocument/2006/relationships/slide" Target="slide152.xml"/><Relationship Id="rId27" Type="http://schemas.openxmlformats.org/officeDocument/2006/relationships/slide" Target="slide157.xml"/></Relationships>
</file>

<file path=ppt/slides/_rels/slide32.xml.rels><?xml version="1.0" encoding="UTF-8" standalone="yes"?>
<Relationships xmlns="http://schemas.openxmlformats.org/package/2006/relationships"><Relationship Id="rId8" Type="http://schemas.openxmlformats.org/officeDocument/2006/relationships/slide" Target="slide164.xml"/><Relationship Id="rId13" Type="http://schemas.openxmlformats.org/officeDocument/2006/relationships/slide" Target="slide169.xml"/><Relationship Id="rId18" Type="http://schemas.openxmlformats.org/officeDocument/2006/relationships/slide" Target="slide174.xml"/><Relationship Id="rId26" Type="http://schemas.openxmlformats.org/officeDocument/2006/relationships/slide" Target="slide182.xml"/><Relationship Id="rId3" Type="http://schemas.openxmlformats.org/officeDocument/2006/relationships/slide" Target="slide159.xml"/><Relationship Id="rId21" Type="http://schemas.openxmlformats.org/officeDocument/2006/relationships/slide" Target="slide177.xml"/><Relationship Id="rId7" Type="http://schemas.openxmlformats.org/officeDocument/2006/relationships/slide" Target="slide163.xml"/><Relationship Id="rId12" Type="http://schemas.openxmlformats.org/officeDocument/2006/relationships/slide" Target="slide168.xml"/><Relationship Id="rId17" Type="http://schemas.openxmlformats.org/officeDocument/2006/relationships/slide" Target="slide173.xml"/><Relationship Id="rId25" Type="http://schemas.openxmlformats.org/officeDocument/2006/relationships/slide" Target="slide181.xml"/><Relationship Id="rId2" Type="http://schemas.openxmlformats.org/officeDocument/2006/relationships/slide" Target="slide158.xml"/><Relationship Id="rId16" Type="http://schemas.openxmlformats.org/officeDocument/2006/relationships/slide" Target="slide172.xml"/><Relationship Id="rId20" Type="http://schemas.openxmlformats.org/officeDocument/2006/relationships/slide" Target="slide176.xml"/><Relationship Id="rId29" Type="http://schemas.openxmlformats.org/officeDocument/2006/relationships/slide" Target="slide185.xml"/><Relationship Id="rId1" Type="http://schemas.openxmlformats.org/officeDocument/2006/relationships/slideLayout" Target="../slideLayouts/slideLayout2.xml"/><Relationship Id="rId6" Type="http://schemas.openxmlformats.org/officeDocument/2006/relationships/slide" Target="slide162.xml"/><Relationship Id="rId11" Type="http://schemas.openxmlformats.org/officeDocument/2006/relationships/slide" Target="slide167.xml"/><Relationship Id="rId24" Type="http://schemas.openxmlformats.org/officeDocument/2006/relationships/slide" Target="slide180.xml"/><Relationship Id="rId5" Type="http://schemas.openxmlformats.org/officeDocument/2006/relationships/slide" Target="slide161.xml"/><Relationship Id="rId15" Type="http://schemas.openxmlformats.org/officeDocument/2006/relationships/slide" Target="slide171.xml"/><Relationship Id="rId23" Type="http://schemas.openxmlformats.org/officeDocument/2006/relationships/slide" Target="slide179.xml"/><Relationship Id="rId28" Type="http://schemas.openxmlformats.org/officeDocument/2006/relationships/slide" Target="slide184.xml"/><Relationship Id="rId10" Type="http://schemas.openxmlformats.org/officeDocument/2006/relationships/slide" Target="slide166.xml"/><Relationship Id="rId19" Type="http://schemas.openxmlformats.org/officeDocument/2006/relationships/slide" Target="slide175.xml"/><Relationship Id="rId4" Type="http://schemas.openxmlformats.org/officeDocument/2006/relationships/slide" Target="slide160.xml"/><Relationship Id="rId9" Type="http://schemas.openxmlformats.org/officeDocument/2006/relationships/slide" Target="slide165.xml"/><Relationship Id="rId14" Type="http://schemas.openxmlformats.org/officeDocument/2006/relationships/slide" Target="slide170.xml"/><Relationship Id="rId22" Type="http://schemas.openxmlformats.org/officeDocument/2006/relationships/slide" Target="slide178.xml"/><Relationship Id="rId27" Type="http://schemas.openxmlformats.org/officeDocument/2006/relationships/slide" Target="slide183.xml"/><Relationship Id="rId30" Type="http://schemas.openxmlformats.org/officeDocument/2006/relationships/slide" Target="slide186.xml"/></Relationships>
</file>

<file path=ppt/slides/_rels/slide33.xml.rels><?xml version="1.0" encoding="UTF-8" standalone="yes"?>
<Relationships xmlns="http://schemas.openxmlformats.org/package/2006/relationships"><Relationship Id="rId8" Type="http://schemas.openxmlformats.org/officeDocument/2006/relationships/slide" Target="slide219.xml"/><Relationship Id="rId13" Type="http://schemas.openxmlformats.org/officeDocument/2006/relationships/slide" Target="slide224.xml"/><Relationship Id="rId18" Type="http://schemas.openxmlformats.org/officeDocument/2006/relationships/slide" Target="slide229.xml"/><Relationship Id="rId26" Type="http://schemas.openxmlformats.org/officeDocument/2006/relationships/slide" Target="slide237.xml"/><Relationship Id="rId3" Type="http://schemas.openxmlformats.org/officeDocument/2006/relationships/slide" Target="slide240.xml"/><Relationship Id="rId21" Type="http://schemas.openxmlformats.org/officeDocument/2006/relationships/slide" Target="slide232.xml"/><Relationship Id="rId34" Type="http://schemas.openxmlformats.org/officeDocument/2006/relationships/slide" Target="slide245.xml"/><Relationship Id="rId7" Type="http://schemas.openxmlformats.org/officeDocument/2006/relationships/slide" Target="slide218.xml"/><Relationship Id="rId12" Type="http://schemas.openxmlformats.org/officeDocument/2006/relationships/slide" Target="slide223.xml"/><Relationship Id="rId17" Type="http://schemas.openxmlformats.org/officeDocument/2006/relationships/slide" Target="slide228.xml"/><Relationship Id="rId25" Type="http://schemas.openxmlformats.org/officeDocument/2006/relationships/slide" Target="slide236.xml"/><Relationship Id="rId33" Type="http://schemas.openxmlformats.org/officeDocument/2006/relationships/slide" Target="slide200.xml"/><Relationship Id="rId2" Type="http://schemas.openxmlformats.org/officeDocument/2006/relationships/slide" Target="slide215.xml"/><Relationship Id="rId16" Type="http://schemas.openxmlformats.org/officeDocument/2006/relationships/slide" Target="slide227.xml"/><Relationship Id="rId20" Type="http://schemas.openxmlformats.org/officeDocument/2006/relationships/slide" Target="slide231.xml"/><Relationship Id="rId29" Type="http://schemas.openxmlformats.org/officeDocument/2006/relationships/slide" Target="slide241.xml"/><Relationship Id="rId1" Type="http://schemas.openxmlformats.org/officeDocument/2006/relationships/slideLayout" Target="../slideLayouts/slideLayout2.xml"/><Relationship Id="rId6" Type="http://schemas.openxmlformats.org/officeDocument/2006/relationships/slide" Target="slide217.xml"/><Relationship Id="rId11" Type="http://schemas.openxmlformats.org/officeDocument/2006/relationships/slide" Target="slide222.xml"/><Relationship Id="rId24" Type="http://schemas.openxmlformats.org/officeDocument/2006/relationships/slide" Target="slide235.xml"/><Relationship Id="rId32" Type="http://schemas.openxmlformats.org/officeDocument/2006/relationships/slide" Target="slide244.xml"/><Relationship Id="rId37" Type="http://schemas.openxmlformats.org/officeDocument/2006/relationships/slide" Target="slide34.xml"/><Relationship Id="rId5" Type="http://schemas.openxmlformats.org/officeDocument/2006/relationships/slide" Target="slide85.xml"/><Relationship Id="rId15" Type="http://schemas.openxmlformats.org/officeDocument/2006/relationships/slide" Target="slide226.xml"/><Relationship Id="rId23" Type="http://schemas.openxmlformats.org/officeDocument/2006/relationships/slide" Target="slide234.xml"/><Relationship Id="rId28" Type="http://schemas.openxmlformats.org/officeDocument/2006/relationships/slide" Target="slide239.xml"/><Relationship Id="rId36" Type="http://schemas.openxmlformats.org/officeDocument/2006/relationships/slide" Target="slide247.xml"/><Relationship Id="rId10" Type="http://schemas.openxmlformats.org/officeDocument/2006/relationships/slide" Target="slide221.xml"/><Relationship Id="rId19" Type="http://schemas.openxmlformats.org/officeDocument/2006/relationships/slide" Target="slide230.xml"/><Relationship Id="rId31" Type="http://schemas.openxmlformats.org/officeDocument/2006/relationships/slide" Target="slide243.xml"/><Relationship Id="rId4" Type="http://schemas.openxmlformats.org/officeDocument/2006/relationships/slide" Target="slide216.xml"/><Relationship Id="rId9" Type="http://schemas.openxmlformats.org/officeDocument/2006/relationships/slide" Target="slide220.xml"/><Relationship Id="rId14" Type="http://schemas.openxmlformats.org/officeDocument/2006/relationships/slide" Target="slide225.xml"/><Relationship Id="rId22" Type="http://schemas.openxmlformats.org/officeDocument/2006/relationships/slide" Target="slide233.xml"/><Relationship Id="rId27" Type="http://schemas.openxmlformats.org/officeDocument/2006/relationships/slide" Target="slide238.xml"/><Relationship Id="rId30" Type="http://schemas.openxmlformats.org/officeDocument/2006/relationships/slide" Target="slide242.xml"/><Relationship Id="rId35" Type="http://schemas.openxmlformats.org/officeDocument/2006/relationships/slide" Target="slide246.xml"/></Relationships>
</file>

<file path=ppt/slides/_rels/slide34.xml.rels><?xml version="1.0" encoding="UTF-8" standalone="yes"?>
<Relationships xmlns="http://schemas.openxmlformats.org/package/2006/relationships"><Relationship Id="rId8" Type="http://schemas.openxmlformats.org/officeDocument/2006/relationships/slide" Target="slide255.xml"/><Relationship Id="rId13" Type="http://schemas.openxmlformats.org/officeDocument/2006/relationships/slide" Target="slide260.xml"/><Relationship Id="rId18" Type="http://schemas.openxmlformats.org/officeDocument/2006/relationships/slide" Target="slide265.xml"/><Relationship Id="rId26" Type="http://schemas.openxmlformats.org/officeDocument/2006/relationships/slide" Target="slide273.xml"/><Relationship Id="rId3" Type="http://schemas.openxmlformats.org/officeDocument/2006/relationships/slide" Target="slide250.xml"/><Relationship Id="rId21" Type="http://schemas.openxmlformats.org/officeDocument/2006/relationships/slide" Target="slide268.xml"/><Relationship Id="rId7" Type="http://schemas.openxmlformats.org/officeDocument/2006/relationships/slide" Target="slide254.xml"/><Relationship Id="rId12" Type="http://schemas.openxmlformats.org/officeDocument/2006/relationships/slide" Target="slide259.xml"/><Relationship Id="rId17" Type="http://schemas.openxmlformats.org/officeDocument/2006/relationships/slide" Target="slide264.xml"/><Relationship Id="rId25" Type="http://schemas.openxmlformats.org/officeDocument/2006/relationships/slide" Target="slide272.xml"/><Relationship Id="rId2" Type="http://schemas.openxmlformats.org/officeDocument/2006/relationships/slide" Target="slide249.xml"/><Relationship Id="rId16" Type="http://schemas.openxmlformats.org/officeDocument/2006/relationships/slide" Target="slide263.xml"/><Relationship Id="rId20" Type="http://schemas.openxmlformats.org/officeDocument/2006/relationships/slide" Target="slide267.xml"/><Relationship Id="rId29" Type="http://schemas.openxmlformats.org/officeDocument/2006/relationships/slide" Target="slide276.xml"/><Relationship Id="rId1" Type="http://schemas.openxmlformats.org/officeDocument/2006/relationships/slideLayout" Target="../slideLayouts/slideLayout2.xml"/><Relationship Id="rId6" Type="http://schemas.openxmlformats.org/officeDocument/2006/relationships/slide" Target="slide253.xml"/><Relationship Id="rId11" Type="http://schemas.openxmlformats.org/officeDocument/2006/relationships/slide" Target="slide258.xml"/><Relationship Id="rId24" Type="http://schemas.openxmlformats.org/officeDocument/2006/relationships/slide" Target="slide271.xml"/><Relationship Id="rId5" Type="http://schemas.openxmlformats.org/officeDocument/2006/relationships/slide" Target="slide252.xml"/><Relationship Id="rId15" Type="http://schemas.openxmlformats.org/officeDocument/2006/relationships/slide" Target="slide262.xml"/><Relationship Id="rId23" Type="http://schemas.openxmlformats.org/officeDocument/2006/relationships/slide" Target="slide270.xml"/><Relationship Id="rId28" Type="http://schemas.openxmlformats.org/officeDocument/2006/relationships/slide" Target="slide275.xml"/><Relationship Id="rId10" Type="http://schemas.openxmlformats.org/officeDocument/2006/relationships/slide" Target="slide257.xml"/><Relationship Id="rId19" Type="http://schemas.openxmlformats.org/officeDocument/2006/relationships/slide" Target="slide266.xml"/><Relationship Id="rId4" Type="http://schemas.openxmlformats.org/officeDocument/2006/relationships/slide" Target="slide251.xml"/><Relationship Id="rId9" Type="http://schemas.openxmlformats.org/officeDocument/2006/relationships/slide" Target="slide256.xml"/><Relationship Id="rId14" Type="http://schemas.openxmlformats.org/officeDocument/2006/relationships/slide" Target="slide261.xml"/><Relationship Id="rId22" Type="http://schemas.openxmlformats.org/officeDocument/2006/relationships/slide" Target="slide269.xml"/><Relationship Id="rId27" Type="http://schemas.openxmlformats.org/officeDocument/2006/relationships/slide" Target="slide274.xml"/><Relationship Id="rId30" Type="http://schemas.openxmlformats.org/officeDocument/2006/relationships/slide" Target="slide33.xml"/></Relationships>
</file>

<file path=ppt/slides/_rels/slide35.xml.rels><?xml version="1.0" encoding="UTF-8" standalone="yes"?>
<Relationships xmlns="http://schemas.openxmlformats.org/package/2006/relationships"><Relationship Id="rId8" Type="http://schemas.openxmlformats.org/officeDocument/2006/relationships/slide" Target="slide283.xml"/><Relationship Id="rId13" Type="http://schemas.openxmlformats.org/officeDocument/2006/relationships/slide" Target="slide288.xml"/><Relationship Id="rId18" Type="http://schemas.openxmlformats.org/officeDocument/2006/relationships/slide" Target="slide294.xml"/><Relationship Id="rId3" Type="http://schemas.openxmlformats.org/officeDocument/2006/relationships/slide" Target="slide278.xml"/><Relationship Id="rId21" Type="http://schemas.openxmlformats.org/officeDocument/2006/relationships/slide" Target="slide297.xml"/><Relationship Id="rId7" Type="http://schemas.openxmlformats.org/officeDocument/2006/relationships/slide" Target="slide282.xml"/><Relationship Id="rId12" Type="http://schemas.openxmlformats.org/officeDocument/2006/relationships/slide" Target="slide287.xml"/><Relationship Id="rId17" Type="http://schemas.openxmlformats.org/officeDocument/2006/relationships/slide" Target="slide293.xml"/><Relationship Id="rId2" Type="http://schemas.openxmlformats.org/officeDocument/2006/relationships/slide" Target="slide277.xml"/><Relationship Id="rId16" Type="http://schemas.openxmlformats.org/officeDocument/2006/relationships/slide" Target="slide292.xml"/><Relationship Id="rId20" Type="http://schemas.openxmlformats.org/officeDocument/2006/relationships/slide" Target="slide296.xml"/><Relationship Id="rId1" Type="http://schemas.openxmlformats.org/officeDocument/2006/relationships/slideLayout" Target="../slideLayouts/slideLayout2.xml"/><Relationship Id="rId6" Type="http://schemas.openxmlformats.org/officeDocument/2006/relationships/slide" Target="slide281.xml"/><Relationship Id="rId11" Type="http://schemas.openxmlformats.org/officeDocument/2006/relationships/slide" Target="slide286.xml"/><Relationship Id="rId24" Type="http://schemas.openxmlformats.org/officeDocument/2006/relationships/slide" Target="slide300.xml"/><Relationship Id="rId5" Type="http://schemas.openxmlformats.org/officeDocument/2006/relationships/slide" Target="slide280.xml"/><Relationship Id="rId15" Type="http://schemas.openxmlformats.org/officeDocument/2006/relationships/slide" Target="slide290.xml"/><Relationship Id="rId23" Type="http://schemas.openxmlformats.org/officeDocument/2006/relationships/slide" Target="slide299.xml"/><Relationship Id="rId10" Type="http://schemas.openxmlformats.org/officeDocument/2006/relationships/slide" Target="slide285.xml"/><Relationship Id="rId19" Type="http://schemas.openxmlformats.org/officeDocument/2006/relationships/slide" Target="slide295.xml"/><Relationship Id="rId4" Type="http://schemas.openxmlformats.org/officeDocument/2006/relationships/slide" Target="slide279.xml"/><Relationship Id="rId9" Type="http://schemas.openxmlformats.org/officeDocument/2006/relationships/slide" Target="slide284.xml"/><Relationship Id="rId14" Type="http://schemas.openxmlformats.org/officeDocument/2006/relationships/slide" Target="slide289.xml"/><Relationship Id="rId22" Type="http://schemas.openxmlformats.org/officeDocument/2006/relationships/slide" Target="slide298.xml"/></Relationships>
</file>

<file path=ppt/slides/_rels/slide36.xml.rels><?xml version="1.0" encoding="UTF-8" standalone="yes"?>
<Relationships xmlns="http://schemas.openxmlformats.org/package/2006/relationships"><Relationship Id="rId8" Type="http://schemas.openxmlformats.org/officeDocument/2006/relationships/slide" Target="slide195.xml"/><Relationship Id="rId13" Type="http://schemas.openxmlformats.org/officeDocument/2006/relationships/slide" Target="slide173.xml"/><Relationship Id="rId18" Type="http://schemas.openxmlformats.org/officeDocument/2006/relationships/slide" Target="slide201.xml"/><Relationship Id="rId26" Type="http://schemas.openxmlformats.org/officeDocument/2006/relationships/slide" Target="slide209.xml"/><Relationship Id="rId3" Type="http://schemas.openxmlformats.org/officeDocument/2006/relationships/slide" Target="slide188.xml"/><Relationship Id="rId21" Type="http://schemas.openxmlformats.org/officeDocument/2006/relationships/slide" Target="slide204.xml"/><Relationship Id="rId7" Type="http://schemas.openxmlformats.org/officeDocument/2006/relationships/slide" Target="slide192.xml"/><Relationship Id="rId12" Type="http://schemas.openxmlformats.org/officeDocument/2006/relationships/slide" Target="slide196.xml"/><Relationship Id="rId17" Type="http://schemas.openxmlformats.org/officeDocument/2006/relationships/slide" Target="slide200.xml"/><Relationship Id="rId25" Type="http://schemas.openxmlformats.org/officeDocument/2006/relationships/slide" Target="slide208.xml"/><Relationship Id="rId2" Type="http://schemas.openxmlformats.org/officeDocument/2006/relationships/slide" Target="slide187.xml"/><Relationship Id="rId16" Type="http://schemas.openxmlformats.org/officeDocument/2006/relationships/slide" Target="slide199.xml"/><Relationship Id="rId20" Type="http://schemas.openxmlformats.org/officeDocument/2006/relationships/slide" Target="slide203.xml"/><Relationship Id="rId29" Type="http://schemas.openxmlformats.org/officeDocument/2006/relationships/slide" Target="slide212.xml"/><Relationship Id="rId1" Type="http://schemas.openxmlformats.org/officeDocument/2006/relationships/slideLayout" Target="../slideLayouts/slideLayout2.xml"/><Relationship Id="rId6" Type="http://schemas.openxmlformats.org/officeDocument/2006/relationships/slide" Target="slide191.xml"/><Relationship Id="rId11" Type="http://schemas.openxmlformats.org/officeDocument/2006/relationships/slide" Target="slide170.xml"/><Relationship Id="rId24" Type="http://schemas.openxmlformats.org/officeDocument/2006/relationships/slide" Target="slide207.xml"/><Relationship Id="rId5" Type="http://schemas.openxmlformats.org/officeDocument/2006/relationships/slide" Target="slide189.xml"/><Relationship Id="rId15" Type="http://schemas.openxmlformats.org/officeDocument/2006/relationships/slide" Target="slide198.xml"/><Relationship Id="rId23" Type="http://schemas.openxmlformats.org/officeDocument/2006/relationships/slide" Target="slide206.xml"/><Relationship Id="rId28" Type="http://schemas.openxmlformats.org/officeDocument/2006/relationships/slide" Target="slide211.xml"/><Relationship Id="rId10" Type="http://schemas.openxmlformats.org/officeDocument/2006/relationships/slide" Target="slide194.xml"/><Relationship Id="rId19" Type="http://schemas.openxmlformats.org/officeDocument/2006/relationships/slide" Target="slide202.xml"/><Relationship Id="rId31" Type="http://schemas.openxmlformats.org/officeDocument/2006/relationships/slide" Target="slide214.xml"/><Relationship Id="rId4" Type="http://schemas.openxmlformats.org/officeDocument/2006/relationships/slide" Target="slide190.xml"/><Relationship Id="rId9" Type="http://schemas.openxmlformats.org/officeDocument/2006/relationships/slide" Target="slide193.xml"/><Relationship Id="rId14" Type="http://schemas.openxmlformats.org/officeDocument/2006/relationships/slide" Target="slide197.xml"/><Relationship Id="rId22" Type="http://schemas.openxmlformats.org/officeDocument/2006/relationships/slide" Target="slide205.xml"/><Relationship Id="rId27" Type="http://schemas.openxmlformats.org/officeDocument/2006/relationships/slide" Target="slide210.xml"/><Relationship Id="rId30" Type="http://schemas.openxmlformats.org/officeDocument/2006/relationships/slide" Target="slide213.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hyperlink" Target="https://www.derbyshire.gov.uk/site-elements/documents/pdf/social-health/adult-care-and-wellbeing/disability-support/learning-disabilities/partnership-board/learning-disability-development-board-programme-plan.pdf" TargetMode="External"/><Relationship Id="rId13" Type="http://schemas.openxmlformats.org/officeDocument/2006/relationships/hyperlink" Target="https://observatory.derbyshire.gov.uk/wp-content/uploads/reports/documents/health/disease_and_long_term_conditions/falls/Falls_in_Older_People_JSNA2017.pdf" TargetMode="External"/><Relationship Id="rId18" Type="http://schemas.openxmlformats.org/officeDocument/2006/relationships/hyperlink" Target="https://observatory.derbyshire.gov.uk/wp-content/uploads/reports/documents/health/specialist_reports_and_assessments/2014/Domestic_abuse_and_sexual_violence_Derby_and_Derbyshire_2014.pdf" TargetMode="External"/><Relationship Id="rId3" Type="http://schemas.openxmlformats.org/officeDocument/2006/relationships/hyperlink" Target="https://www.derbyshire.gov.uk/social-health/health-and-wellbeing/about-public-health/health-and-wellbeing-board/health-and-wellbeing-strategy/health-and-wellbeing-strategy.aspx" TargetMode="External"/><Relationship Id="rId21" Type="http://schemas.openxmlformats.org/officeDocument/2006/relationships/hyperlink" Target="https://observatory.derbyshire.gov.uk/wp-content/uploads/reports/documents/health/specialist_reports_and_assessments/2019/SACE_FinalReport1819.pdf" TargetMode="External"/><Relationship Id="rId7" Type="http://schemas.openxmlformats.org/officeDocument/2006/relationships/hyperlink" Target="https://www.derbyshire.gov.uk/site-elements/documents/pdf/social-health/adult-care-and-wellbeing/disability-support/dementia/derbyshire-joint-dementia-strategy-2014-2019.pdf" TargetMode="External"/><Relationship Id="rId12" Type="http://schemas.openxmlformats.org/officeDocument/2006/relationships/hyperlink" Target="https://observatory.derbyshire.gov.uk/wp-content/uploads/reports/documents/health/pharmaceutical_needs_assessment/Derby_Derbyshire_PNA201821_FinalPublicationv3.pdf#view=Fit" TargetMode="External"/><Relationship Id="rId17" Type="http://schemas.openxmlformats.org/officeDocument/2006/relationships/hyperlink" Target="https://observatory.derbyshire.gov.uk/wp-content/uploads/reports/documents/health/children_and_younger_people/CYP_Substance_misuse_HNA_2015.pdf" TargetMode="External"/><Relationship Id="rId2" Type="http://schemas.openxmlformats.org/officeDocument/2006/relationships/slideLayout" Target="../slideLayouts/slideLayout2.xml"/><Relationship Id="rId16" Type="http://schemas.openxmlformats.org/officeDocument/2006/relationships/hyperlink" Target="https://observatory.derbyshire.gov.uk/wp-content/uploads/reports/documents/health/specialist_reports_and_assessments/2016/0-25_SEND_in_Derbyshire_Interim_Needs_Assessment_April_2016.pdf" TargetMode="External"/><Relationship Id="rId20" Type="http://schemas.openxmlformats.org/officeDocument/2006/relationships/hyperlink" Target="https://observatory.derbyshire.gov.uk/wp-content/uploads/reports/documents/health/specialist_reports_and_assessments/2016/Health_Protection_Board_Air_Quality_Report2016.pdf" TargetMode="External"/><Relationship Id="rId1" Type="http://schemas.openxmlformats.org/officeDocument/2006/relationships/tags" Target="../tags/tag4.xml"/><Relationship Id="rId6" Type="http://schemas.openxmlformats.org/officeDocument/2006/relationships/hyperlink" Target="https://www.derbyshire.gov.uk/site-elements/documents/pdf/social-health/adult-care-and-wellbeing/caring-for-someone/carers-strategy-2016-to-2019.pdf" TargetMode="External"/><Relationship Id="rId11" Type="http://schemas.openxmlformats.org/officeDocument/2006/relationships/hyperlink" Target="https://www.derbyshire.gov.uk/site-elements/documents/pdf/social-health/health-and-wellbeing/about-public-health/health-and-wellbeing-board/derbyshire-joint-strategic-needs-assessment-the-state-of-mental-health-in-derbyshire.pdf" TargetMode="External"/><Relationship Id="rId5" Type="http://schemas.openxmlformats.org/officeDocument/2006/relationships/hyperlink" Target="https://www.derbyshire.gov.uk/site-elements/documents/pdf/social-health/adult-care-and-wellbeing/disability-support/autism/joint-health-and-social-care-adult-autism-strategy-2017-to-2020.pdf" TargetMode="External"/><Relationship Id="rId15" Type="http://schemas.openxmlformats.org/officeDocument/2006/relationships/hyperlink" Target="https://observatory.derbyshire.gov.uk/wp-content/uploads/reports/documents/health/specialist_reports_and_assessments/2016/DerbyshireHousingHealthJNA2016.pdf" TargetMode="External"/><Relationship Id="rId10" Type="http://schemas.openxmlformats.org/officeDocument/2006/relationships/hyperlink" Target="https://www.derbyshire.gov.uk/site-elements/documents/pdf/social-health/health-and-wellbeing/mental-health-and-wellbeing/suicide-prevention/derbyshire-suicide-prevention-strategic-framework.pdf" TargetMode="External"/><Relationship Id="rId19" Type="http://schemas.openxmlformats.org/officeDocument/2006/relationships/hyperlink" Target="https://observatory.derbyshire.gov.uk/wp-content/uploads/reports/documents/health/children_and_younger_people/Derbyshire_Self-Harm_Hospital_Admissions_10-24Years_2017.pdf" TargetMode="External"/><Relationship Id="rId4" Type="http://schemas.openxmlformats.org/officeDocument/2006/relationships/hyperlink" Target="https://observatory.derbyshire.gov.uk/wp-content/uploads/reports/documents/health/specialist_reports_and_assessments/2019/older-peoples-housing-commissioning-strategy-for-derbyshire-2019-to-2035.pdf" TargetMode="External"/><Relationship Id="rId9" Type="http://schemas.openxmlformats.org/officeDocument/2006/relationships/hyperlink" Target="https://www.derbyshire.gov.uk/site-elements/documents/pdf/social-health/care-and-health-service-providers/contracting/derbyshire-county-joint-vision-and-strategic-direction-of-travel-for-adult-mental-health-2014-2019.pdf" TargetMode="External"/><Relationship Id="rId14" Type="http://schemas.openxmlformats.org/officeDocument/2006/relationships/hyperlink" Target="https://observatory.derbyshire.gov.uk/wp-content/uploads/reports/documents/health/life_expectancy_and_mortality/End_of_Life_Care_Needs_Assessment_Mar2016.pdf"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33.xml"/><Relationship Id="rId3" Type="http://schemas.openxmlformats.org/officeDocument/2006/relationships/slide" Target="slide35.xml"/><Relationship Id="rId7" Type="http://schemas.openxmlformats.org/officeDocument/2006/relationships/slide" Target="slide16.xml"/><Relationship Id="rId12" Type="http://schemas.openxmlformats.org/officeDocument/2006/relationships/slide" Target="slide36.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slide" Target="slide10.xml"/><Relationship Id="rId11" Type="http://schemas.openxmlformats.org/officeDocument/2006/relationships/slide" Target="slide27.xml"/><Relationship Id="rId5" Type="http://schemas.openxmlformats.org/officeDocument/2006/relationships/slide" Target="slide8.xml"/><Relationship Id="rId10" Type="http://schemas.openxmlformats.org/officeDocument/2006/relationships/slide" Target="slide21.xml"/><Relationship Id="rId4" Type="http://schemas.openxmlformats.org/officeDocument/2006/relationships/slide" Target="slide7.xml"/><Relationship Id="rId9" Type="http://schemas.openxmlformats.org/officeDocument/2006/relationships/slide" Target="slide19.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8" Type="http://schemas.openxmlformats.org/officeDocument/2006/relationships/slide" Target="slide47.xml"/><Relationship Id="rId13" Type="http://schemas.openxmlformats.org/officeDocument/2006/relationships/slide" Target="slide60.xml"/><Relationship Id="rId18" Type="http://schemas.openxmlformats.org/officeDocument/2006/relationships/slide" Target="slide89.xml"/><Relationship Id="rId26" Type="http://schemas.openxmlformats.org/officeDocument/2006/relationships/slide" Target="slide112.xml"/><Relationship Id="rId39" Type="http://schemas.openxmlformats.org/officeDocument/2006/relationships/slide" Target="slide206.xml"/><Relationship Id="rId3" Type="http://schemas.openxmlformats.org/officeDocument/2006/relationships/slide" Target="slide27.xml"/><Relationship Id="rId21" Type="http://schemas.openxmlformats.org/officeDocument/2006/relationships/slide" Target="slide104.xml"/><Relationship Id="rId34" Type="http://schemas.openxmlformats.org/officeDocument/2006/relationships/slide" Target="slide171.xml"/><Relationship Id="rId7" Type="http://schemas.openxmlformats.org/officeDocument/2006/relationships/slide" Target="slide43.xml"/><Relationship Id="rId12" Type="http://schemas.openxmlformats.org/officeDocument/2006/relationships/slide" Target="slide54.xml"/><Relationship Id="rId17" Type="http://schemas.openxmlformats.org/officeDocument/2006/relationships/slide" Target="slide85.xml"/><Relationship Id="rId25" Type="http://schemas.openxmlformats.org/officeDocument/2006/relationships/slide" Target="slide111.xml"/><Relationship Id="rId33" Type="http://schemas.openxmlformats.org/officeDocument/2006/relationships/slide" Target="slide151.xml"/><Relationship Id="rId38" Type="http://schemas.openxmlformats.org/officeDocument/2006/relationships/slide" Target="slide205.xml"/><Relationship Id="rId2" Type="http://schemas.openxmlformats.org/officeDocument/2006/relationships/slideLayout" Target="../slideLayouts/slideLayout2.xml"/><Relationship Id="rId16" Type="http://schemas.openxmlformats.org/officeDocument/2006/relationships/slide" Target="slide84.xml"/><Relationship Id="rId20" Type="http://schemas.openxmlformats.org/officeDocument/2006/relationships/slide" Target="slide99.xml"/><Relationship Id="rId29" Type="http://schemas.openxmlformats.org/officeDocument/2006/relationships/slide" Target="slide122.xml"/><Relationship Id="rId1" Type="http://schemas.openxmlformats.org/officeDocument/2006/relationships/tags" Target="../tags/tag7.xml"/><Relationship Id="rId6" Type="http://schemas.openxmlformats.org/officeDocument/2006/relationships/slide" Target="slide41.xml"/><Relationship Id="rId11" Type="http://schemas.openxmlformats.org/officeDocument/2006/relationships/slide" Target="slide53.xml"/><Relationship Id="rId24" Type="http://schemas.openxmlformats.org/officeDocument/2006/relationships/slide" Target="slide110.xml"/><Relationship Id="rId32" Type="http://schemas.openxmlformats.org/officeDocument/2006/relationships/slide" Target="slide135.xml"/><Relationship Id="rId37" Type="http://schemas.openxmlformats.org/officeDocument/2006/relationships/slide" Target="slide190.xml"/><Relationship Id="rId40" Type="http://schemas.openxmlformats.org/officeDocument/2006/relationships/slide" Target="slide208.xml"/><Relationship Id="rId5" Type="http://schemas.openxmlformats.org/officeDocument/2006/relationships/slide" Target="slide40.xml"/><Relationship Id="rId15" Type="http://schemas.openxmlformats.org/officeDocument/2006/relationships/slide" Target="slide65.xml"/><Relationship Id="rId23" Type="http://schemas.openxmlformats.org/officeDocument/2006/relationships/slide" Target="slide105.xml"/><Relationship Id="rId28" Type="http://schemas.openxmlformats.org/officeDocument/2006/relationships/slide" Target="slide117.xml"/><Relationship Id="rId36" Type="http://schemas.openxmlformats.org/officeDocument/2006/relationships/slide" Target="slide36.xml"/><Relationship Id="rId10" Type="http://schemas.openxmlformats.org/officeDocument/2006/relationships/slide" Target="slide52.xml"/><Relationship Id="rId19" Type="http://schemas.openxmlformats.org/officeDocument/2006/relationships/slide" Target="slide95.xml"/><Relationship Id="rId31" Type="http://schemas.openxmlformats.org/officeDocument/2006/relationships/slide" Target="slide134.xml"/><Relationship Id="rId4" Type="http://schemas.openxmlformats.org/officeDocument/2006/relationships/slide" Target="slide39.xml"/><Relationship Id="rId9" Type="http://schemas.openxmlformats.org/officeDocument/2006/relationships/slide" Target="slide48.xml"/><Relationship Id="rId14" Type="http://schemas.openxmlformats.org/officeDocument/2006/relationships/slide" Target="slide61.xml"/><Relationship Id="rId22" Type="http://schemas.openxmlformats.org/officeDocument/2006/relationships/slide" Target="slide7.xml"/><Relationship Id="rId27" Type="http://schemas.openxmlformats.org/officeDocument/2006/relationships/slide" Target="slide116.xml"/><Relationship Id="rId30" Type="http://schemas.openxmlformats.org/officeDocument/2006/relationships/slide" Target="slide133.xml"/><Relationship Id="rId35" Type="http://schemas.openxmlformats.org/officeDocument/2006/relationships/slide" Target="slide180.xml"/></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8.xml.rels><?xml version="1.0" encoding="UTF-8" standalone="yes"?>
<Relationships xmlns="http://schemas.openxmlformats.org/package/2006/relationships"><Relationship Id="rId13" Type="http://schemas.openxmlformats.org/officeDocument/2006/relationships/slide" Target="slide81.xml"/><Relationship Id="rId18" Type="http://schemas.openxmlformats.org/officeDocument/2006/relationships/slide" Target="slide93.xml"/><Relationship Id="rId26" Type="http://schemas.openxmlformats.org/officeDocument/2006/relationships/slide" Target="slide125.xml"/><Relationship Id="rId39" Type="http://schemas.openxmlformats.org/officeDocument/2006/relationships/slide" Target="slide166.xml"/><Relationship Id="rId21" Type="http://schemas.openxmlformats.org/officeDocument/2006/relationships/slide" Target="slide108.xml"/><Relationship Id="rId34" Type="http://schemas.openxmlformats.org/officeDocument/2006/relationships/slide" Target="slide156.xml"/><Relationship Id="rId42" Type="http://schemas.openxmlformats.org/officeDocument/2006/relationships/slide" Target="slide169.xml"/><Relationship Id="rId47" Type="http://schemas.openxmlformats.org/officeDocument/2006/relationships/slide" Target="slide177.xml"/><Relationship Id="rId50" Type="http://schemas.openxmlformats.org/officeDocument/2006/relationships/slide" Target="slide181.xml"/><Relationship Id="rId55" Type="http://schemas.openxmlformats.org/officeDocument/2006/relationships/slide" Target="slide186.xml"/><Relationship Id="rId7" Type="http://schemas.openxmlformats.org/officeDocument/2006/relationships/slide" Target="slide51.xml"/><Relationship Id="rId12" Type="http://schemas.openxmlformats.org/officeDocument/2006/relationships/slide" Target="slide80.xml"/><Relationship Id="rId17" Type="http://schemas.openxmlformats.org/officeDocument/2006/relationships/slide" Target="slide88.xml"/><Relationship Id="rId25" Type="http://schemas.openxmlformats.org/officeDocument/2006/relationships/slide" Target="slide8.xml"/><Relationship Id="rId33" Type="http://schemas.openxmlformats.org/officeDocument/2006/relationships/slide" Target="slide154.xml"/><Relationship Id="rId38" Type="http://schemas.openxmlformats.org/officeDocument/2006/relationships/slide" Target="slide165.xml"/><Relationship Id="rId46" Type="http://schemas.openxmlformats.org/officeDocument/2006/relationships/slide" Target="slide176.xml"/><Relationship Id="rId2" Type="http://schemas.openxmlformats.org/officeDocument/2006/relationships/slide" Target="slide27.xml"/><Relationship Id="rId16" Type="http://schemas.openxmlformats.org/officeDocument/2006/relationships/slide" Target="slide87.xml"/><Relationship Id="rId20" Type="http://schemas.openxmlformats.org/officeDocument/2006/relationships/slide" Target="slide103.xml"/><Relationship Id="rId29" Type="http://schemas.openxmlformats.org/officeDocument/2006/relationships/slide" Target="slide128.xml"/><Relationship Id="rId41" Type="http://schemas.openxmlformats.org/officeDocument/2006/relationships/slide" Target="slide168.xml"/><Relationship Id="rId54" Type="http://schemas.openxmlformats.org/officeDocument/2006/relationships/slide" Target="slide185.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78.xml"/><Relationship Id="rId24" Type="http://schemas.openxmlformats.org/officeDocument/2006/relationships/slide" Target="slide115.xml"/><Relationship Id="rId32" Type="http://schemas.openxmlformats.org/officeDocument/2006/relationships/slide" Target="slide131.xml"/><Relationship Id="rId37" Type="http://schemas.openxmlformats.org/officeDocument/2006/relationships/slide" Target="slide164.xml"/><Relationship Id="rId40" Type="http://schemas.openxmlformats.org/officeDocument/2006/relationships/slide" Target="slide167.xml"/><Relationship Id="rId45" Type="http://schemas.openxmlformats.org/officeDocument/2006/relationships/slide" Target="slide175.xml"/><Relationship Id="rId53" Type="http://schemas.openxmlformats.org/officeDocument/2006/relationships/slide" Target="slide184.xml"/><Relationship Id="rId5" Type="http://schemas.openxmlformats.org/officeDocument/2006/relationships/slide" Target="slide46.xml"/><Relationship Id="rId15" Type="http://schemas.openxmlformats.org/officeDocument/2006/relationships/slide" Target="slide86.xml"/><Relationship Id="rId23" Type="http://schemas.openxmlformats.org/officeDocument/2006/relationships/slide" Target="slide113.xml"/><Relationship Id="rId28" Type="http://schemas.openxmlformats.org/officeDocument/2006/relationships/slide" Target="slide127.xml"/><Relationship Id="rId36" Type="http://schemas.openxmlformats.org/officeDocument/2006/relationships/slide" Target="slide163.xml"/><Relationship Id="rId49" Type="http://schemas.openxmlformats.org/officeDocument/2006/relationships/slide" Target="slide179.xml"/><Relationship Id="rId10" Type="http://schemas.openxmlformats.org/officeDocument/2006/relationships/slide" Target="slide70.xml"/><Relationship Id="rId19" Type="http://schemas.openxmlformats.org/officeDocument/2006/relationships/slide" Target="slide102.xml"/><Relationship Id="rId31" Type="http://schemas.openxmlformats.org/officeDocument/2006/relationships/slide" Target="slide130.xml"/><Relationship Id="rId44" Type="http://schemas.openxmlformats.org/officeDocument/2006/relationships/slide" Target="slide174.xml"/><Relationship Id="rId52" Type="http://schemas.openxmlformats.org/officeDocument/2006/relationships/slide" Target="slide183.xml"/><Relationship Id="rId4" Type="http://schemas.openxmlformats.org/officeDocument/2006/relationships/slide" Target="slide38.xml"/><Relationship Id="rId9" Type="http://schemas.openxmlformats.org/officeDocument/2006/relationships/slide" Target="slide64.xml"/><Relationship Id="rId14" Type="http://schemas.openxmlformats.org/officeDocument/2006/relationships/slide" Target="slide83.xml"/><Relationship Id="rId22" Type="http://schemas.openxmlformats.org/officeDocument/2006/relationships/slide" Target="slide109.xml"/><Relationship Id="rId27" Type="http://schemas.openxmlformats.org/officeDocument/2006/relationships/slide" Target="slide126.xml"/><Relationship Id="rId30" Type="http://schemas.openxmlformats.org/officeDocument/2006/relationships/slide" Target="slide129.xml"/><Relationship Id="rId35" Type="http://schemas.openxmlformats.org/officeDocument/2006/relationships/slide" Target="slide158.xml"/><Relationship Id="rId43" Type="http://schemas.openxmlformats.org/officeDocument/2006/relationships/slide" Target="slide172.xml"/><Relationship Id="rId48" Type="http://schemas.openxmlformats.org/officeDocument/2006/relationships/slide" Target="slide178.xml"/><Relationship Id="rId56" Type="http://schemas.openxmlformats.org/officeDocument/2006/relationships/slide" Target="slide9.xml"/><Relationship Id="rId8" Type="http://schemas.openxmlformats.org/officeDocument/2006/relationships/slide" Target="slide63.xml"/><Relationship Id="rId51" Type="http://schemas.openxmlformats.org/officeDocument/2006/relationships/slide" Target="slide182.xml"/><Relationship Id="rId3" Type="http://schemas.openxmlformats.org/officeDocument/2006/relationships/slide" Target="slide37.xml"/></Relationships>
</file>

<file path=ppt/slides/_rels/slide8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8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8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8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9.xml.rels><?xml version="1.0" encoding="UTF-8" standalone="yes"?>
<Relationships xmlns="http://schemas.openxmlformats.org/package/2006/relationships"><Relationship Id="rId8" Type="http://schemas.openxmlformats.org/officeDocument/2006/relationships/slide" Target="slide207.xml"/><Relationship Id="rId13" Type="http://schemas.openxmlformats.org/officeDocument/2006/relationships/slide" Target="slide288.xml"/><Relationship Id="rId3" Type="http://schemas.openxmlformats.org/officeDocument/2006/relationships/slide" Target="slide8.xml"/><Relationship Id="rId7" Type="http://schemas.openxmlformats.org/officeDocument/2006/relationships/slide" Target="slide200.xml"/><Relationship Id="rId12" Type="http://schemas.openxmlformats.org/officeDocument/2006/relationships/slide" Target="slide278.xml"/><Relationship Id="rId17" Type="http://schemas.openxmlformats.org/officeDocument/2006/relationships/slide" Target="slide300.xml"/><Relationship Id="rId2" Type="http://schemas.openxmlformats.org/officeDocument/2006/relationships/slideLayout" Target="../slideLayouts/slideLayout2.xml"/><Relationship Id="rId16" Type="http://schemas.openxmlformats.org/officeDocument/2006/relationships/slide" Target="slide299.xml"/><Relationship Id="rId1" Type="http://schemas.openxmlformats.org/officeDocument/2006/relationships/tags" Target="../tags/tag8.xml"/><Relationship Id="rId6" Type="http://schemas.openxmlformats.org/officeDocument/2006/relationships/slide" Target="slide191.xml"/><Relationship Id="rId11" Type="http://schemas.openxmlformats.org/officeDocument/2006/relationships/slide" Target="slide277.xml"/><Relationship Id="rId5" Type="http://schemas.openxmlformats.org/officeDocument/2006/relationships/slide" Target="slide196.xml"/><Relationship Id="rId15" Type="http://schemas.openxmlformats.org/officeDocument/2006/relationships/slide" Target="slide298.xml"/><Relationship Id="rId10" Type="http://schemas.openxmlformats.org/officeDocument/2006/relationships/slide" Target="slide35.xml"/><Relationship Id="rId4" Type="http://schemas.openxmlformats.org/officeDocument/2006/relationships/slide" Target="slide36.xml"/><Relationship Id="rId9" Type="http://schemas.openxmlformats.org/officeDocument/2006/relationships/slide" Target="slide211.xml"/><Relationship Id="rId14" Type="http://schemas.openxmlformats.org/officeDocument/2006/relationships/slide" Target="slide297.xml"/></Relationships>
</file>

<file path=ppt/slides/_rels/slide9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9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9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9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9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525"/>
            <a:ext cx="9142571" cy="6858000"/>
          </a:xfrm>
          <a:prstGeom prst="rect">
            <a:avLst/>
          </a:prstGeom>
        </p:spPr>
      </p:pic>
      <p:sp>
        <p:nvSpPr>
          <p:cNvPr id="12" name="Text Box 2"/>
          <p:cNvSpPr txBox="1">
            <a:spLocks noChangeArrowheads="1"/>
          </p:cNvSpPr>
          <p:nvPr/>
        </p:nvSpPr>
        <p:spPr bwMode="auto">
          <a:xfrm>
            <a:off x="179512" y="116632"/>
            <a:ext cx="6844030" cy="245554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28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Derbyshire Joint Strategic Needs Assessment: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The State of Health and Social Care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in Derbyshire</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400"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p>
            <a:pPr marL="1980565" indent="-1980565">
              <a:spcAft>
                <a:spcPts val="0"/>
              </a:spcAft>
            </a:pPr>
            <a:r>
              <a:rPr lang="en-GB" sz="16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 summary of performance against Outcomes Frameworks.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p:nvPr/>
        </p:nvPicPr>
        <p:blipFill>
          <a:blip r:embed="rId4">
            <a:extLst>
              <a:ext uri="{28A0092B-C50C-407E-A947-70E740481C1C}">
                <a14:useLocalDpi xmlns:a14="http://schemas.microsoft.com/office/drawing/2010/main" val="0"/>
              </a:ext>
            </a:extLst>
          </a:blip>
          <a:stretch>
            <a:fillRect/>
          </a:stretch>
        </p:blipFill>
        <p:spPr>
          <a:xfrm>
            <a:off x="246390" y="2865358"/>
            <a:ext cx="3599815" cy="1713230"/>
          </a:xfrm>
          <a:prstGeom prst="rect">
            <a:avLst/>
          </a:prstGeom>
        </p:spPr>
      </p:pic>
      <p:pic>
        <p:nvPicPr>
          <p:cNvPr id="14" name="Picture 13"/>
          <p:cNvPicPr/>
          <p:nvPr/>
        </p:nvPicPr>
        <p:blipFill>
          <a:blip r:embed="rId5">
            <a:extLst>
              <a:ext uri="{28A0092B-C50C-407E-A947-70E740481C1C}">
                <a14:useLocalDpi xmlns:a14="http://schemas.microsoft.com/office/drawing/2010/main" val="0"/>
              </a:ext>
            </a:extLst>
          </a:blip>
          <a:stretch>
            <a:fillRect/>
          </a:stretch>
        </p:blipFill>
        <p:spPr>
          <a:xfrm>
            <a:off x="3848110" y="2864723"/>
            <a:ext cx="3599815" cy="1713230"/>
          </a:xfrm>
          <a:prstGeom prst="rect">
            <a:avLst/>
          </a:prstGeom>
        </p:spPr>
      </p:pic>
      <p:pic>
        <p:nvPicPr>
          <p:cNvPr id="15" name="Picture 14"/>
          <p:cNvPicPr/>
          <p:nvPr/>
        </p:nvPicPr>
        <p:blipFill>
          <a:blip r:embed="rId6">
            <a:extLst>
              <a:ext uri="{28A0092B-C50C-407E-A947-70E740481C1C}">
                <a14:useLocalDpi xmlns:a14="http://schemas.microsoft.com/office/drawing/2010/main" val="0"/>
              </a:ext>
            </a:extLst>
          </a:blip>
          <a:stretch>
            <a:fillRect/>
          </a:stretch>
        </p:blipFill>
        <p:spPr>
          <a:xfrm>
            <a:off x="240675" y="4569063"/>
            <a:ext cx="3602990" cy="1717040"/>
          </a:xfrm>
          <a:prstGeom prst="rect">
            <a:avLst/>
          </a:prstGeom>
        </p:spPr>
      </p:pic>
      <p:pic>
        <p:nvPicPr>
          <p:cNvPr id="16" name="Picture 15"/>
          <p:cNvPicPr/>
          <p:nvPr/>
        </p:nvPicPr>
        <p:blipFill rotWithShape="1">
          <a:blip r:embed="rId7">
            <a:extLst>
              <a:ext uri="{28A0092B-C50C-407E-A947-70E740481C1C}">
                <a14:useLocalDpi xmlns:a14="http://schemas.microsoft.com/office/drawing/2010/main" val="0"/>
              </a:ext>
            </a:extLst>
          </a:blip>
          <a:srcRect l="19002"/>
          <a:stretch/>
        </p:blipFill>
        <p:spPr bwMode="auto">
          <a:xfrm>
            <a:off x="3851920" y="4581128"/>
            <a:ext cx="3578225" cy="1727835"/>
          </a:xfrm>
          <a:prstGeom prst="rect">
            <a:avLst/>
          </a:prstGeom>
          <a:ln>
            <a:noFill/>
          </a:ln>
          <a:extLst>
            <a:ext uri="{53640926-AAD7-44D8-BBD7-CCE9431645EC}">
              <a14:shadowObscured xmlns:a14="http://schemas.microsoft.com/office/drawing/2010/main"/>
            </a:ext>
          </a:extLst>
        </p:spPr>
      </p:pic>
      <p:sp>
        <p:nvSpPr>
          <p:cNvPr id="17" name="Text Box 2"/>
          <p:cNvSpPr txBox="1">
            <a:spLocks noChangeArrowheads="1"/>
          </p:cNvSpPr>
          <p:nvPr/>
        </p:nvSpPr>
        <p:spPr bwMode="auto">
          <a:xfrm>
            <a:off x="7668344" y="1916832"/>
            <a:ext cx="968375" cy="511175"/>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2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2018</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94558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87626" y="1980000"/>
            <a:ext cx="8948870" cy="4888518"/>
          </a:xfrm>
          <a:prstGeom prst="rect">
            <a:avLst/>
          </a:prstGeom>
          <a:solidFill>
            <a:schemeClr val="bg1"/>
          </a:solidFill>
        </p:spPr>
        <p:txBody>
          <a:bodyPr wrap="square" rtlCol="0">
            <a:spAutoFit/>
          </a:bodyPr>
          <a:lstStyle/>
          <a:p>
            <a:pPr>
              <a:lnSpc>
                <a:spcPts val="1100"/>
              </a:lnSpc>
              <a:spcBef>
                <a:spcPts val="0"/>
              </a:spcBef>
            </a:pPr>
            <a:r>
              <a:rPr lang="en-GB" sz="1000" b="1" spc="-20" dirty="0">
                <a:hlinkClick r:id="rId2" action="ppaction://hlinksldjump"/>
              </a:rPr>
              <a:t>PHOF</a:t>
            </a:r>
            <a:endParaRPr lang="en-GB" sz="1000" b="1" spc="-20" dirty="0">
              <a:hlinkClick r:id="rId3" action="ppaction://hlinksldjump"/>
            </a:endParaRPr>
          </a:p>
          <a:p>
            <a:pPr>
              <a:lnSpc>
                <a:spcPts val="1100"/>
              </a:lnSpc>
              <a:spcBef>
                <a:spcPts val="0"/>
              </a:spcBef>
            </a:pPr>
            <a:r>
              <a:rPr lang="en-GB" sz="1000" dirty="0">
                <a:solidFill>
                  <a:schemeClr val="tx1"/>
                </a:solidFill>
                <a:hlinkClick r:id="rId4" action="ppaction://hlinksldjump"/>
              </a:rPr>
              <a:t>1.01i Children in low income families - Under 20s</a:t>
            </a:r>
            <a:endParaRPr lang="en-GB" sz="1000" dirty="0">
              <a:solidFill>
                <a:schemeClr val="tx1"/>
              </a:solidFill>
            </a:endParaRPr>
          </a:p>
          <a:p>
            <a:pPr>
              <a:lnSpc>
                <a:spcPts val="1100"/>
              </a:lnSpc>
              <a:spcBef>
                <a:spcPts val="0"/>
              </a:spcBef>
            </a:pPr>
            <a:r>
              <a:rPr lang="en-GB" sz="1000" dirty="0">
                <a:solidFill>
                  <a:schemeClr val="tx1"/>
                </a:solidFill>
                <a:hlinkClick r:id="rId5" action="ppaction://hlinksldjump"/>
              </a:rPr>
              <a:t>1.01ii Children in low income families - Under 16s</a:t>
            </a:r>
            <a:endParaRPr lang="en-GB" sz="1000" dirty="0">
              <a:solidFill>
                <a:schemeClr val="tx1"/>
              </a:solidFill>
            </a:endParaRPr>
          </a:p>
          <a:p>
            <a:pPr>
              <a:lnSpc>
                <a:spcPts val="1100"/>
              </a:lnSpc>
              <a:spcBef>
                <a:spcPts val="0"/>
              </a:spcBef>
            </a:pPr>
            <a:r>
              <a:rPr lang="en-GB" sz="1000" dirty="0">
                <a:hlinkClick r:id="rId6" action="ppaction://hlinksldjump"/>
              </a:rPr>
              <a:t>1.03 Pupil absence</a:t>
            </a:r>
            <a:endParaRPr lang="en-GB" sz="1000" dirty="0"/>
          </a:p>
          <a:p>
            <a:pPr>
              <a:lnSpc>
                <a:spcPts val="1100"/>
              </a:lnSpc>
              <a:spcBef>
                <a:spcPts val="0"/>
              </a:spcBef>
            </a:pPr>
            <a:r>
              <a:rPr lang="en-GB" sz="1000" dirty="0">
                <a:hlinkClick r:id="rId7" action="ppaction://hlinksldjump"/>
              </a:rPr>
              <a:t>1.04 First time entrants to the youth justice system</a:t>
            </a:r>
            <a:endParaRPr lang="en-GB" sz="1000" dirty="0"/>
          </a:p>
          <a:p>
            <a:pPr>
              <a:lnSpc>
                <a:spcPts val="1100"/>
              </a:lnSpc>
              <a:spcBef>
                <a:spcPts val="0"/>
              </a:spcBef>
            </a:pPr>
            <a:r>
              <a:rPr lang="en-GB" sz="1000" dirty="0">
                <a:hlinkClick r:id="rId8" action="ppaction://hlinksldjump"/>
              </a:rPr>
              <a:t>1.05 16-18 year olds not in education employment or training (NEET)</a:t>
            </a:r>
            <a:endParaRPr lang="en-GB" sz="1000" dirty="0"/>
          </a:p>
          <a:p>
            <a:pPr>
              <a:lnSpc>
                <a:spcPts val="1100"/>
              </a:lnSpc>
              <a:spcBef>
                <a:spcPts val="0"/>
              </a:spcBef>
            </a:pPr>
            <a:r>
              <a:rPr lang="en-GB" sz="1000" dirty="0">
                <a:hlinkClick r:id="rId9" action="ppaction://hlinksldjump"/>
              </a:rPr>
              <a:t>1.06i Adults with a learning disability / in contact with secondary mental health services who live in stable and appropriate accommodation</a:t>
            </a:r>
            <a:endParaRPr lang="en-GB" sz="1000" dirty="0"/>
          </a:p>
          <a:p>
            <a:pPr>
              <a:lnSpc>
                <a:spcPts val="1100"/>
              </a:lnSpc>
              <a:spcBef>
                <a:spcPts val="0"/>
              </a:spcBef>
            </a:pPr>
            <a:r>
              <a:rPr lang="en-GB" sz="1000" dirty="0">
                <a:hlinkClick r:id="rId10" action="ppaction://hlinksldjump"/>
              </a:rPr>
              <a:t>1.06ii Adults in contact with secondary mental health services who live in stable and appropriate accommodation</a:t>
            </a:r>
            <a:endParaRPr lang="en-GB" sz="1000" dirty="0"/>
          </a:p>
          <a:p>
            <a:pPr>
              <a:lnSpc>
                <a:spcPts val="1100"/>
              </a:lnSpc>
              <a:spcBef>
                <a:spcPts val="0"/>
              </a:spcBef>
            </a:pPr>
            <a:r>
              <a:rPr lang="en-GB" sz="1000" dirty="0">
                <a:hlinkClick r:id="rId11" action="ppaction://hlinksldjump"/>
              </a:rPr>
              <a:t>1.12i Violent crime - Hospital admissions for violence</a:t>
            </a:r>
            <a:endParaRPr lang="en-GB" sz="1000" dirty="0"/>
          </a:p>
          <a:p>
            <a:pPr>
              <a:lnSpc>
                <a:spcPts val="1100"/>
              </a:lnSpc>
              <a:spcBef>
                <a:spcPts val="0"/>
              </a:spcBef>
            </a:pPr>
            <a:r>
              <a:rPr lang="fr-FR" sz="1000" dirty="0">
                <a:hlinkClick r:id="rId12" action="ppaction://hlinksldjump"/>
              </a:rPr>
              <a:t>1.12ii Violent crime - Violence offences per 1,000 population</a:t>
            </a:r>
            <a:endParaRPr lang="fr-FR" sz="1000" dirty="0"/>
          </a:p>
          <a:p>
            <a:pPr>
              <a:lnSpc>
                <a:spcPts val="1100"/>
              </a:lnSpc>
              <a:spcBef>
                <a:spcPts val="0"/>
              </a:spcBef>
            </a:pPr>
            <a:r>
              <a:rPr lang="en-GB" sz="1000" dirty="0">
                <a:hlinkClick r:id="rId13" action="ppaction://hlinksldjump"/>
              </a:rPr>
              <a:t>1.12iii Violent crime - Rate of sexual offences per 1,000 population</a:t>
            </a:r>
            <a:endParaRPr lang="en-GB" sz="1000" dirty="0"/>
          </a:p>
          <a:p>
            <a:pPr>
              <a:lnSpc>
                <a:spcPts val="1100"/>
              </a:lnSpc>
              <a:spcBef>
                <a:spcPts val="0"/>
              </a:spcBef>
            </a:pPr>
            <a:r>
              <a:rPr lang="en-GB" sz="1000" dirty="0">
                <a:hlinkClick r:id="rId14" action="ppaction://hlinksldjump"/>
              </a:rPr>
              <a:t>1.13ii Re-offending levels - Average number of re-offences per offender</a:t>
            </a:r>
            <a:endParaRPr lang="en-GB" sz="1000" dirty="0"/>
          </a:p>
          <a:p>
            <a:pPr>
              <a:lnSpc>
                <a:spcPts val="1100"/>
              </a:lnSpc>
              <a:spcBef>
                <a:spcPts val="0"/>
              </a:spcBef>
            </a:pPr>
            <a:r>
              <a:rPr lang="en-GB" sz="1000" dirty="0">
                <a:hlinkClick r:id="rId15" action="ppaction://hlinksldjump"/>
              </a:rPr>
              <a:t>1.13iii First time offenders</a:t>
            </a:r>
            <a:endParaRPr lang="en-GB" sz="1000" dirty="0"/>
          </a:p>
          <a:p>
            <a:pPr>
              <a:lnSpc>
                <a:spcPts val="1100"/>
              </a:lnSpc>
              <a:spcBef>
                <a:spcPts val="0"/>
              </a:spcBef>
            </a:pPr>
            <a:r>
              <a:rPr lang="en-GB" sz="1000" dirty="0">
                <a:hlinkClick r:id="rId16" action="ppaction://hlinksldjump"/>
              </a:rPr>
              <a:t>1.14i Exposure to road, rail and air transport noise - Complaints about noise</a:t>
            </a:r>
            <a:endParaRPr lang="en-GB" sz="1000" dirty="0"/>
          </a:p>
          <a:p>
            <a:pPr>
              <a:lnSpc>
                <a:spcPts val="1100"/>
              </a:lnSpc>
              <a:spcBef>
                <a:spcPts val="0"/>
              </a:spcBef>
            </a:pPr>
            <a:r>
              <a:rPr lang="en-GB" sz="1000" dirty="0">
                <a:hlinkClick r:id="rId17" action="ppaction://hlinksldjump"/>
              </a:rPr>
              <a:t>1.15i Statutory homelessness - eligible homeless people not in priority need per 1,000 households</a:t>
            </a:r>
            <a:endParaRPr lang="en-GB" sz="1000" dirty="0"/>
          </a:p>
          <a:p>
            <a:pPr>
              <a:lnSpc>
                <a:spcPts val="1100"/>
              </a:lnSpc>
              <a:spcBef>
                <a:spcPts val="0"/>
              </a:spcBef>
            </a:pPr>
            <a:r>
              <a:rPr lang="en-GB" sz="1000" dirty="0">
                <a:hlinkClick r:id="rId18" action="ppaction://hlinksldjump"/>
              </a:rPr>
              <a:t>1.15ii Statutory homelessness - households in temporary accommodation</a:t>
            </a:r>
            <a:endParaRPr lang="en-GB" sz="1000" dirty="0"/>
          </a:p>
          <a:p>
            <a:pPr>
              <a:lnSpc>
                <a:spcPts val="1100"/>
              </a:lnSpc>
              <a:spcBef>
                <a:spcPts val="0"/>
              </a:spcBef>
            </a:pPr>
            <a:r>
              <a:rPr lang="en-GB" sz="1000" dirty="0">
                <a:hlinkClick r:id="rId19" action="ppaction://hlinksldjump"/>
              </a:rPr>
              <a:t>2.01 Low birth weight of term babies</a:t>
            </a:r>
            <a:endParaRPr lang="en-GB" sz="1000" dirty="0"/>
          </a:p>
          <a:p>
            <a:pPr>
              <a:lnSpc>
                <a:spcPts val="1100"/>
              </a:lnSpc>
              <a:spcBef>
                <a:spcPts val="0"/>
              </a:spcBef>
            </a:pPr>
            <a:r>
              <a:rPr lang="en-GB" sz="1000" dirty="0">
                <a:hlinkClick r:id="rId20" action="ppaction://hlinksldjump"/>
              </a:rPr>
              <a:t>2.06ii Child excess weight in 4-5 and 10-11 year olds - 10-11 year olds</a:t>
            </a:r>
            <a:endParaRPr lang="en-GB" sz="1000" dirty="0"/>
          </a:p>
          <a:p>
            <a:pPr>
              <a:lnSpc>
                <a:spcPts val="1100"/>
              </a:lnSpc>
              <a:spcBef>
                <a:spcPts val="0"/>
              </a:spcBef>
            </a:pPr>
            <a:r>
              <a:rPr lang="en-GB" sz="1000" dirty="0">
                <a:hlinkClick r:id="rId21" action="ppaction://hlinksldjump"/>
              </a:rPr>
              <a:t>2.07i Hospital admissions caused by unintentional and deliberate injuries in children (aged 1-14 years)</a:t>
            </a:r>
            <a:endParaRPr lang="en-GB" sz="1000" dirty="0"/>
          </a:p>
          <a:p>
            <a:pPr>
              <a:lnSpc>
                <a:spcPts val="1100"/>
              </a:lnSpc>
              <a:spcBef>
                <a:spcPts val="0"/>
              </a:spcBef>
            </a:pPr>
            <a:r>
              <a:rPr lang="en-GB" sz="1000" dirty="0">
                <a:hlinkClick r:id="rId22" action="ppaction://hlinksldjump"/>
              </a:rPr>
              <a:t>2.07i Hospital admissions caused by unintentional and deliberate injuries in children (aged 0-4 years)</a:t>
            </a:r>
            <a:endParaRPr lang="en-GB" sz="1000" dirty="0"/>
          </a:p>
          <a:p>
            <a:pPr>
              <a:lnSpc>
                <a:spcPts val="1100"/>
              </a:lnSpc>
              <a:spcBef>
                <a:spcPts val="0"/>
              </a:spcBef>
            </a:pPr>
            <a:r>
              <a:rPr lang="en-GB" sz="1000" dirty="0">
                <a:hlinkClick r:id="rId23" action="ppaction://hlinksldjump"/>
              </a:rPr>
              <a:t>2.13i Percentage of physically active adults</a:t>
            </a:r>
            <a:endParaRPr lang="en-GB" sz="1000" dirty="0"/>
          </a:p>
          <a:p>
            <a:pPr>
              <a:lnSpc>
                <a:spcPts val="1100"/>
              </a:lnSpc>
              <a:spcBef>
                <a:spcPts val="0"/>
              </a:spcBef>
            </a:pPr>
            <a:r>
              <a:rPr lang="en-GB" sz="1000" dirty="0">
                <a:hlinkClick r:id="rId24" action="ppaction://hlinksldjump"/>
              </a:rPr>
              <a:t>2.16 - Adults with substance misuse treatment need who successfully engage in community-based structured treatment following release from prison</a:t>
            </a:r>
            <a:endParaRPr lang="en-GB" sz="1000" dirty="0"/>
          </a:p>
          <a:p>
            <a:pPr>
              <a:lnSpc>
                <a:spcPts val="1100"/>
              </a:lnSpc>
              <a:spcBef>
                <a:spcPts val="0"/>
              </a:spcBef>
            </a:pPr>
            <a:r>
              <a:rPr lang="en-GB" sz="1000" dirty="0">
                <a:hlinkClick r:id="rId25" action="ppaction://hlinksldjump"/>
              </a:rPr>
              <a:t>2.20i Cancer screening coverage – breast cancer</a:t>
            </a:r>
            <a:endParaRPr lang="en-GB" sz="1000" dirty="0"/>
          </a:p>
          <a:p>
            <a:pPr>
              <a:lnSpc>
                <a:spcPts val="1100"/>
              </a:lnSpc>
              <a:spcBef>
                <a:spcPts val="0"/>
              </a:spcBef>
            </a:pPr>
            <a:r>
              <a:rPr lang="en-GB" sz="1000" dirty="0">
                <a:hlinkClick r:id="rId26" action="ppaction://hlinksldjump"/>
              </a:rPr>
              <a:t>2.20ii Cancer screening coverage – cervical cancer</a:t>
            </a:r>
            <a:endParaRPr lang="en-GB" sz="1000" dirty="0"/>
          </a:p>
          <a:p>
            <a:pPr>
              <a:lnSpc>
                <a:spcPts val="1100"/>
              </a:lnSpc>
              <a:spcBef>
                <a:spcPts val="0"/>
              </a:spcBef>
            </a:pPr>
            <a:r>
              <a:rPr lang="en-GB" sz="1000" dirty="0">
                <a:hlinkClick r:id="rId27" action="ppaction://hlinksldjump"/>
              </a:rPr>
              <a:t>2.20iii Cancer screening coverage – bowel cancer</a:t>
            </a:r>
            <a:endParaRPr lang="en-GB" sz="1000" dirty="0"/>
          </a:p>
          <a:p>
            <a:pPr>
              <a:lnSpc>
                <a:spcPts val="1100"/>
              </a:lnSpc>
              <a:spcBef>
                <a:spcPts val="0"/>
              </a:spcBef>
            </a:pPr>
            <a:r>
              <a:rPr lang="en-GB" sz="1000" dirty="0">
                <a:hlinkClick r:id="rId28" action="ppaction://hlinksldjump"/>
              </a:rPr>
              <a:t>2.20iv Abdominal Aortic Aneurysm Screening – Coverage</a:t>
            </a:r>
            <a:endParaRPr lang="en-GB" sz="1000" dirty="0"/>
          </a:p>
          <a:p>
            <a:pPr>
              <a:lnSpc>
                <a:spcPts val="1100"/>
              </a:lnSpc>
              <a:spcBef>
                <a:spcPts val="0"/>
              </a:spcBef>
            </a:pPr>
            <a:r>
              <a:rPr lang="en-GB" sz="1000" dirty="0">
                <a:hlinkClick r:id="rId29" action="ppaction://hlinksldjump"/>
              </a:rPr>
              <a:t>2.22iv Cumulative percentage of the eligible population aged 40-74 offered an NHS Health Check who received an NHS Health Check</a:t>
            </a:r>
            <a:endParaRPr lang="en-GB" sz="1000" dirty="0"/>
          </a:p>
          <a:p>
            <a:pPr>
              <a:lnSpc>
                <a:spcPts val="1100"/>
              </a:lnSpc>
              <a:spcBef>
                <a:spcPts val="0"/>
              </a:spcBef>
            </a:pPr>
            <a:r>
              <a:rPr lang="en-GB" sz="1000" dirty="0">
                <a:hlinkClick r:id="rId30" action="ppaction://hlinksldjump"/>
              </a:rPr>
              <a:t>2.22v Cumulative percentage of the eligible population aged 40-74 who received an NHS Health check</a:t>
            </a:r>
            <a:endParaRPr lang="en-GB" sz="1000" dirty="0"/>
          </a:p>
          <a:p>
            <a:pPr>
              <a:lnSpc>
                <a:spcPts val="1100"/>
              </a:lnSpc>
              <a:spcBef>
                <a:spcPts val="0"/>
              </a:spcBef>
            </a:pPr>
            <a:r>
              <a:rPr lang="en-GB" sz="1000" dirty="0">
                <a:hlinkClick r:id="rId31" action="ppaction://hlinksldjump"/>
              </a:rPr>
              <a:t>3.03i &amp; ii Population vaccination coverage - Hepatitis B (1 year old &amp; 2 years old)</a:t>
            </a:r>
            <a:endParaRPr lang="en-GB" sz="1000" dirty="0"/>
          </a:p>
          <a:p>
            <a:pPr>
              <a:lnSpc>
                <a:spcPts val="1100"/>
              </a:lnSpc>
              <a:spcBef>
                <a:spcPts val="0"/>
              </a:spcBef>
            </a:pPr>
            <a:r>
              <a:rPr lang="en-GB" sz="1000" dirty="0">
                <a:hlinkClick r:id="rId32" action="ppaction://hlinksldjump"/>
              </a:rPr>
              <a:t>3.03iii Population vaccination coverage - Dtap / IPV / Hib (1 year old)</a:t>
            </a:r>
            <a:endParaRPr lang="en-GB" sz="1000" dirty="0"/>
          </a:p>
          <a:p>
            <a:pPr>
              <a:lnSpc>
                <a:spcPts val="1100"/>
              </a:lnSpc>
              <a:spcBef>
                <a:spcPts val="0"/>
              </a:spcBef>
            </a:pPr>
            <a:r>
              <a:rPr lang="en-GB" sz="1000" dirty="0">
                <a:hlinkClick r:id="rId33" action="ppaction://hlinksldjump"/>
              </a:rPr>
              <a:t>3.03iii Population vaccination coverage - Dtap / IPV / Hib (2 years old)</a:t>
            </a:r>
            <a:endParaRPr lang="en-GB" sz="1000" dirty="0"/>
          </a:p>
          <a:p>
            <a:pPr>
              <a:lnSpc>
                <a:spcPts val="1100"/>
              </a:lnSpc>
              <a:spcBef>
                <a:spcPts val="0"/>
              </a:spcBef>
            </a:pPr>
            <a:r>
              <a:rPr lang="en-GB" sz="1000" dirty="0">
                <a:hlinkClick r:id="rId34" action="ppaction://hlinksldjump"/>
              </a:rPr>
              <a:t>3.03v Population vaccination coverage - PCV</a:t>
            </a:r>
            <a:endParaRPr lang="en-GB" sz="1000" dirty="0"/>
          </a:p>
          <a:p>
            <a:pPr>
              <a:lnSpc>
                <a:spcPts val="1100"/>
              </a:lnSpc>
              <a:spcBef>
                <a:spcPts val="0"/>
              </a:spcBef>
            </a:pPr>
            <a:endParaRPr lang="en-GB" sz="1000" dirty="0"/>
          </a:p>
          <a:p>
            <a:pPr>
              <a:lnSpc>
                <a:spcPts val="1100"/>
              </a:lnSpc>
              <a:spcBef>
                <a:spcPts val="0"/>
              </a:spcBef>
            </a:pPr>
            <a:r>
              <a:rPr lang="en-GB" sz="1000" b="1" dirty="0">
                <a:hlinkClick r:id="rId35" action="ppaction://hlinksldjump"/>
              </a:rPr>
              <a:t>Green (2) PHOF &amp; NHSOF</a:t>
            </a:r>
            <a:r>
              <a:rPr lang="en-GB" sz="1000" b="1" dirty="0"/>
              <a:t> </a:t>
            </a:r>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grpSp>
        <p:nvGrpSpPr>
          <p:cNvPr id="8" name="Group 7"/>
          <p:cNvGrpSpPr/>
          <p:nvPr/>
        </p:nvGrpSpPr>
        <p:grpSpPr>
          <a:xfrm>
            <a:off x="144000" y="468000"/>
            <a:ext cx="1440160" cy="1368152"/>
            <a:chOff x="3419872" y="1340768"/>
            <a:chExt cx="1440160" cy="1368152"/>
          </a:xfrm>
        </p:grpSpPr>
        <p:sp>
          <p:nvSpPr>
            <p:cNvPr id="9" name="Oval 8">
              <a:hlinkClick r:id="rId36" action="ppaction://hlinksldjump"/>
            </p:cNvPr>
            <p:cNvSpPr/>
            <p:nvPr/>
          </p:nvSpPr>
          <p:spPr>
            <a:xfrm>
              <a:off x="3419872" y="1340768"/>
              <a:ext cx="1440160" cy="1368152"/>
            </a:xfrm>
            <a:prstGeom prst="ellipse">
              <a:avLst/>
            </a:prstGeom>
            <a:solidFill>
              <a:schemeClr val="bg1"/>
            </a:solid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3677494" y="1710720"/>
              <a:ext cx="924915" cy="628247"/>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3500" b="1" kern="1200">
                  <a:solidFill>
                    <a:schemeClr val="bg1"/>
                  </a:solidFill>
                  <a:latin typeface="+mj-lt"/>
                  <a:ea typeface="+mj-ea"/>
                  <a:cs typeface="+mj-cs"/>
                </a:defRPr>
              </a:lvl1pPr>
            </a:lstStyle>
            <a:p>
              <a:r>
                <a:rPr lang="en-GB" sz="2000" dirty="0">
                  <a:solidFill>
                    <a:srgbClr val="00B050"/>
                  </a:solidFill>
                </a:rPr>
                <a:t>Green</a:t>
              </a:r>
            </a:p>
          </p:txBody>
        </p:sp>
      </p:grpSp>
    </p:spTree>
    <p:extLst>
      <p:ext uri="{BB962C8B-B14F-4D97-AF65-F5344CB8AC3E}">
        <p14:creationId xmlns:p14="http://schemas.microsoft.com/office/powerpoint/2010/main" val="13714301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48585"/>
            <a:ext cx="5112568" cy="1169551"/>
            <a:chOff x="179512" y="128234"/>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5872" y="128234"/>
              <a:ext cx="4968552" cy="1169551"/>
            </a:xfrm>
            <a:prstGeom prst="rect">
              <a:avLst/>
            </a:prstGeom>
            <a:noFill/>
            <a:effectLst>
              <a:softEdge rad="12700"/>
            </a:effectLst>
          </p:spPr>
          <p:txBody>
            <a:bodyPr wrap="square" rtlCol="0">
              <a:spAutoFit/>
            </a:bodyPr>
            <a:lstStyle/>
            <a:p>
              <a:r>
                <a:rPr lang="en-GB" sz="1000" b="1" dirty="0"/>
                <a:t>2.11 Diet</a:t>
              </a:r>
            </a:p>
            <a:p>
              <a:r>
                <a:rPr lang="en-GB" sz="1000" dirty="0"/>
                <a:t>In England, two thirds of adults are overweight or obese. Poor diet and obesity are leading causes of premature death and mortality, and are associated with a wide range of diseases including cardiovascular disease and some cancers, which can have a significant impact on an individual’s physical and mental health and wellbeing.  The costs of diet related chronic diseases to the NHS and more broadly to society are considerable. </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04080" y="1533478"/>
              <a:ext cx="3240360" cy="1015663"/>
            </a:xfrm>
            <a:prstGeom prst="rect">
              <a:avLst/>
            </a:prstGeom>
            <a:noFill/>
          </p:spPr>
          <p:txBody>
            <a:bodyPr wrap="square" rtlCol="0">
              <a:spAutoFit/>
            </a:bodyPr>
            <a:lstStyle/>
            <a:p>
              <a:r>
                <a:rPr lang="en-GB" sz="1000" b="1" dirty="0"/>
                <a:t>i Proportion of the population meeting the recommended '5-a-day' on a 'usual day' (adults)</a:t>
              </a:r>
            </a:p>
            <a:p>
              <a:endParaRPr lang="en-GB" sz="1000" b="1" dirty="0"/>
            </a:p>
            <a:p>
              <a:r>
                <a:rPr lang="en-GB" sz="1000" dirty="0"/>
                <a:t>In 2016/17, the proportion of adults in Derbyshire eating ‘5-a-day’ (57.8%) was higher than for England (57.4%), having risen from 57.7%.</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5A8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8" name="TextBox 27"/>
          <p:cNvSpPr txBox="1"/>
          <p:nvPr/>
        </p:nvSpPr>
        <p:spPr>
          <a:xfrm>
            <a:off x="922876" y="4805532"/>
            <a:ext cx="1872208" cy="246221"/>
          </a:xfrm>
          <a:prstGeom prst="rect">
            <a:avLst/>
          </a:prstGeom>
          <a:noFill/>
        </p:spPr>
        <p:txBody>
          <a:bodyPr wrap="square" rtlCol="0">
            <a:spAutoFit/>
          </a:bodyPr>
          <a:lstStyle/>
          <a:p>
            <a:r>
              <a:rPr lang="en-GB" sz="1000" dirty="0"/>
              <a:t>Not available for this indicator</a:t>
            </a:r>
          </a:p>
        </p:txBody>
      </p:sp>
      <p:sp>
        <p:nvSpPr>
          <p:cNvPr id="34" name="Down Arrow 33"/>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77" y="3352842"/>
            <a:ext cx="3555556" cy="31111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34331"/>
            <a:ext cx="4762500" cy="213836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628" y="4830900"/>
            <a:ext cx="4762500" cy="1447800"/>
          </a:xfrm>
          <a:prstGeom prst="rect">
            <a:avLst/>
          </a:prstGeom>
        </p:spPr>
      </p:pic>
    </p:spTree>
    <p:extLst>
      <p:ext uri="{BB962C8B-B14F-4D97-AF65-F5344CB8AC3E}">
        <p14:creationId xmlns:p14="http://schemas.microsoft.com/office/powerpoint/2010/main" val="26954385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48585"/>
            <a:ext cx="5112568" cy="1169551"/>
            <a:chOff x="179512" y="128234"/>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5872" y="128234"/>
              <a:ext cx="4968552" cy="1169551"/>
            </a:xfrm>
            <a:prstGeom prst="rect">
              <a:avLst/>
            </a:prstGeom>
            <a:noFill/>
            <a:effectLst>
              <a:softEdge rad="12700"/>
            </a:effectLst>
          </p:spPr>
          <p:txBody>
            <a:bodyPr wrap="square" rtlCol="0">
              <a:spAutoFit/>
            </a:bodyPr>
            <a:lstStyle/>
            <a:p>
              <a:r>
                <a:rPr lang="en-GB" sz="1000" b="1" dirty="0"/>
                <a:t>2.11 Diet</a:t>
              </a:r>
            </a:p>
            <a:p>
              <a:r>
                <a:rPr lang="en-GB" sz="1000" dirty="0"/>
                <a:t>In England, two thirds of adults are overweight or obese. Poor diet and obesity are leading causes of premature death and mortality, and are associated with a wide range of diseases including cardiovascular disease and some cancers, which can have a significant impact on an individual’s physical and mental health and wellbeing.  The costs of diet related chronic diseases to the NHS and more broadly to society are considerable. </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04080" y="1533478"/>
              <a:ext cx="3240360" cy="1015663"/>
            </a:xfrm>
            <a:prstGeom prst="rect">
              <a:avLst/>
            </a:prstGeom>
            <a:noFill/>
          </p:spPr>
          <p:txBody>
            <a:bodyPr wrap="square" rtlCol="0">
              <a:spAutoFit/>
            </a:bodyPr>
            <a:lstStyle/>
            <a:p>
              <a:r>
                <a:rPr lang="en-GB" sz="1000" b="1" dirty="0"/>
                <a:t>ii Average number of portions of fruit consumed daily (adults)</a:t>
              </a:r>
            </a:p>
            <a:p>
              <a:endParaRPr lang="en-GB" sz="1000" dirty="0"/>
            </a:p>
            <a:p>
              <a:r>
                <a:rPr lang="en-GB" sz="1000" dirty="0"/>
                <a:t>In 2016/17, the average number of portions consumed in Derbyshire (2.61) was lower than for England (2.65), but the same as previously.</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8" name="TextBox 27"/>
          <p:cNvSpPr txBox="1"/>
          <p:nvPr/>
        </p:nvSpPr>
        <p:spPr>
          <a:xfrm>
            <a:off x="922876" y="4805532"/>
            <a:ext cx="1872208" cy="246221"/>
          </a:xfrm>
          <a:prstGeom prst="rect">
            <a:avLst/>
          </a:prstGeom>
          <a:noFill/>
        </p:spPr>
        <p:txBody>
          <a:bodyPr wrap="square" rtlCol="0">
            <a:spAutoFit/>
          </a:bodyPr>
          <a:lstStyle/>
          <a:p>
            <a:r>
              <a:rPr lang="en-GB" sz="1000" dirty="0"/>
              <a:t>Not available for this indicator</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117" y="3373086"/>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2037439"/>
            <a:ext cx="4762500" cy="2138363"/>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324" y="4813528"/>
            <a:ext cx="4762500" cy="1447800"/>
          </a:xfrm>
          <a:prstGeom prst="rect">
            <a:avLst/>
          </a:prstGeom>
        </p:spPr>
      </p:pic>
      <p:sp>
        <p:nvSpPr>
          <p:cNvPr id="35" name="Rectangle 34"/>
          <p:cNvSpPr/>
          <p:nvPr/>
        </p:nvSpPr>
        <p:spPr>
          <a:xfrm>
            <a:off x="5796136" y="908720"/>
            <a:ext cx="360040"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48678648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48585"/>
            <a:ext cx="5112568" cy="1169551"/>
            <a:chOff x="179512" y="128234"/>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5872" y="128234"/>
              <a:ext cx="4968552" cy="1169551"/>
            </a:xfrm>
            <a:prstGeom prst="rect">
              <a:avLst/>
            </a:prstGeom>
            <a:noFill/>
            <a:effectLst>
              <a:softEdge rad="12700"/>
            </a:effectLst>
          </p:spPr>
          <p:txBody>
            <a:bodyPr wrap="square" rtlCol="0">
              <a:spAutoFit/>
            </a:bodyPr>
            <a:lstStyle/>
            <a:p>
              <a:r>
                <a:rPr lang="en-GB" sz="1000" b="1" dirty="0"/>
                <a:t>2.11 Diet</a:t>
              </a:r>
            </a:p>
            <a:p>
              <a:r>
                <a:rPr lang="en-GB" sz="1000" dirty="0"/>
                <a:t>In England, two thirds of adults are overweight or obese. Poor diet and obesity are leading causes of premature death and mortality, and are associated with a wide range of diseases including cardiovascular disease and some cancers, which can have a significant impact on an individual’s physical and mental health and wellbeing.  The costs of diet related chronic diseases to the NHS and more broadly to society are considerable. </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04080" y="1533478"/>
              <a:ext cx="3240360" cy="1015663"/>
            </a:xfrm>
            <a:prstGeom prst="rect">
              <a:avLst/>
            </a:prstGeom>
            <a:noFill/>
          </p:spPr>
          <p:txBody>
            <a:bodyPr wrap="square" rtlCol="0">
              <a:spAutoFit/>
            </a:bodyPr>
            <a:lstStyle/>
            <a:p>
              <a:r>
                <a:rPr lang="en-GB" sz="1000" b="1" dirty="0"/>
                <a:t>iii Average number of portions of vegetables consumed daily (adults)</a:t>
              </a:r>
            </a:p>
            <a:p>
              <a:endParaRPr lang="en-GB" sz="1000" b="1" dirty="0"/>
            </a:p>
            <a:p>
              <a:r>
                <a:rPr lang="en-GB" sz="1000" dirty="0"/>
                <a:t>The average number of portions consumed in Derbyshire (2.69) was lower than for England (2.70), having fallen from (2.71).</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8" name="TextBox 27"/>
          <p:cNvSpPr txBox="1"/>
          <p:nvPr/>
        </p:nvSpPr>
        <p:spPr>
          <a:xfrm>
            <a:off x="922876" y="4805532"/>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089" y="3373086"/>
            <a:ext cx="3555556" cy="3111111"/>
          </a:xfrm>
          <a:prstGeom prst="rect">
            <a:avLst/>
          </a:prstGeom>
        </p:spPr>
      </p:pic>
      <p:sp>
        <p:nvSpPr>
          <p:cNvPr id="30" name="Down Arrow 29"/>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8187" y="1885851"/>
            <a:ext cx="4762500" cy="213836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037" y="4818186"/>
            <a:ext cx="4762500" cy="1447800"/>
          </a:xfrm>
          <a:prstGeom prst="rect">
            <a:avLst/>
          </a:prstGeom>
        </p:spPr>
      </p:pic>
    </p:spTree>
    <p:extLst>
      <p:ext uri="{BB962C8B-B14F-4D97-AF65-F5344CB8AC3E}">
        <p14:creationId xmlns:p14="http://schemas.microsoft.com/office/powerpoint/2010/main" val="153498663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48585"/>
            <a:ext cx="5112568" cy="1169551"/>
            <a:chOff x="179512" y="128234"/>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5872" y="128234"/>
              <a:ext cx="4968552" cy="1169551"/>
            </a:xfrm>
            <a:prstGeom prst="rect">
              <a:avLst/>
            </a:prstGeom>
            <a:noFill/>
            <a:effectLst>
              <a:softEdge rad="12700"/>
            </a:effectLst>
          </p:spPr>
          <p:txBody>
            <a:bodyPr wrap="square" rtlCol="0">
              <a:spAutoFit/>
            </a:bodyPr>
            <a:lstStyle/>
            <a:p>
              <a:r>
                <a:rPr lang="en-GB" sz="1000" b="1" dirty="0"/>
                <a:t>2.11 Diet</a:t>
              </a:r>
            </a:p>
            <a:p>
              <a:r>
                <a:rPr lang="en-GB" sz="1000" dirty="0"/>
                <a:t>In England, two thirds of adults are overweight or obese. Poor diet and obesity are leading causes of premature death and mortality, and are associated with a wide range of diseases including cardiovascular disease and some cancers, which can have a significant impact on an individual’s physical and mental health and wellbeing.  The costs of diet related chronic diseases to the NHS and more broadly to society are considerable. </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04080" y="1533478"/>
              <a:ext cx="3240360" cy="1015663"/>
            </a:xfrm>
            <a:prstGeom prst="rect">
              <a:avLst/>
            </a:prstGeom>
            <a:noFill/>
          </p:spPr>
          <p:txBody>
            <a:bodyPr wrap="square" rtlCol="0">
              <a:spAutoFit/>
            </a:bodyPr>
            <a:lstStyle/>
            <a:p>
              <a:r>
                <a:rPr lang="en-GB" sz="1000" b="1" dirty="0"/>
                <a:t>2.11iv Proportion of the population meeting the recommended ‘5-a-day’ at age 15</a:t>
              </a:r>
            </a:p>
            <a:p>
              <a:endParaRPr lang="en-GB" sz="1000" b="1" dirty="0"/>
            </a:p>
            <a:p>
              <a:r>
                <a:rPr lang="en-GB" sz="1000" dirty="0"/>
                <a:t>In 2014/15, the proportion of 15 year olds in Derbyshire eating ‘5-a-day’ (50.9%) was lower than for England (52.4%).</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8" name="TextBox 27"/>
          <p:cNvSpPr txBox="1"/>
          <p:nvPr/>
        </p:nvSpPr>
        <p:spPr>
          <a:xfrm>
            <a:off x="922876" y="4805532"/>
            <a:ext cx="1872208" cy="246221"/>
          </a:xfrm>
          <a:prstGeom prst="rect">
            <a:avLst/>
          </a:prstGeom>
          <a:noFill/>
        </p:spPr>
        <p:txBody>
          <a:bodyPr wrap="square" rtlCol="0">
            <a:spAutoFit/>
          </a:bodyPr>
          <a:lstStyle/>
          <a:p>
            <a:r>
              <a:rPr lang="en-GB" sz="1000" dirty="0"/>
              <a:t>Not available for this indicator</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8525" y="1970050"/>
            <a:ext cx="4762500" cy="2138363"/>
          </a:xfrm>
          <a:prstGeom prst="rect">
            <a:avLst/>
          </a:prstGeom>
        </p:spPr>
      </p:pic>
    </p:spTree>
    <p:extLst>
      <p:ext uri="{BB962C8B-B14F-4D97-AF65-F5344CB8AC3E}">
        <p14:creationId xmlns:p14="http://schemas.microsoft.com/office/powerpoint/2010/main" val="4558081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48585"/>
            <a:ext cx="5112568" cy="1169551"/>
            <a:chOff x="179512" y="128234"/>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5872" y="128234"/>
              <a:ext cx="4968552" cy="1169551"/>
            </a:xfrm>
            <a:prstGeom prst="rect">
              <a:avLst/>
            </a:prstGeom>
            <a:noFill/>
            <a:effectLst>
              <a:softEdge rad="12700"/>
            </a:effectLst>
          </p:spPr>
          <p:txBody>
            <a:bodyPr wrap="square" rtlCol="0">
              <a:spAutoFit/>
            </a:bodyPr>
            <a:lstStyle/>
            <a:p>
              <a:r>
                <a:rPr lang="en-GB" sz="1000" b="1" dirty="0"/>
                <a:t>2.11 Diet</a:t>
              </a:r>
            </a:p>
            <a:p>
              <a:r>
                <a:rPr lang="en-GB" sz="1000" dirty="0"/>
                <a:t>In England, two thirds of adults are overweight or obese. Poor diet and obesity are leading causes of premature death and mortality, and are associated with a wide range of diseases including cardiovascular disease and some cancers, which can have a significant impact on an individual’s physical and mental health and wellbeing.  The costs of diet related chronic diseases to the NHS and more broadly to society are considerable. </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04080" y="1533478"/>
              <a:ext cx="3240360" cy="1015663"/>
            </a:xfrm>
            <a:prstGeom prst="rect">
              <a:avLst/>
            </a:prstGeom>
            <a:noFill/>
          </p:spPr>
          <p:txBody>
            <a:bodyPr wrap="square" rtlCol="0">
              <a:spAutoFit/>
            </a:bodyPr>
            <a:lstStyle/>
            <a:p>
              <a:r>
                <a:rPr lang="en-GB" sz="1000" b="1" dirty="0"/>
                <a:t>2.11v Average number of portions of fruit consumed daily at age 15 (WAY survey)</a:t>
              </a:r>
            </a:p>
            <a:p>
              <a:endParaRPr lang="en-GB" sz="1000" b="1" dirty="0"/>
            </a:p>
            <a:p>
              <a:r>
                <a:rPr lang="en-GB" sz="1000" dirty="0"/>
                <a:t>In 2014/15, the average number of portions of fruit consumed by 15 year olds in Derbyshire (2.17) was significantly lower than for England (2.39).</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8" name="TextBox 27"/>
          <p:cNvSpPr txBox="1"/>
          <p:nvPr/>
        </p:nvSpPr>
        <p:spPr>
          <a:xfrm>
            <a:off x="922876" y="4805532"/>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628" y="1966696"/>
            <a:ext cx="4762500" cy="2138363"/>
          </a:xfrm>
          <a:prstGeom prst="rect">
            <a:avLst/>
          </a:prstGeom>
        </p:spPr>
      </p:pic>
    </p:spTree>
    <p:extLst>
      <p:ext uri="{BB962C8B-B14F-4D97-AF65-F5344CB8AC3E}">
        <p14:creationId xmlns:p14="http://schemas.microsoft.com/office/powerpoint/2010/main" val="173945017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48585"/>
            <a:ext cx="5112568" cy="1169551"/>
            <a:chOff x="179512" y="128234"/>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5872" y="128234"/>
              <a:ext cx="4968552" cy="1169551"/>
            </a:xfrm>
            <a:prstGeom prst="rect">
              <a:avLst/>
            </a:prstGeom>
            <a:noFill/>
            <a:effectLst>
              <a:softEdge rad="12700"/>
            </a:effectLst>
          </p:spPr>
          <p:txBody>
            <a:bodyPr wrap="square" rtlCol="0">
              <a:spAutoFit/>
            </a:bodyPr>
            <a:lstStyle/>
            <a:p>
              <a:r>
                <a:rPr lang="en-GB" sz="1000" b="1" dirty="0"/>
                <a:t>2.11 Diet</a:t>
              </a:r>
            </a:p>
            <a:p>
              <a:r>
                <a:rPr lang="en-GB" sz="1000" dirty="0"/>
                <a:t>In England, two thirds of adults are overweight or obese. Poor diet and obesity are leading causes of premature death and mortality, and are associated with a wide range of diseases including cardiovascular disease and some cancers, which can have a significant impact on an individual’s physical and mental health and wellbeing.  The costs of diet related chronic diseases to the NHS and more broadly to society are considerable. </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04080" y="1533478"/>
              <a:ext cx="3240360" cy="1015663"/>
            </a:xfrm>
            <a:prstGeom prst="rect">
              <a:avLst/>
            </a:prstGeom>
            <a:noFill/>
          </p:spPr>
          <p:txBody>
            <a:bodyPr wrap="square" rtlCol="0">
              <a:spAutoFit/>
            </a:bodyPr>
            <a:lstStyle/>
            <a:p>
              <a:r>
                <a:rPr lang="en-GB" sz="1000" b="1" dirty="0"/>
                <a:t>2.11vi Average number of portions of vegetables consumed daily at age 15 (WAY survey)</a:t>
              </a:r>
            </a:p>
            <a:p>
              <a:endParaRPr lang="en-GB" sz="1000" b="1" dirty="0"/>
            </a:p>
            <a:p>
              <a:r>
                <a:rPr lang="en-GB" sz="1000" dirty="0"/>
                <a:t>In 2014/15, the average number of portions of fruit consumed by 15 year olds in Derbyshire (2.34) was significantly lower than for England (2.40).</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8" name="TextBox 27"/>
          <p:cNvSpPr txBox="1"/>
          <p:nvPr/>
        </p:nvSpPr>
        <p:spPr>
          <a:xfrm>
            <a:off x="922876" y="4805532"/>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7037" y="1899455"/>
            <a:ext cx="4762500" cy="2233613"/>
          </a:xfrm>
          <a:prstGeom prst="rect">
            <a:avLst/>
          </a:prstGeom>
        </p:spPr>
      </p:pic>
    </p:spTree>
    <p:extLst>
      <p:ext uri="{BB962C8B-B14F-4D97-AF65-F5344CB8AC3E}">
        <p14:creationId xmlns:p14="http://schemas.microsoft.com/office/powerpoint/2010/main" val="7263923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861774"/>
            </a:xfrm>
            <a:prstGeom prst="rect">
              <a:avLst/>
            </a:prstGeom>
            <a:noFill/>
            <a:effectLst>
              <a:softEdge rad="12700"/>
            </a:effectLst>
          </p:spPr>
          <p:txBody>
            <a:bodyPr wrap="square" rtlCol="0">
              <a:spAutoFit/>
            </a:bodyPr>
            <a:lstStyle/>
            <a:p>
              <a:r>
                <a:rPr lang="en-GB" sz="1000" b="1" dirty="0"/>
                <a:t>2.12 Percentage of adults (aged 18+) classified as overweight or obese</a:t>
              </a:r>
            </a:p>
            <a:p>
              <a:r>
                <a:rPr lang="en-GB" sz="1000" dirty="0"/>
                <a:t>Obesity is a priority area for Government. The Government's "Call to Action" on obesity (published Oct 2011) included national ambitions relating to excess weight in adults, which is recognised as a major determinant of premature mortality and avoidable ill health.</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642695"/>
              <a:ext cx="3240360" cy="553998"/>
            </a:xfrm>
            <a:prstGeom prst="rect">
              <a:avLst/>
            </a:prstGeom>
            <a:noFill/>
          </p:spPr>
          <p:txBody>
            <a:bodyPr wrap="square" rtlCol="0">
              <a:spAutoFit/>
            </a:bodyPr>
            <a:lstStyle/>
            <a:p>
              <a:r>
                <a:rPr lang="en-GB" sz="1000" dirty="0"/>
                <a:t>In 2016/17, the proportion of adults carrying excess weight was significantly higher in Derbyshire (63.8%) than for England (61.3%), having fallen from 66%.</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377980"/>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405" y="1990732"/>
            <a:ext cx="4762500" cy="2138363"/>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037" y="4777647"/>
            <a:ext cx="4762500" cy="1447800"/>
          </a:xfrm>
          <a:prstGeom prst="rect">
            <a:avLst/>
          </a:prstGeom>
        </p:spPr>
      </p:pic>
      <p:sp>
        <p:nvSpPr>
          <p:cNvPr id="40" name="Down Arrow 39"/>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13148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37041" y="360207"/>
            <a:ext cx="5493135" cy="1143903"/>
            <a:chOff x="37041" y="139856"/>
            <a:chExt cx="5493135" cy="1143903"/>
          </a:xfrm>
        </p:grpSpPr>
        <p:sp>
          <p:nvSpPr>
            <p:cNvPr id="2" name="Rounded Rectangle 1"/>
            <p:cNvSpPr/>
            <p:nvPr/>
          </p:nvSpPr>
          <p:spPr>
            <a:xfrm>
              <a:off x="58662" y="161936"/>
              <a:ext cx="5471514"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37041" y="139856"/>
              <a:ext cx="5471514" cy="1143903"/>
            </a:xfrm>
            <a:prstGeom prst="rect">
              <a:avLst/>
            </a:prstGeom>
            <a:noFill/>
            <a:effectLst>
              <a:softEdge rad="12700"/>
            </a:effectLst>
          </p:spPr>
          <p:txBody>
            <a:bodyPr wrap="square" rtlCol="0">
              <a:spAutoFit/>
            </a:bodyPr>
            <a:lstStyle/>
            <a:p>
              <a:r>
                <a:rPr lang="en-GB" sz="1000" b="1" dirty="0"/>
                <a:t>2.13 Physical activity</a:t>
              </a:r>
            </a:p>
            <a:p>
              <a:pPr>
                <a:lnSpc>
                  <a:spcPts val="1000"/>
                </a:lnSpc>
              </a:pPr>
              <a:r>
                <a:rPr lang="en-GB" sz="1000" spc="-20" dirty="0"/>
                <a:t>Physical inactivity is the 4th leading risk factor for global mortality accounting for 6% of deaths globally. People who have a physically active lifestyle have a 20-35% lower risk of cardiovascular disease, coronary heart disease and stroke compared to those who have a sedentary lifestyle.  Regular physical activity is also associated with a reduced risk of diabetes, obesity, osteoporosis and colon/breast cancer and with improved mental health.  In older adults physical activity is associated with increased functional capacities. The estimated direct cost of physical inactivity to the NHS across the UK is over £0.9 billion per year.</a:t>
              </a:r>
            </a:p>
          </p:txBody>
        </p:sp>
      </p:grpSp>
      <p:grpSp>
        <p:nvGrpSpPr>
          <p:cNvPr id="3" name="Group 2"/>
          <p:cNvGrpSpPr/>
          <p:nvPr/>
        </p:nvGrpSpPr>
        <p:grpSpPr>
          <a:xfrm>
            <a:off x="365090" y="157208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29493"/>
              <a:ext cx="3240360" cy="1015663"/>
            </a:xfrm>
            <a:prstGeom prst="rect">
              <a:avLst/>
            </a:prstGeom>
            <a:noFill/>
          </p:spPr>
          <p:txBody>
            <a:bodyPr wrap="square" rtlCol="0">
              <a:spAutoFit/>
            </a:bodyPr>
            <a:lstStyle/>
            <a:p>
              <a:r>
                <a:rPr lang="en-GB" sz="1000" b="1" dirty="0"/>
                <a:t>i Percentage of physically active adults</a:t>
              </a:r>
            </a:p>
            <a:p>
              <a:endParaRPr lang="en-GB" sz="1000" b="1" dirty="0"/>
            </a:p>
            <a:p>
              <a:r>
                <a:rPr lang="en-GB" sz="1000" dirty="0"/>
                <a:t>In 2016/17, the proportion of adults who were physically active was significantly higher in Derbyshire (68.0%) than for England (66.0%), but had fallen from 69.9%.</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40" name="Down Arrow 39"/>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30" y="3352842"/>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628" y="1966696"/>
            <a:ext cx="4762500" cy="2138363"/>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7138" y="4806365"/>
            <a:ext cx="4762500" cy="1447800"/>
          </a:xfrm>
          <a:prstGeom prst="rect">
            <a:avLst/>
          </a:prstGeom>
        </p:spPr>
      </p:pic>
    </p:spTree>
    <p:extLst>
      <p:ext uri="{BB962C8B-B14F-4D97-AF65-F5344CB8AC3E}">
        <p14:creationId xmlns:p14="http://schemas.microsoft.com/office/powerpoint/2010/main" val="21807670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37041" y="360207"/>
            <a:ext cx="5493135" cy="1143903"/>
            <a:chOff x="37041" y="139856"/>
            <a:chExt cx="5493135" cy="1143903"/>
          </a:xfrm>
        </p:grpSpPr>
        <p:sp>
          <p:nvSpPr>
            <p:cNvPr id="2" name="Rounded Rectangle 1"/>
            <p:cNvSpPr/>
            <p:nvPr/>
          </p:nvSpPr>
          <p:spPr>
            <a:xfrm>
              <a:off x="58662" y="161936"/>
              <a:ext cx="5471514"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37041" y="139856"/>
              <a:ext cx="5471514" cy="1143903"/>
            </a:xfrm>
            <a:prstGeom prst="rect">
              <a:avLst/>
            </a:prstGeom>
            <a:noFill/>
            <a:effectLst>
              <a:softEdge rad="12700"/>
            </a:effectLst>
          </p:spPr>
          <p:txBody>
            <a:bodyPr wrap="square" rtlCol="0">
              <a:spAutoFit/>
            </a:bodyPr>
            <a:lstStyle/>
            <a:p>
              <a:r>
                <a:rPr lang="en-GB" sz="1000" b="1" dirty="0"/>
                <a:t>2.13 Physical activity</a:t>
              </a:r>
            </a:p>
            <a:p>
              <a:pPr>
                <a:lnSpc>
                  <a:spcPts val="1000"/>
                </a:lnSpc>
              </a:pPr>
              <a:r>
                <a:rPr lang="en-GB" sz="1000" spc="-20" dirty="0"/>
                <a:t>Physical inactivity is the 4th leading risk factor for global mortality accounting for 6% of deaths globally. People who have a physically active lifestyle have a 20-35% lower risk of cardiovascular disease, coronary heart disease and stroke compared to those who have a sedentary lifestyle.  Regular physical activity is also associated with a reduced risk of diabetes, obesity, osteoporosis and colon/breast cancer and with improved mental health.  In older adults physical activity is associated with increased functional capacities. The estimated direct cost of physical inactivity to the NHS across the UK is over £0.9 billion per year.</a:t>
              </a:r>
            </a:p>
          </p:txBody>
        </p:sp>
      </p:grpSp>
      <p:grpSp>
        <p:nvGrpSpPr>
          <p:cNvPr id="3" name="Group 2"/>
          <p:cNvGrpSpPr/>
          <p:nvPr/>
        </p:nvGrpSpPr>
        <p:grpSpPr>
          <a:xfrm>
            <a:off x="365090" y="157208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29493"/>
              <a:ext cx="3240360" cy="861774"/>
            </a:xfrm>
            <a:prstGeom prst="rect">
              <a:avLst/>
            </a:prstGeom>
            <a:noFill/>
          </p:spPr>
          <p:txBody>
            <a:bodyPr wrap="square" rtlCol="0">
              <a:spAutoFit/>
            </a:bodyPr>
            <a:lstStyle/>
            <a:p>
              <a:r>
                <a:rPr lang="en-GB" sz="1000" b="1" dirty="0"/>
                <a:t>i Percentage of physically inactive adults</a:t>
              </a:r>
            </a:p>
            <a:p>
              <a:endParaRPr lang="en-GB" sz="1000" b="1" dirty="0"/>
            </a:p>
            <a:p>
              <a:r>
                <a:rPr lang="en-GB" sz="1000" dirty="0"/>
                <a:t>In 2016/17, the proportion of adults who were physically inactive was lower in Derbyshire (20.9%) than for England (22.2%), but had risen from 19.7%.</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40" name="Down Arrow 39"/>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30" y="3352842"/>
            <a:ext cx="3555556" cy="311111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36600"/>
            <a:ext cx="4762500" cy="213836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628" y="4859816"/>
            <a:ext cx="4762500" cy="1447800"/>
          </a:xfrm>
          <a:prstGeom prst="rect">
            <a:avLst/>
          </a:prstGeom>
        </p:spPr>
      </p:pic>
    </p:spTree>
    <p:extLst>
      <p:ext uri="{BB962C8B-B14F-4D97-AF65-F5344CB8AC3E}">
        <p14:creationId xmlns:p14="http://schemas.microsoft.com/office/powerpoint/2010/main" val="6711428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51711"/>
            <a:ext cx="5184576" cy="1169551"/>
            <a:chOff x="179512" y="131360"/>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131360"/>
              <a:ext cx="5112568" cy="1169551"/>
            </a:xfrm>
            <a:prstGeom prst="rect">
              <a:avLst/>
            </a:prstGeom>
            <a:noFill/>
            <a:effectLst>
              <a:softEdge rad="12700"/>
            </a:effectLst>
          </p:spPr>
          <p:txBody>
            <a:bodyPr wrap="square" rtlCol="0">
              <a:spAutoFit/>
            </a:bodyPr>
            <a:lstStyle/>
            <a:p>
              <a:r>
                <a:rPr lang="en-GB" sz="1000" b="1" dirty="0"/>
                <a:t>2.14 Smoking Prevalence in adults - current smokers (APS)</a:t>
              </a:r>
            </a:p>
            <a:p>
              <a:r>
                <a:rPr lang="en-GB" sz="1000" dirty="0"/>
                <a:t>Smoking is the most important cause of preventable ill health and premature mortality in the UK. Smoking is a major risk factor for many diseases, such as lung cancer, chronic obstructive pulmonary disease (COPD) and heart disease. It is also associated with cancers in other organs, including lip, mouth, throat, bladder, kidney, stomach, liver and cervix.  Smoking is a modifiable lifestyle risk factor; effective tobacco control measures can reduce the prevalence of smoking in the population.</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678064"/>
              <a:ext cx="3240360" cy="553998"/>
            </a:xfrm>
            <a:prstGeom prst="rect">
              <a:avLst/>
            </a:prstGeom>
            <a:noFill/>
          </p:spPr>
          <p:txBody>
            <a:bodyPr wrap="square" rtlCol="0">
              <a:spAutoFit/>
            </a:bodyPr>
            <a:lstStyle/>
            <a:p>
              <a:r>
                <a:rPr lang="en-GB" sz="1000" dirty="0"/>
                <a:t>In 2017, the prevalence of smoking in Derbyshire (15.1%) was higher than in England (14.9%) and had risen from 13.9%.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79" y="3421110"/>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65834"/>
            <a:ext cx="4762500" cy="2143125"/>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628" y="4806365"/>
            <a:ext cx="4762500" cy="1447800"/>
          </a:xfrm>
          <a:prstGeom prst="rect">
            <a:avLst/>
          </a:prstGeom>
        </p:spPr>
      </p:pic>
    </p:spTree>
    <p:extLst>
      <p:ext uri="{BB962C8B-B14F-4D97-AF65-F5344CB8AC3E}">
        <p14:creationId xmlns:p14="http://schemas.microsoft.com/office/powerpoint/2010/main" val="2808331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grpSp>
        <p:nvGrpSpPr>
          <p:cNvPr id="8" name="Group 7"/>
          <p:cNvGrpSpPr/>
          <p:nvPr/>
        </p:nvGrpSpPr>
        <p:grpSpPr>
          <a:xfrm>
            <a:off x="144000" y="468000"/>
            <a:ext cx="1440160" cy="1368152"/>
            <a:chOff x="3419872" y="1340768"/>
            <a:chExt cx="1440160" cy="1368152"/>
          </a:xfrm>
        </p:grpSpPr>
        <p:sp>
          <p:nvSpPr>
            <p:cNvPr id="9" name="Oval 8">
              <a:hlinkClick r:id="rId3" action="ppaction://hlinksldjump"/>
            </p:cNvPr>
            <p:cNvSpPr/>
            <p:nvPr/>
          </p:nvSpPr>
          <p:spPr>
            <a:xfrm>
              <a:off x="3419872" y="1340768"/>
              <a:ext cx="1440160" cy="1368152"/>
            </a:xfrm>
            <a:prstGeom prst="ellipse">
              <a:avLst/>
            </a:prstGeom>
            <a:solidFill>
              <a:schemeClr val="bg1"/>
            </a:solid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3677494" y="1710720"/>
              <a:ext cx="924915" cy="628247"/>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3500" b="1" kern="1200">
                  <a:solidFill>
                    <a:schemeClr val="bg1"/>
                  </a:solidFill>
                  <a:latin typeface="+mj-lt"/>
                  <a:ea typeface="+mj-ea"/>
                  <a:cs typeface="+mj-cs"/>
                </a:defRPr>
              </a:lvl1pPr>
            </a:lstStyle>
            <a:p>
              <a:r>
                <a:rPr lang="en-GB" sz="2000" dirty="0">
                  <a:solidFill>
                    <a:srgbClr val="00B050"/>
                  </a:solidFill>
                </a:rPr>
                <a:t>Green</a:t>
              </a:r>
            </a:p>
          </p:txBody>
        </p:sp>
      </p:grpSp>
      <p:sp>
        <p:nvSpPr>
          <p:cNvPr id="11" name="Subtitle 3"/>
          <p:cNvSpPr txBox="1">
            <a:spLocks/>
          </p:cNvSpPr>
          <p:nvPr/>
        </p:nvSpPr>
        <p:spPr>
          <a:xfrm>
            <a:off x="90711" y="1944000"/>
            <a:ext cx="8997712" cy="4978286"/>
          </a:xfrm>
          <a:prstGeom prst="rect">
            <a:avLst/>
          </a:prstGeom>
          <a:solidFill>
            <a:schemeClr val="bg1"/>
          </a:solidFill>
        </p:spPr>
        <p:txBody>
          <a:bodyPr vert="horz" wrap="square" lIns="91440" tIns="45720" rIns="91440" bIns="45720" rtlCol="0">
            <a:spAutoFit/>
          </a:bodyPr>
          <a:lstStyle>
            <a:lvl1pPr marL="0" indent="0" algn="l" defTabSz="914400"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nSpc>
                <a:spcPts val="1100"/>
              </a:lnSpc>
              <a:spcBef>
                <a:spcPts val="0"/>
              </a:spcBef>
            </a:pPr>
            <a:r>
              <a:rPr lang="en-GB" sz="1000" b="1" spc="-20" dirty="0">
                <a:hlinkClick r:id="rId4" action="ppaction://hlinksldjump"/>
              </a:rPr>
              <a:t>PHOF</a:t>
            </a:r>
            <a:endParaRPr lang="en-GB" sz="1000" b="1" spc="-20" dirty="0">
              <a:hlinkClick r:id="rId5" action="ppaction://hlinksldjump"/>
            </a:endParaRPr>
          </a:p>
          <a:p>
            <a:pPr>
              <a:lnSpc>
                <a:spcPts val="1100"/>
              </a:lnSpc>
              <a:spcBef>
                <a:spcPts val="0"/>
              </a:spcBef>
            </a:pPr>
            <a:r>
              <a:rPr lang="en-GB" sz="1000" dirty="0">
                <a:hlinkClick r:id="rId6" action="ppaction://hlinksldjump"/>
              </a:rPr>
              <a:t>3.03vi Population vaccination coverage - Hib / Men C booster (2 years old)d) </a:t>
            </a:r>
            <a:endParaRPr lang="en-GB" sz="1000" dirty="0"/>
          </a:p>
          <a:p>
            <a:pPr>
              <a:lnSpc>
                <a:spcPts val="1100"/>
              </a:lnSpc>
              <a:spcBef>
                <a:spcPts val="0"/>
              </a:spcBef>
            </a:pPr>
            <a:r>
              <a:rPr lang="en-GB" sz="1000" dirty="0">
                <a:hlinkClick r:id="rId7" action="ppaction://hlinksldjump"/>
              </a:rPr>
              <a:t>3.03vi Population vaccination coverage - Hib / Men C booster (5 years old)</a:t>
            </a:r>
            <a:endParaRPr lang="en-GB" sz="1000" dirty="0"/>
          </a:p>
          <a:p>
            <a:pPr>
              <a:lnSpc>
                <a:spcPts val="1100"/>
              </a:lnSpc>
              <a:spcBef>
                <a:spcPts val="0"/>
              </a:spcBef>
            </a:pPr>
            <a:r>
              <a:rPr lang="en-GB" sz="1000" dirty="0">
                <a:hlinkClick r:id="rId8" action="ppaction://hlinksldjump"/>
              </a:rPr>
              <a:t>3.03vii Population vaccination coverage - PCV booster</a:t>
            </a:r>
            <a:endParaRPr lang="en-GB" sz="1000" dirty="0"/>
          </a:p>
          <a:p>
            <a:pPr>
              <a:lnSpc>
                <a:spcPts val="1100"/>
              </a:lnSpc>
              <a:spcBef>
                <a:spcPts val="0"/>
              </a:spcBef>
            </a:pPr>
            <a:r>
              <a:rPr lang="en-GB" sz="1000" dirty="0">
                <a:hlinkClick r:id="rId9" action="ppaction://hlinksldjump"/>
              </a:rPr>
              <a:t>3.03viii Population vaccination coverage - MMR for one dose (2 years old)</a:t>
            </a:r>
            <a:endParaRPr lang="en-GB" sz="1000" dirty="0"/>
          </a:p>
          <a:p>
            <a:pPr>
              <a:lnSpc>
                <a:spcPts val="1100"/>
              </a:lnSpc>
              <a:spcBef>
                <a:spcPts val="0"/>
              </a:spcBef>
            </a:pPr>
            <a:r>
              <a:rPr lang="en-GB" sz="1000" dirty="0">
                <a:hlinkClick r:id="rId10" action="ppaction://hlinksldjump"/>
              </a:rPr>
              <a:t>3.03ix Population vaccination coverage - MMR for one dose (5 years old)</a:t>
            </a:r>
            <a:endParaRPr lang="en-GB" sz="1000" dirty="0"/>
          </a:p>
          <a:p>
            <a:pPr>
              <a:lnSpc>
                <a:spcPts val="1100"/>
              </a:lnSpc>
              <a:spcBef>
                <a:spcPts val="0"/>
              </a:spcBef>
            </a:pPr>
            <a:r>
              <a:rPr lang="en-GB" sz="1000" dirty="0">
                <a:hlinkClick r:id="rId11" action="ppaction://hlinksldjump"/>
              </a:rPr>
              <a:t>3.03x Population vaccination coverage - MMR for two doses (5 years old)</a:t>
            </a:r>
            <a:endParaRPr lang="en-GB" sz="1000" dirty="0"/>
          </a:p>
          <a:p>
            <a:pPr>
              <a:lnSpc>
                <a:spcPts val="1100"/>
              </a:lnSpc>
              <a:spcBef>
                <a:spcPts val="0"/>
              </a:spcBef>
            </a:pPr>
            <a:r>
              <a:rPr lang="en-GB" sz="1000" dirty="0">
                <a:hlinkClick r:id="rId12" action="ppaction://hlinksldjump"/>
              </a:rPr>
              <a:t>3.03xii Population vaccination coverage - HPV vaccination for one dose (females 12-13 years old)</a:t>
            </a:r>
            <a:endParaRPr lang="en-GB" sz="1000" dirty="0"/>
          </a:p>
          <a:p>
            <a:pPr>
              <a:lnSpc>
                <a:spcPts val="1100"/>
              </a:lnSpc>
              <a:spcBef>
                <a:spcPts val="0"/>
              </a:spcBef>
            </a:pPr>
            <a:r>
              <a:rPr lang="en-GB" sz="1000" dirty="0">
                <a:hlinkClick r:id="rId13" action="ppaction://hlinksldjump"/>
              </a:rPr>
              <a:t>3.03xiii Population vaccination coverage - PPV </a:t>
            </a:r>
            <a:endParaRPr lang="en-GB" sz="1000" dirty="0"/>
          </a:p>
          <a:p>
            <a:pPr>
              <a:lnSpc>
                <a:spcPts val="1100"/>
              </a:lnSpc>
              <a:spcBef>
                <a:spcPts val="0"/>
              </a:spcBef>
            </a:pPr>
            <a:r>
              <a:rPr lang="en-GB" sz="1000" dirty="0">
                <a:hlinkClick r:id="rId14" action="ppaction://hlinksldjump"/>
              </a:rPr>
              <a:t>3.03xiv Population vaccination coverage - Flu (aged 65+) </a:t>
            </a:r>
            <a:endParaRPr lang="en-GB" sz="1000" dirty="0"/>
          </a:p>
          <a:p>
            <a:pPr>
              <a:lnSpc>
                <a:spcPts val="1100"/>
              </a:lnSpc>
              <a:spcBef>
                <a:spcPts val="0"/>
              </a:spcBef>
            </a:pPr>
            <a:r>
              <a:rPr lang="en-GB" sz="1000" dirty="0">
                <a:hlinkClick r:id="rId15" action="ppaction://hlinksldjump"/>
              </a:rPr>
              <a:t>3.03xv Population vaccination coverage - Flu (at risk individuals) </a:t>
            </a:r>
            <a:endParaRPr lang="en-GB" sz="1000" dirty="0"/>
          </a:p>
          <a:p>
            <a:pPr>
              <a:lnSpc>
                <a:spcPts val="1100"/>
              </a:lnSpc>
              <a:spcBef>
                <a:spcPts val="0"/>
              </a:spcBef>
            </a:pPr>
            <a:r>
              <a:rPr lang="en-GB" sz="1000" dirty="0">
                <a:hlinkClick r:id="rId16" action="ppaction://hlinksldjump"/>
              </a:rPr>
              <a:t>3.03xvii Population vaccination coverage - Shingles (70 years old)</a:t>
            </a:r>
            <a:endParaRPr lang="en-GB" sz="1000" dirty="0"/>
          </a:p>
          <a:p>
            <a:pPr>
              <a:lnSpc>
                <a:spcPts val="1100"/>
              </a:lnSpc>
              <a:spcBef>
                <a:spcPts val="0"/>
              </a:spcBef>
            </a:pPr>
            <a:r>
              <a:rPr lang="en-GB" sz="1000" dirty="0">
                <a:hlinkClick r:id="rId17" action="ppaction://hlinksldjump"/>
              </a:rPr>
              <a:t>3.03xviii Population vaccination coverage - Flu (2-3 years old)</a:t>
            </a:r>
            <a:endParaRPr lang="en-GB" sz="1000" dirty="0"/>
          </a:p>
          <a:p>
            <a:pPr>
              <a:lnSpc>
                <a:spcPts val="1100"/>
              </a:lnSpc>
              <a:spcBef>
                <a:spcPts val="0"/>
              </a:spcBef>
            </a:pPr>
            <a:r>
              <a:rPr lang="en-GB" sz="1000" dirty="0">
                <a:hlinkClick r:id="rId18" action="ppaction://hlinksldjump"/>
              </a:rPr>
              <a:t>3.05ii Incidence of TB</a:t>
            </a:r>
            <a:endParaRPr lang="en-GB" sz="1000" dirty="0"/>
          </a:p>
          <a:p>
            <a:pPr>
              <a:lnSpc>
                <a:spcPts val="1100"/>
              </a:lnSpc>
              <a:spcBef>
                <a:spcPts val="0"/>
              </a:spcBef>
            </a:pPr>
            <a:r>
              <a:rPr lang="en-GB" sz="1000" dirty="0">
                <a:hlinkClick r:id="rId19" action="ppaction://hlinksldjump"/>
              </a:rPr>
              <a:t>3.08 Adjusted antibiotic prescribing in primary care by the NHS</a:t>
            </a:r>
            <a:endParaRPr lang="en-GB" sz="1000" dirty="0"/>
          </a:p>
          <a:p>
            <a:pPr>
              <a:lnSpc>
                <a:spcPts val="1100"/>
              </a:lnSpc>
              <a:spcBef>
                <a:spcPts val="0"/>
              </a:spcBef>
            </a:pPr>
            <a:r>
              <a:rPr lang="en-GB" sz="1000" dirty="0">
                <a:hlinkClick r:id="rId20" action="ppaction://hlinksldjump"/>
              </a:rPr>
              <a:t>4.02 Proportion of five year old children free from dental decay</a:t>
            </a:r>
            <a:endParaRPr lang="en-GB" sz="1000" dirty="0"/>
          </a:p>
          <a:p>
            <a:pPr>
              <a:lnSpc>
                <a:spcPts val="1100"/>
              </a:lnSpc>
              <a:spcBef>
                <a:spcPts val="0"/>
              </a:spcBef>
            </a:pPr>
            <a:r>
              <a:rPr lang="en-GB" sz="1000" dirty="0">
                <a:hlinkClick r:id="rId21" action="ppaction://hlinksldjump"/>
              </a:rPr>
              <a:t>4.04i Under 75 mortality rate from all cardiovascular diseases</a:t>
            </a:r>
          </a:p>
          <a:p>
            <a:pPr>
              <a:lnSpc>
                <a:spcPts val="1100"/>
              </a:lnSpc>
              <a:spcBef>
                <a:spcPts val="0"/>
              </a:spcBef>
            </a:pPr>
            <a:r>
              <a:rPr lang="en-GB" sz="1000" dirty="0">
                <a:hlinkClick r:id="rId22" action="ppaction://hlinksldjump"/>
              </a:rPr>
              <a:t>4.04ii Under 75 mortality rate from all cardiovascular diseases considered preventable </a:t>
            </a:r>
            <a:endParaRPr lang="en-GB" sz="1000" dirty="0"/>
          </a:p>
          <a:p>
            <a:pPr>
              <a:lnSpc>
                <a:spcPts val="1100"/>
              </a:lnSpc>
              <a:spcBef>
                <a:spcPts val="0"/>
              </a:spcBef>
            </a:pPr>
            <a:r>
              <a:rPr lang="en-GB" sz="1000" dirty="0">
                <a:hlinkClick r:id="rId23" action="ppaction://hlinksldjump"/>
              </a:rPr>
              <a:t>4.09i Excess under 75 mortality rate in adults with serious mental illness</a:t>
            </a:r>
            <a:endParaRPr lang="en-GB" sz="1000" dirty="0"/>
          </a:p>
          <a:p>
            <a:pPr>
              <a:lnSpc>
                <a:spcPts val="1100"/>
              </a:lnSpc>
              <a:spcBef>
                <a:spcPts val="0"/>
              </a:spcBef>
            </a:pPr>
            <a:r>
              <a:rPr lang="en-GB" sz="1000" dirty="0">
                <a:hlinkClick r:id="rId24" action="ppaction://hlinksldjump"/>
              </a:rPr>
              <a:t>4.10 Suicide rate</a:t>
            </a:r>
            <a:endParaRPr lang="en-GB" sz="1000" dirty="0"/>
          </a:p>
          <a:p>
            <a:pPr>
              <a:lnSpc>
                <a:spcPts val="1100"/>
              </a:lnSpc>
              <a:spcBef>
                <a:spcPts val="0"/>
              </a:spcBef>
            </a:pPr>
            <a:r>
              <a:rPr lang="en-GB" sz="1000" dirty="0">
                <a:hlinkClick r:id="rId25" action="ppaction://hlinksldjump"/>
              </a:rPr>
              <a:t>4.11 Emergency readmissions within 30 days of discharge from hospital</a:t>
            </a:r>
            <a:endParaRPr lang="en-GB" sz="1000" dirty="0"/>
          </a:p>
          <a:p>
            <a:pPr>
              <a:lnSpc>
                <a:spcPts val="900"/>
              </a:lnSpc>
              <a:spcBef>
                <a:spcPts val="0"/>
              </a:spcBef>
            </a:pPr>
            <a:endParaRPr lang="en-GB" sz="1000" dirty="0"/>
          </a:p>
          <a:p>
            <a:pPr>
              <a:lnSpc>
                <a:spcPts val="1100"/>
              </a:lnSpc>
              <a:spcBef>
                <a:spcPts val="0"/>
              </a:spcBef>
            </a:pPr>
            <a:r>
              <a:rPr lang="en-GB" sz="1000" b="1" spc="-10" dirty="0">
                <a:hlinkClick r:id="rId4" action="ppaction://hlinksldjump"/>
              </a:rPr>
              <a:t>NHSOF</a:t>
            </a:r>
          </a:p>
          <a:p>
            <a:pPr>
              <a:lnSpc>
                <a:spcPts val="1100"/>
              </a:lnSpc>
              <a:spcBef>
                <a:spcPts val="0"/>
              </a:spcBef>
            </a:pPr>
            <a:r>
              <a:rPr lang="en-GB" sz="1000" dirty="0">
                <a:hlinkClick r:id="rId23" action="ppaction://hlinksldjump"/>
              </a:rPr>
              <a:t>1.5.i Excess under 75 mortality rate in adults with serious mental illness</a:t>
            </a:r>
            <a:endParaRPr lang="en-GB" sz="1000" dirty="0"/>
          </a:p>
          <a:p>
            <a:pPr>
              <a:lnSpc>
                <a:spcPts val="1100"/>
              </a:lnSpc>
              <a:spcBef>
                <a:spcPts val="0"/>
              </a:spcBef>
            </a:pPr>
            <a:r>
              <a:rPr lang="en-GB" sz="1000" dirty="0">
                <a:hlinkClick r:id="rId26" action="ppaction://hlinksldjump"/>
              </a:rPr>
              <a:t>2.2 Employment of people with long-term conditions </a:t>
            </a:r>
            <a:endParaRPr lang="en-GB" sz="1000" dirty="0"/>
          </a:p>
          <a:p>
            <a:pPr>
              <a:lnSpc>
                <a:spcPts val="1100"/>
              </a:lnSpc>
              <a:spcBef>
                <a:spcPts val="0"/>
              </a:spcBef>
            </a:pPr>
            <a:r>
              <a:rPr lang="en-GB" sz="1000" dirty="0">
                <a:hlinkClick r:id="rId27" action="ppaction://hlinksldjump"/>
              </a:rPr>
              <a:t>2.3.ii Unplanned hospitalisation for asthma, diabetes and epilepsy in under 19s </a:t>
            </a:r>
            <a:endParaRPr lang="en-GB" sz="1000" dirty="0"/>
          </a:p>
          <a:p>
            <a:pPr>
              <a:lnSpc>
                <a:spcPts val="1100"/>
              </a:lnSpc>
              <a:spcBef>
                <a:spcPts val="0"/>
              </a:spcBef>
            </a:pPr>
            <a:r>
              <a:rPr lang="en-GB" sz="1000" dirty="0">
                <a:hlinkClick r:id="rId28" action="ppaction://hlinksldjump"/>
              </a:rPr>
              <a:t>2.5.i Employment of people with mental illness (formerly indicator 2.5)</a:t>
            </a:r>
          </a:p>
          <a:p>
            <a:pPr>
              <a:lnSpc>
                <a:spcPts val="1100"/>
              </a:lnSpc>
              <a:spcBef>
                <a:spcPts val="0"/>
              </a:spcBef>
            </a:pPr>
            <a:r>
              <a:rPr lang="en-GB" sz="1000" dirty="0">
                <a:hlinkClick r:id="rId25" action="ppaction://hlinksldjump"/>
              </a:rPr>
              <a:t>3b Emergency readmissions within 30 days of discharge from hospital</a:t>
            </a:r>
            <a:r>
              <a:rPr lang="en-GB" sz="1000" dirty="0">
                <a:hlinkClick r:id="rId28" action="ppaction://hlinksldjump"/>
              </a:rPr>
              <a:t> </a:t>
            </a:r>
            <a:endParaRPr lang="en-GB" sz="1000" dirty="0"/>
          </a:p>
          <a:p>
            <a:pPr>
              <a:lnSpc>
                <a:spcPts val="1100"/>
              </a:lnSpc>
              <a:spcBef>
                <a:spcPts val="0"/>
              </a:spcBef>
            </a:pPr>
            <a:r>
              <a:rPr lang="en-GB" sz="1000" dirty="0">
                <a:hlinkClick r:id="rId29" action="ppaction://hlinksldjump"/>
              </a:rPr>
              <a:t>3.7.ii Tooth extractions due to decay for children admitted as inpatients to hospital, aged 10 years and under</a:t>
            </a:r>
            <a:endParaRPr lang="en-GB" sz="1000" dirty="0"/>
          </a:p>
          <a:p>
            <a:pPr>
              <a:lnSpc>
                <a:spcPts val="1100"/>
              </a:lnSpc>
              <a:spcBef>
                <a:spcPts val="0"/>
              </a:spcBef>
            </a:pPr>
            <a:r>
              <a:rPr lang="en-GB" sz="1000" dirty="0">
                <a:hlinkClick r:id="rId30" action="ppaction://hlinksldjump"/>
              </a:rPr>
              <a:t>4.4.i Access to GP services</a:t>
            </a:r>
            <a:endParaRPr lang="en-GB" sz="1000" dirty="0"/>
          </a:p>
          <a:p>
            <a:pPr>
              <a:lnSpc>
                <a:spcPts val="1100"/>
              </a:lnSpc>
              <a:spcBef>
                <a:spcPts val="0"/>
              </a:spcBef>
            </a:pPr>
            <a:r>
              <a:rPr lang="en-GB" sz="1000" dirty="0">
                <a:hlinkClick r:id="rId31" action="ppaction://hlinksldjump"/>
              </a:rPr>
              <a:t>4a.i Patient experience of GP services</a:t>
            </a:r>
            <a:endParaRPr lang="en-GB" sz="1000" dirty="0"/>
          </a:p>
          <a:p>
            <a:pPr>
              <a:lnSpc>
                <a:spcPts val="1100"/>
              </a:lnSpc>
              <a:spcBef>
                <a:spcPts val="0"/>
              </a:spcBef>
            </a:pPr>
            <a:r>
              <a:rPr lang="en-GB" sz="1000" dirty="0">
                <a:hlinkClick r:id="rId32" action="ppaction://hlinksldjump"/>
              </a:rPr>
              <a:t>4a.ii Patient experience of GP out-of-hours services</a:t>
            </a:r>
            <a:endParaRPr lang="en-GB" sz="1000" dirty="0"/>
          </a:p>
          <a:p>
            <a:pPr>
              <a:lnSpc>
                <a:spcPts val="1100"/>
              </a:lnSpc>
              <a:spcBef>
                <a:spcPts val="0"/>
              </a:spcBef>
            </a:pPr>
            <a:r>
              <a:rPr lang="en-GB" sz="1000" dirty="0">
                <a:hlinkClick r:id="rId33" action="ppaction://hlinksldjump"/>
              </a:rPr>
              <a:t>4a.iii Patient experience of dental services</a:t>
            </a:r>
            <a:endParaRPr lang="en-GB" sz="1000" dirty="0"/>
          </a:p>
          <a:p>
            <a:pPr>
              <a:lnSpc>
                <a:spcPts val="900"/>
              </a:lnSpc>
              <a:spcBef>
                <a:spcPts val="0"/>
              </a:spcBef>
            </a:pPr>
            <a:endParaRPr lang="en-GB" sz="1000" dirty="0"/>
          </a:p>
          <a:p>
            <a:pPr>
              <a:lnSpc>
                <a:spcPts val="1100"/>
              </a:lnSpc>
              <a:spcBef>
                <a:spcPts val="0"/>
              </a:spcBef>
            </a:pPr>
            <a:r>
              <a:rPr lang="en-GB" sz="1000" b="1" dirty="0">
                <a:hlinkClick r:id="rId3" action="ppaction://hlinksldjump"/>
              </a:rPr>
              <a:t>Green - PHOF</a:t>
            </a:r>
            <a:r>
              <a:rPr lang="en-GB" sz="1000" b="1" dirty="0"/>
              <a:t>-</a:t>
            </a:r>
          </a:p>
        </p:txBody>
      </p:sp>
    </p:spTree>
    <p:custDataLst>
      <p:tags r:id="rId1"/>
    </p:custDataLst>
    <p:extLst>
      <p:ext uri="{BB962C8B-B14F-4D97-AF65-F5344CB8AC3E}">
        <p14:creationId xmlns:p14="http://schemas.microsoft.com/office/powerpoint/2010/main" val="276644617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82586"/>
              <a:ext cx="4968552" cy="861774"/>
            </a:xfrm>
            <a:prstGeom prst="rect">
              <a:avLst/>
            </a:prstGeom>
            <a:noFill/>
            <a:effectLst>
              <a:softEdge rad="12700"/>
            </a:effectLst>
          </p:spPr>
          <p:txBody>
            <a:bodyPr wrap="square" rtlCol="0">
              <a:spAutoFit/>
            </a:bodyPr>
            <a:lstStyle/>
            <a:p>
              <a:r>
                <a:rPr lang="en-GB" sz="1000" b="1" dirty="0"/>
                <a:t>2.15i Successful completion of drug treatment - opiate users</a:t>
              </a:r>
            </a:p>
            <a:p>
              <a:r>
                <a:rPr lang="en-GB" sz="1000" dirty="0"/>
                <a:t>Individuals achieving this outcome demonstrate a significant improvement in health and wellbeing in terms of increased longevity, reduced blood-borne virus transmission, improved parenting skills and improved physical and psychological health.</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553998"/>
            </a:xfrm>
            <a:prstGeom prst="rect">
              <a:avLst/>
            </a:prstGeom>
            <a:noFill/>
          </p:spPr>
          <p:txBody>
            <a:bodyPr wrap="square" rtlCol="0">
              <a:spAutoFit/>
            </a:bodyPr>
            <a:lstStyle/>
            <a:p>
              <a:r>
                <a:rPr lang="en-GB" sz="1000" dirty="0"/>
                <a:t>In 2017, the proportion of opiate users completing treatment was significantly lower in Derbyshire (5.0%) than for England (6.5%), but the same as in 2016.</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7" name="Rectangle 36"/>
          <p:cNvSpPr/>
          <p:nvPr/>
        </p:nvSpPr>
        <p:spPr>
          <a:xfrm>
            <a:off x="5796136" y="908720"/>
            <a:ext cx="360040"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628" y="1907083"/>
            <a:ext cx="4762500" cy="2138363"/>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33" y="3420760"/>
            <a:ext cx="3555556" cy="3111111"/>
          </a:xfrm>
          <a:prstGeom prst="rect">
            <a:avLst/>
          </a:prstGeom>
        </p:spPr>
      </p:pic>
    </p:spTree>
    <p:extLst>
      <p:ext uri="{BB962C8B-B14F-4D97-AF65-F5344CB8AC3E}">
        <p14:creationId xmlns:p14="http://schemas.microsoft.com/office/powerpoint/2010/main" val="14881767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82586"/>
              <a:ext cx="4968552" cy="861774"/>
            </a:xfrm>
            <a:prstGeom prst="rect">
              <a:avLst/>
            </a:prstGeom>
            <a:noFill/>
            <a:effectLst>
              <a:softEdge rad="12700"/>
            </a:effectLst>
          </p:spPr>
          <p:txBody>
            <a:bodyPr wrap="square" rtlCol="0">
              <a:spAutoFit/>
            </a:bodyPr>
            <a:lstStyle/>
            <a:p>
              <a:r>
                <a:rPr lang="en-GB" sz="1000" b="1" dirty="0"/>
                <a:t>2.15ii Successful completion of drug treatment – non-opiate users</a:t>
              </a:r>
            </a:p>
            <a:p>
              <a:r>
                <a:rPr lang="en-GB" sz="1000" dirty="0"/>
                <a:t>Individuals achieving this outcome demonstrate a significant improvement in health and wellbeing in terms of increased longevity, reduced blood-borne virus transmission, improved parenting skills and improved physical and psychological health.</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dirty="0"/>
                <a:t>In 2017, the proportion of opiate users completing treatment was significantly lower in Derbyshire (23.4%) than for England (36.9%), having fallen significantly from 32.1.</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7" name="Down Arrow 26"/>
          <p:cNvSpPr/>
          <p:nvPr/>
        </p:nvSpPr>
        <p:spPr>
          <a:xfrm>
            <a:off x="5868144" y="783340"/>
            <a:ext cx="216024" cy="349898"/>
          </a:xfrm>
          <a:prstGeom prst="downArrow">
            <a:avLst/>
          </a:prstGeom>
          <a:solidFill>
            <a:srgbClr val="FF0000"/>
          </a:solidFill>
          <a:ln>
            <a:solidFill>
              <a:srgbClr val="FF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429457"/>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531" y="1953221"/>
            <a:ext cx="4762500" cy="2138363"/>
          </a:xfrm>
          <a:prstGeom prst="rect">
            <a:avLst/>
          </a:prstGeom>
        </p:spPr>
      </p:pic>
    </p:spTree>
    <p:extLst>
      <p:ext uri="{BB962C8B-B14F-4D97-AF65-F5344CB8AC3E}">
        <p14:creationId xmlns:p14="http://schemas.microsoft.com/office/powerpoint/2010/main" val="398031197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82586"/>
              <a:ext cx="4968552" cy="861774"/>
            </a:xfrm>
            <a:prstGeom prst="rect">
              <a:avLst/>
            </a:prstGeom>
            <a:noFill/>
            <a:effectLst>
              <a:softEdge rad="12700"/>
            </a:effectLst>
          </p:spPr>
          <p:txBody>
            <a:bodyPr wrap="square" rtlCol="0">
              <a:spAutoFit/>
            </a:bodyPr>
            <a:lstStyle/>
            <a:p>
              <a:r>
                <a:rPr lang="en-GB" sz="1000" b="1" dirty="0"/>
                <a:t>2.15iii Successful completion of alcohol treatment</a:t>
              </a:r>
            </a:p>
            <a:p>
              <a:r>
                <a:rPr lang="en-GB" sz="1000" dirty="0"/>
                <a:t>Individuals achieving this outcome demonstrate a significant improvement in health and well-being in terms of increased longevity, reduced alcohol related illnesses and hospital admissions, improved parenting skills and improved psychological health. It will also reduce the harms to others caused by dependent drinking.</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dirty="0"/>
                <a:t>In 2017, the proportion of alcohol mis-users completing treatment was significantly lower in Derbyshire (27.9%) than for England (38.9%), having fallen significantly from 41.0.</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7" name="Down Arrow 26"/>
          <p:cNvSpPr/>
          <p:nvPr/>
        </p:nvSpPr>
        <p:spPr>
          <a:xfrm>
            <a:off x="5868144" y="783340"/>
            <a:ext cx="216024" cy="349898"/>
          </a:xfrm>
          <a:prstGeom prst="downArrow">
            <a:avLst/>
          </a:prstGeom>
          <a:solidFill>
            <a:srgbClr val="FF0000"/>
          </a:solidFill>
          <a:ln>
            <a:solidFill>
              <a:srgbClr val="FF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7037" y="1946152"/>
            <a:ext cx="4762500" cy="2138363"/>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33" y="3397827"/>
            <a:ext cx="3555556" cy="3111111"/>
          </a:xfrm>
          <a:prstGeom prst="rect">
            <a:avLst/>
          </a:prstGeom>
        </p:spPr>
      </p:pic>
    </p:spTree>
    <p:extLst>
      <p:ext uri="{BB962C8B-B14F-4D97-AF65-F5344CB8AC3E}">
        <p14:creationId xmlns:p14="http://schemas.microsoft.com/office/powerpoint/2010/main" val="261248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171827"/>
              <a:ext cx="4968552" cy="1015663"/>
            </a:xfrm>
            <a:prstGeom prst="rect">
              <a:avLst/>
            </a:prstGeom>
            <a:noFill/>
            <a:effectLst>
              <a:softEdge rad="12700"/>
            </a:effectLst>
          </p:spPr>
          <p:txBody>
            <a:bodyPr wrap="square" rtlCol="0">
              <a:spAutoFit/>
            </a:bodyPr>
            <a:lstStyle/>
            <a:p>
              <a:r>
                <a:rPr lang="en-GB" sz="1000" b="1" dirty="0"/>
                <a:t>2.15iv Deaths from drugs misuse</a:t>
              </a:r>
            </a:p>
            <a:p>
              <a:r>
                <a:rPr lang="en-GB" sz="1000" dirty="0"/>
                <a:t>Drug misuse is a significant cause of premature mortality in the UK. Analysis of the Global Burden of Disease Survey 2013 shows that drug use disorders are now the third ranked cause of death in the 15–49 age group in England. Nearly one in nine deaths registered among people in their 20s and 30s in England and Wales in 2014 were related to drug misuse.</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6475" y="1661320"/>
              <a:ext cx="3240360" cy="553998"/>
            </a:xfrm>
            <a:prstGeom prst="rect">
              <a:avLst/>
            </a:prstGeom>
            <a:noFill/>
          </p:spPr>
          <p:txBody>
            <a:bodyPr wrap="square" rtlCol="0">
              <a:spAutoFit/>
            </a:bodyPr>
            <a:lstStyle/>
            <a:p>
              <a:r>
                <a:rPr lang="en-GB" sz="1000" dirty="0"/>
                <a:t>In 2015/17, the rate of death per 100,000 population in Derbyshire, at 4.4, was higher than in England (4.3) having risen from 3.7.</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7" name="Down Arrow 26"/>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396605"/>
            <a:ext cx="3555556" cy="31111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66696"/>
            <a:ext cx="4762500" cy="213836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037" y="4872456"/>
            <a:ext cx="4762500" cy="1462088"/>
          </a:xfrm>
          <a:prstGeom prst="rect">
            <a:avLst/>
          </a:prstGeom>
        </p:spPr>
      </p:pic>
    </p:spTree>
    <p:extLst>
      <p:ext uri="{BB962C8B-B14F-4D97-AF65-F5344CB8AC3E}">
        <p14:creationId xmlns:p14="http://schemas.microsoft.com/office/powerpoint/2010/main" val="191017449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42433" y="187390"/>
              <a:ext cx="4968552" cy="1015663"/>
            </a:xfrm>
            <a:prstGeom prst="rect">
              <a:avLst/>
            </a:prstGeom>
            <a:noFill/>
            <a:effectLst>
              <a:softEdge rad="12700"/>
            </a:effectLst>
          </p:spPr>
          <p:txBody>
            <a:bodyPr wrap="square" rtlCol="0">
              <a:spAutoFit/>
            </a:bodyPr>
            <a:lstStyle/>
            <a:p>
              <a:r>
                <a:rPr lang="en-GB" sz="1000" b="1" dirty="0"/>
                <a:t>2.16 Adults with substance misuse treatment need who successfully engage in community-based structured treatment following release from prison</a:t>
              </a:r>
            </a:p>
            <a:p>
              <a:r>
                <a:rPr lang="en-GB" sz="1000" dirty="0"/>
                <a:t>Individuals achieving this outcome demonstrate a significant improvement in health and wellbeing in terms of increased longevity, reduced blood-borne virus transmission, improved parenting skills and improved physical and psychological health.</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6475" y="1661320"/>
              <a:ext cx="3240360" cy="707886"/>
            </a:xfrm>
            <a:prstGeom prst="rect">
              <a:avLst/>
            </a:prstGeom>
            <a:noFill/>
          </p:spPr>
          <p:txBody>
            <a:bodyPr wrap="square" rtlCol="0">
              <a:spAutoFit/>
            </a:bodyPr>
            <a:lstStyle/>
            <a:p>
              <a:r>
                <a:rPr lang="en-GB" sz="1000" dirty="0"/>
                <a:t>In 2017/18, the proportion of released prisoners engaging with treatment was, in Derbyshire, 52.6%, significantly higher than in England (32.1%), having fallen from 52.9%.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7" name="Down Arrow 26"/>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352842"/>
            <a:ext cx="3555556" cy="3111111"/>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531" y="1851767"/>
            <a:ext cx="4762500" cy="2343150"/>
          </a:xfrm>
          <a:prstGeom prst="rect">
            <a:avLst/>
          </a:prstGeom>
        </p:spPr>
      </p:pic>
    </p:spTree>
    <p:extLst>
      <p:ext uri="{BB962C8B-B14F-4D97-AF65-F5344CB8AC3E}">
        <p14:creationId xmlns:p14="http://schemas.microsoft.com/office/powerpoint/2010/main" val="35142813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30223"/>
            <a:ext cx="5184576" cy="1169551"/>
            <a:chOff x="179512" y="109872"/>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109872"/>
              <a:ext cx="4968552" cy="1169551"/>
            </a:xfrm>
            <a:prstGeom prst="rect">
              <a:avLst/>
            </a:prstGeom>
            <a:noFill/>
            <a:effectLst>
              <a:softEdge rad="12700"/>
            </a:effectLst>
          </p:spPr>
          <p:txBody>
            <a:bodyPr wrap="square" rtlCol="0">
              <a:spAutoFit/>
            </a:bodyPr>
            <a:lstStyle/>
            <a:p>
              <a:r>
                <a:rPr lang="en-GB" sz="1000" b="1" dirty="0"/>
                <a:t>2.17 Estimated diabetes diagnosis rate</a:t>
              </a:r>
            </a:p>
            <a:p>
              <a:r>
                <a:rPr lang="en-GB" sz="1000" dirty="0"/>
                <a:t>Type 2 diabetes (approximately 90% of diagnosed cases) is partially preventable – it can be prevented or delayed by lifestyle changes (exercise, weight loss, healthy eating). Earlier detection of type 2 diabetes followed by effective treatment reduces the risk of developing diabetic complications (including cardiovascular, kidney, foot and eye diseases) which result in considerable morbidity and have a detrimental impact on quality of life.</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6475" y="1661320"/>
              <a:ext cx="3240360" cy="861774"/>
            </a:xfrm>
            <a:prstGeom prst="rect">
              <a:avLst/>
            </a:prstGeom>
            <a:noFill/>
          </p:spPr>
          <p:txBody>
            <a:bodyPr wrap="square" rtlCol="0">
              <a:spAutoFit/>
            </a:bodyPr>
            <a:lstStyle/>
            <a:p>
              <a:r>
                <a:rPr lang="en-GB" sz="1000" dirty="0"/>
                <a:t>In 2017, the estimated diabetes diagnosis rate (the observed number of people with a formal diagnosis of diabetes as a proportion of the estimated number), in Derbyshire was 80.7%, higher than in England (77.1%) and up from 79.5%.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7" name="Down Arrow 26"/>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7" y="3352842"/>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628" y="1907083"/>
            <a:ext cx="4762500" cy="2138363"/>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628" y="4821853"/>
            <a:ext cx="4762500" cy="1447800"/>
          </a:xfrm>
          <a:prstGeom prst="rect">
            <a:avLst/>
          </a:prstGeom>
        </p:spPr>
      </p:pic>
    </p:spTree>
    <p:extLst>
      <p:ext uri="{BB962C8B-B14F-4D97-AF65-F5344CB8AC3E}">
        <p14:creationId xmlns:p14="http://schemas.microsoft.com/office/powerpoint/2010/main" val="40333303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287"/>
            <a:ext cx="530542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87523" y="191142"/>
              <a:ext cx="4968552" cy="861774"/>
            </a:xfrm>
            <a:prstGeom prst="rect">
              <a:avLst/>
            </a:prstGeom>
            <a:noFill/>
            <a:effectLst>
              <a:softEdge rad="12700"/>
            </a:effectLst>
          </p:spPr>
          <p:txBody>
            <a:bodyPr wrap="square" rtlCol="0">
              <a:spAutoFit/>
            </a:bodyPr>
            <a:lstStyle/>
            <a:p>
              <a:r>
                <a:rPr lang="en-GB" sz="1000" b="1" dirty="0"/>
                <a:t>2.18 Admission episodes for alcohol-related conditions - narrow definition</a:t>
              </a:r>
            </a:p>
            <a:p>
              <a:r>
                <a:rPr lang="en-GB" sz="1000" dirty="0"/>
                <a:t>Alcohol consumption is a contributing factor to hospital admissions and deaths from a diverse range of conditions. Alcohol misuse is estimated to cost the NHS about £3.5 billion per year and society as a whole £21 billion annually. </a:t>
              </a:r>
            </a:p>
            <a:p>
              <a:r>
                <a:rPr lang="en-GB" sz="1000" i="1" dirty="0"/>
                <a:t>See also CCGOF 3.14</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90220" y="1523077"/>
              <a:ext cx="3240360" cy="553998"/>
            </a:xfrm>
            <a:prstGeom prst="rect">
              <a:avLst/>
            </a:prstGeom>
            <a:noFill/>
          </p:spPr>
          <p:txBody>
            <a:bodyPr wrap="square" rtlCol="0">
              <a:spAutoFit/>
            </a:bodyPr>
            <a:lstStyle/>
            <a:p>
              <a:r>
                <a:rPr lang="en-GB" sz="1000" dirty="0"/>
                <a:t>In 2016/17, the rate per 100,000 population in Derbyshire, at 711, was significantly higher than for England (636), but had fallen from 713.</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7" name="Down Arrow 26"/>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7" y="3409377"/>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621" y="1925293"/>
            <a:ext cx="4762500" cy="2209800"/>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6621" y="4806365"/>
            <a:ext cx="4762500" cy="1519238"/>
          </a:xfrm>
          <a:prstGeom prst="rect">
            <a:avLst/>
          </a:prstGeom>
        </p:spPr>
      </p:pic>
    </p:spTree>
    <p:extLst>
      <p:ext uri="{BB962C8B-B14F-4D97-AF65-F5344CB8AC3E}">
        <p14:creationId xmlns:p14="http://schemas.microsoft.com/office/powerpoint/2010/main" val="27348090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57553"/>
            <a:ext cx="5305426" cy="1169551"/>
            <a:chOff x="179512" y="137202"/>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87523" y="137202"/>
              <a:ext cx="4968552" cy="1169551"/>
            </a:xfrm>
            <a:prstGeom prst="rect">
              <a:avLst/>
            </a:prstGeom>
            <a:noFill/>
            <a:effectLst>
              <a:softEdge rad="12700"/>
            </a:effectLst>
          </p:spPr>
          <p:txBody>
            <a:bodyPr wrap="square" rtlCol="0">
              <a:spAutoFit/>
            </a:bodyPr>
            <a:lstStyle/>
            <a:p>
              <a:r>
                <a:rPr lang="en-GB" sz="1000" b="1" dirty="0"/>
                <a:t>2.19 - Cancer diagnosed at early stage</a:t>
              </a:r>
            </a:p>
            <a:p>
              <a:r>
                <a:rPr lang="en-GB" sz="1000" dirty="0"/>
                <a:t>Cancer is a major cause of death, accounting for around a quarter of deaths in England. More than 1 in 3 people will develop cancer at some point in their life. Diagnosis at an early stage of the cancer’s development leads to dramatically improved survival chances. Specific public health interventions, such as screening programmes and information/education campaigns aim to improve rates of early diagnosis.</a:t>
              </a:r>
            </a:p>
            <a:p>
              <a:r>
                <a:rPr lang="en-GB" sz="1000" i="1" dirty="0"/>
                <a:t>See also CCGOF 1.8</a:t>
              </a:r>
            </a:p>
          </p:txBody>
        </p:sp>
      </p:grpSp>
      <p:grpSp>
        <p:nvGrpSpPr>
          <p:cNvPr id="3" name="Group 2"/>
          <p:cNvGrpSpPr/>
          <p:nvPr/>
        </p:nvGrpSpPr>
        <p:grpSpPr>
          <a:xfrm>
            <a:off x="365457" y="1546032"/>
            <a:ext cx="3384376" cy="1368055"/>
            <a:chOff x="179512" y="1412873"/>
            <a:chExt cx="3384376" cy="1368055"/>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92809" y="1412873"/>
              <a:ext cx="3240360" cy="1323439"/>
            </a:xfrm>
            <a:prstGeom prst="rect">
              <a:avLst/>
            </a:prstGeom>
            <a:noFill/>
          </p:spPr>
          <p:txBody>
            <a:bodyPr wrap="square" rtlCol="0">
              <a:spAutoFit/>
            </a:bodyPr>
            <a:lstStyle/>
            <a:p>
              <a:r>
                <a:rPr lang="en-GB" sz="1000" dirty="0"/>
                <a:t>The proportion of invasive malignancies of breast, prostate, colorectal, lung, bladder, kidney, ovary and uterus, non-Hodgkin lymphomas, and melanomas of skin, diagnosed at stage 1 or 2.  </a:t>
              </a:r>
            </a:p>
            <a:p>
              <a:r>
                <a:rPr lang="en-GB" sz="1000" dirty="0"/>
                <a:t>In 2016, the proportion in Derbyshire, at 50.1%, was significantly lower than for England (52.6%), having fallen from 50.7%.</a:t>
              </a:r>
            </a:p>
            <a:p>
              <a:r>
                <a:rPr lang="en-GB" sz="1000" i="1" dirty="0"/>
                <a:t>There are data quality issues with this indicator.</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7" name="Down Arrow 26"/>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357137"/>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11998"/>
            <a:ext cx="4762500" cy="2138363"/>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037" y="4777647"/>
            <a:ext cx="4762500" cy="1447800"/>
          </a:xfrm>
          <a:prstGeom prst="rect">
            <a:avLst/>
          </a:prstGeom>
        </p:spPr>
      </p:pic>
    </p:spTree>
    <p:extLst>
      <p:ext uri="{BB962C8B-B14F-4D97-AF65-F5344CB8AC3E}">
        <p14:creationId xmlns:p14="http://schemas.microsoft.com/office/powerpoint/2010/main" val="34125445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2.20i Cancer screening coverage – breast cancer</a:t>
              </a:r>
            </a:p>
            <a:p>
              <a:r>
                <a:rPr lang="en-GB" sz="1000" dirty="0"/>
                <a:t>Breast screening supports early detection of cancer and is estimated to save 1,400 lives in England each year. Inclusion of this indicator will provide an opportunity to incentivise screening promotion and other local initiatives to increase coverage of cancer screening. Improvements in coverage would mean more breast cancers are detected at earlier, more treatable stages.</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dirty="0"/>
                <a:t>At 31</a:t>
              </a:r>
              <a:r>
                <a:rPr lang="en-GB" sz="1000" baseline="30000" dirty="0"/>
                <a:t>st</a:t>
              </a:r>
              <a:r>
                <a:rPr lang="en-GB" sz="1000" dirty="0"/>
                <a:t> March 2017, the proportion of eligible women screened adequately within the previous 3 years was, at 78.8%, significantly higher than for England (75.4%), but had fallen significantly from 79.6%.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0000"/>
            </a:solidFill>
            <a:ln>
              <a:solidFill>
                <a:srgbClr val="FF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28" name="Picture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397827"/>
            <a:ext cx="3555556" cy="3111111"/>
          </a:xfrm>
          <a:prstGeom prst="rect">
            <a:avLst/>
          </a:prstGeom>
        </p:spPr>
      </p:pic>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221" y="1992389"/>
            <a:ext cx="4762500" cy="2138363"/>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5531" y="4777647"/>
            <a:ext cx="4762500" cy="1447800"/>
          </a:xfrm>
          <a:prstGeom prst="rect">
            <a:avLst/>
          </a:prstGeom>
        </p:spPr>
      </p:pic>
    </p:spTree>
    <p:extLst>
      <p:ext uri="{BB962C8B-B14F-4D97-AF65-F5344CB8AC3E}">
        <p14:creationId xmlns:p14="http://schemas.microsoft.com/office/powerpoint/2010/main" val="127937743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2.20ii Cancer screening coverage – cervical cancer</a:t>
              </a:r>
              <a:r>
                <a:rPr lang="en-GB" sz="1000" dirty="0"/>
                <a:t>	</a:t>
              </a:r>
            </a:p>
            <a:p>
              <a:r>
                <a:rPr lang="en-GB" sz="1000" dirty="0"/>
                <a:t>Cervical cancer screening supports detection of symptoms that may become cancer and is estimated to save 4,500 lives in England each year. Inclusion of this indicator will provide an opportunity to incentivise screening promotion and other local initiatives to increase coverage of cancer screening. Improvements in coverage would mean more cervical cancer is prevented or detected at earlier, more treatable stages</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dirty="0"/>
                <a:t>At 31</a:t>
              </a:r>
              <a:r>
                <a:rPr lang="en-GB" sz="1000" baseline="30000" dirty="0"/>
                <a:t>st</a:t>
              </a:r>
              <a:r>
                <a:rPr lang="en-GB" sz="1000" dirty="0"/>
                <a:t> March 2017, the proportion of eligible women screened adequately within the previous 3 years was, at 78.7%, significantly higher than for England (72.0%), but had fallen from 79.1%.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53" y="3377304"/>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43681"/>
            <a:ext cx="4762500" cy="213836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9062" y="4790918"/>
            <a:ext cx="4762500" cy="1447800"/>
          </a:xfrm>
          <a:prstGeom prst="rect">
            <a:avLst/>
          </a:prstGeom>
        </p:spPr>
      </p:pic>
    </p:spTree>
    <p:extLst>
      <p:ext uri="{BB962C8B-B14F-4D97-AF65-F5344CB8AC3E}">
        <p14:creationId xmlns:p14="http://schemas.microsoft.com/office/powerpoint/2010/main" val="1177411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grpSp>
        <p:nvGrpSpPr>
          <p:cNvPr id="8" name="Group 7"/>
          <p:cNvGrpSpPr/>
          <p:nvPr/>
        </p:nvGrpSpPr>
        <p:grpSpPr>
          <a:xfrm>
            <a:off x="144000" y="468000"/>
            <a:ext cx="1440160" cy="1368152"/>
            <a:chOff x="3419872" y="1340768"/>
            <a:chExt cx="1440160" cy="1368152"/>
          </a:xfrm>
        </p:grpSpPr>
        <p:sp>
          <p:nvSpPr>
            <p:cNvPr id="9" name="Oval 8">
              <a:hlinkClick r:id="rId3" action="ppaction://hlinksldjump"/>
            </p:cNvPr>
            <p:cNvSpPr/>
            <p:nvPr/>
          </p:nvSpPr>
          <p:spPr>
            <a:xfrm>
              <a:off x="3419872" y="1340768"/>
              <a:ext cx="1440160" cy="1368152"/>
            </a:xfrm>
            <a:prstGeom prst="ellipse">
              <a:avLst/>
            </a:prstGeom>
            <a:solidFill>
              <a:schemeClr val="bg1"/>
            </a:soli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3677494" y="1710720"/>
              <a:ext cx="924915" cy="628247"/>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3500" b="1" kern="1200">
                  <a:solidFill>
                    <a:schemeClr val="bg1"/>
                  </a:solidFill>
                  <a:latin typeface="+mj-lt"/>
                  <a:ea typeface="+mj-ea"/>
                  <a:cs typeface="+mj-cs"/>
                </a:defRPr>
              </a:lvl1pPr>
            </a:lstStyle>
            <a:p>
              <a:endParaRPr lang="en-GB" sz="2000" dirty="0">
                <a:solidFill>
                  <a:srgbClr val="00B050"/>
                </a:solidFill>
              </a:endParaRPr>
            </a:p>
          </p:txBody>
        </p:sp>
      </p:grpSp>
      <p:sp>
        <p:nvSpPr>
          <p:cNvPr id="4" name="Subtitle 3"/>
          <p:cNvSpPr txBox="1">
            <a:spLocks noGrp="1"/>
          </p:cNvSpPr>
          <p:nvPr>
            <p:ph type="subTitle" idx="1"/>
          </p:nvPr>
        </p:nvSpPr>
        <p:spPr>
          <a:xfrm>
            <a:off x="58662" y="1988840"/>
            <a:ext cx="8977834" cy="1618392"/>
          </a:xfrm>
          <a:prstGeom prst="rect">
            <a:avLst/>
          </a:prstGeom>
          <a:solidFill>
            <a:schemeClr val="bg1"/>
          </a:solidFill>
        </p:spPr>
        <p:txBody>
          <a:bodyPr wrap="square" rtlCol="0">
            <a:spAutoFit/>
          </a:bodyPr>
          <a:lstStyle/>
          <a:p>
            <a:pPr>
              <a:spcBef>
                <a:spcPts val="0"/>
              </a:spcBef>
            </a:pPr>
            <a:r>
              <a:rPr lang="en-GB" sz="1000" b="1" spc="-20" dirty="0">
                <a:hlinkClick r:id="rId4" action="ppaction://hlinksldjump"/>
              </a:rPr>
              <a:t>PHOF</a:t>
            </a:r>
            <a:endParaRPr lang="en-GB" sz="1000" b="1" spc="-20" dirty="0">
              <a:hlinkClick r:id="rId5" action="ppaction://hlinksldjump"/>
            </a:endParaRPr>
          </a:p>
          <a:p>
            <a:pPr>
              <a:spcBef>
                <a:spcPts val="0"/>
              </a:spcBef>
            </a:pPr>
            <a:r>
              <a:rPr lang="en-GB" sz="1000" dirty="0">
                <a:hlinkClick r:id="rId6" action="ppaction://hlinksldjump"/>
              </a:rPr>
              <a:t>1.11 Domestic abuse-related incidents and crimes</a:t>
            </a:r>
            <a:endParaRPr lang="en-GB" sz="1000" dirty="0"/>
          </a:p>
          <a:p>
            <a:pPr>
              <a:spcBef>
                <a:spcPts val="0"/>
              </a:spcBef>
            </a:pPr>
            <a:r>
              <a:rPr lang="en-GB" sz="1000" dirty="0">
                <a:hlinkClick r:id="rId7" action="ppaction://hlinksldjump"/>
              </a:rPr>
              <a:t>1.14ii Exposure to road, rail and air transport noise - 65dB(A) or more, during the daytime</a:t>
            </a:r>
            <a:endParaRPr lang="en-GB" sz="1000" dirty="0"/>
          </a:p>
          <a:p>
            <a:pPr>
              <a:spcBef>
                <a:spcPts val="0"/>
              </a:spcBef>
            </a:pPr>
            <a:r>
              <a:rPr lang="en-GB" sz="1000" dirty="0">
                <a:hlinkClick r:id="rId8" action="ppaction://hlinksldjump"/>
              </a:rPr>
              <a:t>1.14ii Exposure to road, rail and air transport noise - 55dB(A) or more, during the night-time</a:t>
            </a:r>
            <a:endParaRPr lang="en-GB" sz="1000" dirty="0"/>
          </a:p>
          <a:p>
            <a:pPr>
              <a:spcBef>
                <a:spcPts val="0"/>
              </a:spcBef>
            </a:pPr>
            <a:r>
              <a:rPr lang="en-GB" sz="1000" dirty="0">
                <a:hlinkClick r:id="rId9" action="ppaction://hlinksldjump"/>
              </a:rPr>
              <a:t>1.17 Fuel Poverty</a:t>
            </a:r>
            <a:endParaRPr lang="en-GB" sz="1000" dirty="0"/>
          </a:p>
          <a:p>
            <a:pPr>
              <a:spcBef>
                <a:spcPts val="0"/>
              </a:spcBef>
            </a:pPr>
            <a:r>
              <a:rPr lang="en-GB" sz="1000" dirty="0">
                <a:hlinkClick r:id="rId10" action="ppaction://hlinksldjump"/>
              </a:rPr>
              <a:t>2.08i Average difficulties score for all looked after children aged 5-16 who have been in care for at least 12 months on 31st March</a:t>
            </a:r>
            <a:endParaRPr lang="en-GB" sz="1000" dirty="0"/>
          </a:p>
          <a:p>
            <a:pPr>
              <a:spcBef>
                <a:spcPts val="0"/>
              </a:spcBef>
            </a:pPr>
            <a:r>
              <a:rPr lang="en-GB" sz="1000" dirty="0">
                <a:hlinkClick r:id="rId11" action="ppaction://hlinksldjump"/>
              </a:rPr>
              <a:t>3.01 Fraction of mortality attributable to particulate air pollution</a:t>
            </a:r>
            <a:endParaRPr lang="en-GB" sz="1000" dirty="0"/>
          </a:p>
          <a:p>
            <a:pPr>
              <a:spcBef>
                <a:spcPts val="0"/>
              </a:spcBef>
            </a:pPr>
            <a:r>
              <a:rPr lang="en-GB" sz="1000" dirty="0">
                <a:hlinkClick r:id="rId12" action="ppaction://hlinksldjump"/>
              </a:rPr>
              <a:t>3.03iv Population vaccination coverage - Men C</a:t>
            </a:r>
            <a:endParaRPr lang="en-GB" sz="1000" dirty="0"/>
          </a:p>
          <a:p>
            <a:pPr>
              <a:spcBef>
                <a:spcPts val="0"/>
              </a:spcBef>
            </a:pPr>
            <a:endParaRPr lang="en-GB" sz="1000" dirty="0"/>
          </a:p>
          <a:p>
            <a:pPr>
              <a:spcBef>
                <a:spcPts val="0"/>
              </a:spcBef>
            </a:pPr>
            <a:r>
              <a:rPr lang="en-GB" sz="1000" b="1" dirty="0">
                <a:hlinkClick r:id="rId13" action="ppaction://hlinksldjump"/>
              </a:rPr>
              <a:t>Not compared – NHSOF &amp; ASCOF</a:t>
            </a:r>
            <a:r>
              <a:rPr lang="en-GB" sz="1000" b="1" dirty="0"/>
              <a:t>		</a:t>
            </a:r>
            <a:r>
              <a:rPr lang="en-GB" sz="1000" b="1" dirty="0">
                <a:hlinkClick r:id="rId14" action="ppaction://hlinksldjump"/>
              </a:rPr>
              <a:t>Not compared – CCGOF (1)</a:t>
            </a:r>
            <a:r>
              <a:rPr lang="en-GB" sz="1000" b="1" dirty="0"/>
              <a:t>		</a:t>
            </a:r>
            <a:r>
              <a:rPr lang="en-GB" sz="1000" b="1" dirty="0">
                <a:hlinkClick r:id="rId15" action="ppaction://hlinksldjump"/>
              </a:rPr>
              <a:t>Not compared – CCGOF (2)</a:t>
            </a:r>
            <a:endParaRPr lang="en-GB" sz="1000" b="1" dirty="0"/>
          </a:p>
        </p:txBody>
      </p:sp>
    </p:spTree>
    <p:custDataLst>
      <p:tags r:id="rId1"/>
    </p:custDataLst>
    <p:extLst>
      <p:ext uri="{BB962C8B-B14F-4D97-AF65-F5344CB8AC3E}">
        <p14:creationId xmlns:p14="http://schemas.microsoft.com/office/powerpoint/2010/main" val="26132689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2.20ii Cancer screening coverage – bowel cancer</a:t>
              </a:r>
              <a:r>
                <a:rPr lang="en-GB" sz="1000" dirty="0"/>
                <a:t>	</a:t>
              </a:r>
            </a:p>
            <a:p>
              <a:r>
                <a:rPr lang="en-GB" sz="1000" dirty="0"/>
                <a:t>About one in 20 people in the UK will develop bowel cancer during their lifetime. It is the third most common cancer in the UK, and the second leading cause of cancer deaths, with over 16,000 people dying from it each year.</a:t>
              </a:r>
            </a:p>
            <a:p>
              <a:r>
                <a:rPr lang="en-GB" sz="1000" dirty="0"/>
                <a:t>Regular bowel cancer screening has been shown to reduce the risk of dying from bowel cancer by 16%.</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dirty="0"/>
                <a:t>At 31</a:t>
              </a:r>
              <a:r>
                <a:rPr lang="en-GB" sz="1000" baseline="30000" dirty="0"/>
                <a:t>st</a:t>
              </a:r>
              <a:r>
                <a:rPr lang="en-GB" sz="1000" dirty="0"/>
                <a:t> March 2017, the proportion of eligible people screened adequately within the previous 2.5 years was, at 62.9%, significantly higher than for England (58.8%), and had risen significantly from 62.1%.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00B050"/>
            </a:solidFill>
            <a:ln>
              <a:solidFill>
                <a:srgbClr val="00B05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95" y="3397203"/>
            <a:ext cx="3555556" cy="3111111"/>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618" y="1895708"/>
            <a:ext cx="4762500" cy="2138363"/>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4618" y="4859816"/>
            <a:ext cx="4762500" cy="1447800"/>
          </a:xfrm>
          <a:prstGeom prst="rect">
            <a:avLst/>
          </a:prstGeom>
        </p:spPr>
      </p:pic>
    </p:spTree>
    <p:extLst>
      <p:ext uri="{BB962C8B-B14F-4D97-AF65-F5344CB8AC3E}">
        <p14:creationId xmlns:p14="http://schemas.microsoft.com/office/powerpoint/2010/main" val="220597341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93395"/>
            <a:ext cx="5184576" cy="598441"/>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553998"/>
            </a:xfrm>
            <a:prstGeom prst="rect">
              <a:avLst/>
            </a:prstGeom>
            <a:noFill/>
            <a:effectLst>
              <a:softEdge rad="12700"/>
            </a:effectLst>
          </p:spPr>
          <p:txBody>
            <a:bodyPr wrap="square" rtlCol="0">
              <a:spAutoFit/>
            </a:bodyPr>
            <a:lstStyle/>
            <a:p>
              <a:r>
                <a:rPr lang="en-GB" sz="1000" b="1" dirty="0"/>
                <a:t>2.20iv Abdominal Aortic Aneurysm Screening - Coverage</a:t>
              </a:r>
              <a:r>
                <a:rPr lang="en-GB" sz="1000" dirty="0"/>
                <a:t>	</a:t>
              </a:r>
            </a:p>
            <a:p>
              <a:r>
                <a:rPr lang="en-GB" sz="1000" dirty="0"/>
                <a:t>Coverage is a key measure for the screening programme as it provides an indication of the accessibility of the service and that men are aware of the importance of screening.</a:t>
              </a:r>
            </a:p>
          </p:txBody>
        </p:sp>
      </p:grpSp>
      <p:grpSp>
        <p:nvGrpSpPr>
          <p:cNvPr id="3" name="Group 2"/>
          <p:cNvGrpSpPr/>
          <p:nvPr/>
        </p:nvGrpSpPr>
        <p:grpSpPr>
          <a:xfrm>
            <a:off x="184198" y="1210650"/>
            <a:ext cx="3672026" cy="1609151"/>
            <a:chOff x="179512" y="1604256"/>
            <a:chExt cx="3384376" cy="1176672"/>
          </a:xfrm>
        </p:grpSpPr>
        <p:sp>
          <p:nvSpPr>
            <p:cNvPr id="13" name="Rounded Rectangle 12"/>
            <p:cNvSpPr/>
            <p:nvPr/>
          </p:nvSpPr>
          <p:spPr>
            <a:xfrm>
              <a:off x="179512" y="1604256"/>
              <a:ext cx="3384376" cy="1176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684770"/>
              <a:ext cx="3240360" cy="1080278"/>
            </a:xfrm>
            <a:prstGeom prst="rect">
              <a:avLst/>
            </a:prstGeom>
            <a:noFill/>
          </p:spPr>
          <p:txBody>
            <a:bodyPr wrap="square" rtlCol="0">
              <a:spAutoFit/>
            </a:bodyPr>
            <a:lstStyle/>
            <a:p>
              <a:r>
                <a:rPr lang="en-GB" sz="1000" dirty="0"/>
                <a:t>Proportion of men eligible for the initial screen who have had a conclusive scan result within the screening year plus an additional 3 months.  A conclusive test is one where the aorta could be visualised such that measurements in the both the transverse and longitudinal planes can be taken.</a:t>
              </a:r>
            </a:p>
            <a:p>
              <a:r>
                <a:rPr lang="en-GB" sz="1000" dirty="0"/>
                <a:t>In 2016/17, in Derbyshire, 87.8% of eligible men had a conclusive scan result, significantly higher than for England as a whole (80.9%) and having risen from 86.3%.</a:t>
              </a:r>
            </a:p>
            <a:p>
              <a:endParaRPr lang="en-GB" sz="1000"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10" y="3385187"/>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11819"/>
            <a:ext cx="4762500" cy="213836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037" y="4806365"/>
            <a:ext cx="4762500" cy="1447800"/>
          </a:xfrm>
          <a:prstGeom prst="rect">
            <a:avLst/>
          </a:prstGeom>
        </p:spPr>
      </p:pic>
    </p:spTree>
    <p:extLst>
      <p:ext uri="{BB962C8B-B14F-4D97-AF65-F5344CB8AC3E}">
        <p14:creationId xmlns:p14="http://schemas.microsoft.com/office/powerpoint/2010/main" val="27545516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11226"/>
            <a:chOff x="179512" y="161936"/>
            <a:chExt cx="5184576" cy="1297894"/>
          </a:xfrm>
        </p:grpSpPr>
        <p:sp>
          <p:nvSpPr>
            <p:cNvPr id="2" name="Rounded Rectangle 1"/>
            <p:cNvSpPr/>
            <p:nvPr/>
          </p:nvSpPr>
          <p:spPr>
            <a:xfrm>
              <a:off x="179512" y="161936"/>
              <a:ext cx="5184576" cy="12197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258043"/>
            </a:xfrm>
            <a:prstGeom prst="rect">
              <a:avLst/>
            </a:prstGeom>
            <a:noFill/>
            <a:effectLst>
              <a:softEdge rad="12700"/>
            </a:effectLst>
          </p:spPr>
          <p:txBody>
            <a:bodyPr wrap="square" rtlCol="0">
              <a:spAutoFit/>
            </a:bodyPr>
            <a:lstStyle/>
            <a:p>
              <a:r>
                <a:rPr lang="en-GB" sz="1000" b="1" dirty="0"/>
                <a:t>2.22 Take up of the NHS Health Check programme</a:t>
              </a:r>
              <a:r>
                <a:rPr lang="en-GB" sz="1000" dirty="0"/>
                <a:t>	</a:t>
              </a:r>
            </a:p>
            <a:p>
              <a:r>
                <a:rPr lang="en-GB" sz="1000" dirty="0"/>
                <a:t>The NHS Health Check programme aims to help prevent heart disease, stroke, diabetes and kidney disease. Everyone between the ages of 40 and 74, who has not already been diagnosed with one of these conditions, will be invited (once every five years) to have a check to assess, raise awareness and support them to manage their risk of cardiovascular disease. </a:t>
              </a:r>
            </a:p>
          </p:txBody>
        </p:sp>
      </p:grpSp>
      <p:grpSp>
        <p:nvGrpSpPr>
          <p:cNvPr id="3" name="Group 2"/>
          <p:cNvGrpSpPr/>
          <p:nvPr/>
        </p:nvGrpSpPr>
        <p:grpSpPr>
          <a:xfrm>
            <a:off x="189292" y="1518766"/>
            <a:ext cx="3672026" cy="1384394"/>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810794"/>
              <a:ext cx="3240360" cy="1078656"/>
            </a:xfrm>
            <a:prstGeom prst="rect">
              <a:avLst/>
            </a:prstGeom>
            <a:noFill/>
          </p:spPr>
          <p:txBody>
            <a:bodyPr wrap="square" rtlCol="0">
              <a:spAutoFit/>
            </a:bodyPr>
            <a:lstStyle/>
            <a:p>
              <a:r>
                <a:rPr lang="en-GB" sz="1000" b="1" dirty="0"/>
                <a:t>iii - Cumulative percentage of the eligible population aged 40-74 offered an NHS Health Check in the five year period 2013/14 - 2017/18</a:t>
              </a:r>
            </a:p>
            <a:p>
              <a:endParaRPr lang="en-GB" sz="1000" b="1" dirty="0"/>
            </a:p>
            <a:p>
              <a:r>
                <a:rPr lang="en-GB" sz="1000" dirty="0"/>
                <a:t>The proportion offered a Health Check remained significantly lower in Derbyshire, at 84.5%, than for England (90.9%).</a:t>
              </a:r>
            </a:p>
            <a:p>
              <a:endParaRPr lang="en-GB" sz="1000"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7037" y="1935940"/>
            <a:ext cx="4762500" cy="2233613"/>
          </a:xfrm>
          <a:prstGeom prst="rect">
            <a:avLst/>
          </a:prstGeom>
        </p:spPr>
      </p:pic>
    </p:spTree>
    <p:extLst>
      <p:ext uri="{BB962C8B-B14F-4D97-AF65-F5344CB8AC3E}">
        <p14:creationId xmlns:p14="http://schemas.microsoft.com/office/powerpoint/2010/main" val="4398114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11226"/>
            <a:chOff x="179512" y="161936"/>
            <a:chExt cx="5184576" cy="1297894"/>
          </a:xfrm>
        </p:grpSpPr>
        <p:sp>
          <p:nvSpPr>
            <p:cNvPr id="2" name="Rounded Rectangle 1"/>
            <p:cNvSpPr/>
            <p:nvPr/>
          </p:nvSpPr>
          <p:spPr>
            <a:xfrm>
              <a:off x="179512" y="161936"/>
              <a:ext cx="5184576" cy="12197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258043"/>
            </a:xfrm>
            <a:prstGeom prst="rect">
              <a:avLst/>
            </a:prstGeom>
            <a:noFill/>
            <a:effectLst>
              <a:softEdge rad="12700"/>
            </a:effectLst>
          </p:spPr>
          <p:txBody>
            <a:bodyPr wrap="square" rtlCol="0">
              <a:spAutoFit/>
            </a:bodyPr>
            <a:lstStyle/>
            <a:p>
              <a:r>
                <a:rPr lang="en-GB" sz="1000" b="1" dirty="0"/>
                <a:t>2.22 Take up of the NHS Health Check programme</a:t>
              </a:r>
              <a:r>
                <a:rPr lang="en-GB" sz="1000" dirty="0"/>
                <a:t>	</a:t>
              </a:r>
            </a:p>
            <a:p>
              <a:r>
                <a:rPr lang="en-GB" sz="1000" dirty="0"/>
                <a:t>The NHS Health Check programme aims to help prevent heart disease, stroke, diabetes and kidney disease. Everyone between the ages of 40 and 74, who has not already been diagnosed with one of these conditions, will be invited (once every five years) to have a check to assess, raise awareness and support them to manage their risk of cardiovascular disease. </a:t>
              </a:r>
            </a:p>
          </p:txBody>
        </p:sp>
      </p:grpSp>
      <p:grpSp>
        <p:nvGrpSpPr>
          <p:cNvPr id="3" name="Group 2"/>
          <p:cNvGrpSpPr/>
          <p:nvPr/>
        </p:nvGrpSpPr>
        <p:grpSpPr>
          <a:xfrm>
            <a:off x="189292" y="1518766"/>
            <a:ext cx="3672026" cy="1384394"/>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810794"/>
              <a:ext cx="3240360" cy="1078656"/>
            </a:xfrm>
            <a:prstGeom prst="rect">
              <a:avLst/>
            </a:prstGeom>
            <a:noFill/>
          </p:spPr>
          <p:txBody>
            <a:bodyPr wrap="square" rtlCol="0">
              <a:spAutoFit/>
            </a:bodyPr>
            <a:lstStyle/>
            <a:p>
              <a:r>
                <a:rPr lang="en-GB" sz="1000" b="1" dirty="0"/>
                <a:t>iv Cumulative percentage of the eligible population aged 40-74 offered an NHS Health Check who received an NHS Health Check</a:t>
              </a:r>
            </a:p>
            <a:p>
              <a:endParaRPr lang="en-GB" sz="1000" b="1" dirty="0"/>
            </a:p>
            <a:p>
              <a:r>
                <a:rPr lang="en-GB" sz="1000" dirty="0"/>
                <a:t>The proportion offered a Health Check who received it remained significantly higher in Derbyshire, at 53.0%, than for England (48.7%).</a:t>
              </a:r>
            </a:p>
            <a:p>
              <a:endParaRPr lang="en-GB" sz="1000"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7037" y="1902800"/>
            <a:ext cx="4762500" cy="2343150"/>
          </a:xfrm>
          <a:prstGeom prst="rect">
            <a:avLst/>
          </a:prstGeom>
        </p:spPr>
      </p:pic>
    </p:spTree>
    <p:extLst>
      <p:ext uri="{BB962C8B-B14F-4D97-AF65-F5344CB8AC3E}">
        <p14:creationId xmlns:p14="http://schemas.microsoft.com/office/powerpoint/2010/main" val="33952973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11226"/>
            <a:chOff x="179512" y="161936"/>
            <a:chExt cx="5184576" cy="1297894"/>
          </a:xfrm>
        </p:grpSpPr>
        <p:sp>
          <p:nvSpPr>
            <p:cNvPr id="2" name="Rounded Rectangle 1"/>
            <p:cNvSpPr/>
            <p:nvPr/>
          </p:nvSpPr>
          <p:spPr>
            <a:xfrm>
              <a:off x="179512" y="161936"/>
              <a:ext cx="5184576" cy="12197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258043"/>
            </a:xfrm>
            <a:prstGeom prst="rect">
              <a:avLst/>
            </a:prstGeom>
            <a:noFill/>
            <a:effectLst>
              <a:softEdge rad="12700"/>
            </a:effectLst>
          </p:spPr>
          <p:txBody>
            <a:bodyPr wrap="square" rtlCol="0">
              <a:spAutoFit/>
            </a:bodyPr>
            <a:lstStyle/>
            <a:p>
              <a:r>
                <a:rPr lang="en-GB" sz="1000" b="1" dirty="0"/>
                <a:t>2.22 Take up of the NHS Health Check programme</a:t>
              </a:r>
              <a:r>
                <a:rPr lang="en-GB" sz="1000" dirty="0"/>
                <a:t>	</a:t>
              </a:r>
            </a:p>
            <a:p>
              <a:r>
                <a:rPr lang="en-GB" sz="1000" dirty="0"/>
                <a:t>The NHS Health Check programme aims to help prevent heart disease, stroke, diabetes and kidney disease. Everyone between the ages of 40 and 74, who has not already been diagnosed with one of these conditions, will be invited (once every five years) to have a check to assess, raise awareness and support them to manage their risk of cardiovascular disease. </a:t>
              </a:r>
            </a:p>
          </p:txBody>
        </p:sp>
      </p:grpSp>
      <p:grpSp>
        <p:nvGrpSpPr>
          <p:cNvPr id="3" name="Group 2"/>
          <p:cNvGrpSpPr/>
          <p:nvPr/>
        </p:nvGrpSpPr>
        <p:grpSpPr>
          <a:xfrm>
            <a:off x="189292" y="1518766"/>
            <a:ext cx="3672026" cy="1384394"/>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810794"/>
              <a:ext cx="3240360" cy="953231"/>
            </a:xfrm>
            <a:prstGeom prst="rect">
              <a:avLst/>
            </a:prstGeom>
            <a:noFill/>
          </p:spPr>
          <p:txBody>
            <a:bodyPr wrap="square" rtlCol="0">
              <a:spAutoFit/>
            </a:bodyPr>
            <a:lstStyle/>
            <a:p>
              <a:r>
                <a:rPr lang="en-GB" sz="1000" b="1" dirty="0"/>
                <a:t>v Cumulative percentage of the eligible population aged 40-74 who received an NHS Health check</a:t>
              </a:r>
            </a:p>
            <a:p>
              <a:endParaRPr lang="en-GB" sz="1000" b="1" dirty="0"/>
            </a:p>
            <a:p>
              <a:r>
                <a:rPr lang="en-GB" sz="1000" dirty="0"/>
                <a:t>The proportion receiving a Health Check remained significantly higher in Derbyshire, at 44.8%, than for England (44.3%).</a:t>
              </a:r>
            </a:p>
            <a:p>
              <a:endParaRPr lang="en-GB" sz="1000"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7037" y="1902800"/>
            <a:ext cx="4762500" cy="2343150"/>
          </a:xfrm>
          <a:prstGeom prst="rect">
            <a:avLst/>
          </a:prstGeom>
        </p:spPr>
      </p:pic>
    </p:spTree>
    <p:extLst>
      <p:ext uri="{BB962C8B-B14F-4D97-AF65-F5344CB8AC3E}">
        <p14:creationId xmlns:p14="http://schemas.microsoft.com/office/powerpoint/2010/main" val="4092996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044362"/>
            <a:chOff x="179512" y="161936"/>
            <a:chExt cx="5184576" cy="1219798"/>
          </a:xfrm>
        </p:grpSpPr>
        <p:sp>
          <p:nvSpPr>
            <p:cNvPr id="2" name="Rounded Rectangle 1"/>
            <p:cNvSpPr/>
            <p:nvPr/>
          </p:nvSpPr>
          <p:spPr>
            <a:xfrm>
              <a:off x="179512" y="161936"/>
              <a:ext cx="5184576" cy="12197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6"/>
              <a:ext cx="5112568" cy="1006538"/>
            </a:xfrm>
            <a:prstGeom prst="rect">
              <a:avLst/>
            </a:prstGeom>
            <a:noFill/>
            <a:effectLst>
              <a:softEdge rad="12700"/>
            </a:effectLst>
          </p:spPr>
          <p:txBody>
            <a:bodyPr wrap="square" rtlCol="0">
              <a:spAutoFit/>
            </a:bodyPr>
            <a:lstStyle/>
            <a:p>
              <a:r>
                <a:rPr lang="en-GB" sz="1000" b="1" dirty="0"/>
                <a:t>2.23 Self-reported well-being</a:t>
              </a:r>
            </a:p>
            <a:p>
              <a:r>
                <a:rPr lang="en-GB" sz="1000" dirty="0"/>
                <a:t>Well-being is a key issue for the Government and ONS are leading a programme of work to develop new measures of national well-being. People with higher well-being have lower rates of illness, recover more quickly and for longer, and generally have better physical and mental health.</a:t>
              </a:r>
            </a:p>
          </p:txBody>
        </p:sp>
      </p:grpSp>
      <p:grpSp>
        <p:nvGrpSpPr>
          <p:cNvPr id="3" name="Group 2"/>
          <p:cNvGrpSpPr/>
          <p:nvPr/>
        </p:nvGrpSpPr>
        <p:grpSpPr>
          <a:xfrm>
            <a:off x="189292" y="1518766"/>
            <a:ext cx="3672026" cy="1384394"/>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810794"/>
              <a:ext cx="3240360" cy="576956"/>
            </a:xfrm>
            <a:prstGeom prst="rect">
              <a:avLst/>
            </a:prstGeom>
            <a:noFill/>
          </p:spPr>
          <p:txBody>
            <a:bodyPr wrap="square" rtlCol="0">
              <a:spAutoFit/>
            </a:bodyPr>
            <a:lstStyle/>
            <a:p>
              <a:r>
                <a:rPr lang="en-GB" sz="1000" b="1" dirty="0"/>
                <a:t>i People with a low satisfaction score</a:t>
              </a:r>
            </a:p>
            <a:p>
              <a:endParaRPr lang="en-GB" sz="1000" b="1" dirty="0"/>
            </a:p>
            <a:p>
              <a:r>
                <a:rPr lang="en-GB" sz="1000" dirty="0"/>
                <a:t>In 2016/17, the proportion in Derbyshire (4.2%) was lower than in England (4.5%) having risen from 3.4%</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20" y="3420760"/>
            <a:ext cx="3555556" cy="3111111"/>
          </a:xfrm>
          <a:prstGeom prst="rect">
            <a:avLst/>
          </a:prstGeom>
        </p:spPr>
      </p:pic>
      <p:grpSp>
        <p:nvGrpSpPr>
          <p:cNvPr id="27" name="Group 26"/>
          <p:cNvGrpSpPr/>
          <p:nvPr/>
        </p:nvGrpSpPr>
        <p:grpSpPr>
          <a:xfrm>
            <a:off x="5652120" y="613034"/>
            <a:ext cx="648072" cy="673097"/>
            <a:chOff x="5652120" y="613034"/>
            <a:chExt cx="648072" cy="673097"/>
          </a:xfrm>
        </p:grpSpPr>
        <p:sp>
          <p:nvSpPr>
            <p:cNvPr id="28" name="Oval 2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Down Arrow 2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77932"/>
            <a:ext cx="4762500" cy="2157413"/>
          </a:xfrm>
          <a:prstGeom prst="rect">
            <a:avLst/>
          </a:prstGeom>
        </p:spPr>
      </p:pic>
    </p:spTree>
    <p:extLst>
      <p:ext uri="{BB962C8B-B14F-4D97-AF65-F5344CB8AC3E}">
        <p14:creationId xmlns:p14="http://schemas.microsoft.com/office/powerpoint/2010/main" val="40561926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044362"/>
            <a:chOff x="179512" y="161936"/>
            <a:chExt cx="5184576" cy="1219798"/>
          </a:xfrm>
        </p:grpSpPr>
        <p:sp>
          <p:nvSpPr>
            <p:cNvPr id="2" name="Rounded Rectangle 1"/>
            <p:cNvSpPr/>
            <p:nvPr/>
          </p:nvSpPr>
          <p:spPr>
            <a:xfrm>
              <a:off x="179512" y="161936"/>
              <a:ext cx="5184576" cy="12197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6"/>
              <a:ext cx="5112568" cy="1006538"/>
            </a:xfrm>
            <a:prstGeom prst="rect">
              <a:avLst/>
            </a:prstGeom>
            <a:noFill/>
            <a:effectLst>
              <a:softEdge rad="12700"/>
            </a:effectLst>
          </p:spPr>
          <p:txBody>
            <a:bodyPr wrap="square" rtlCol="0">
              <a:spAutoFit/>
            </a:bodyPr>
            <a:lstStyle/>
            <a:p>
              <a:r>
                <a:rPr lang="en-GB" sz="1000" b="1" dirty="0"/>
                <a:t>2.23 Self-reported well-being</a:t>
              </a:r>
            </a:p>
            <a:p>
              <a:r>
                <a:rPr lang="en-GB" sz="1000" dirty="0"/>
                <a:t>Well-being is a key issue for the Government and ONS are leading a programme of work to develop new measures of national well-being. People with higher well-being have lower rates of illness, recover more quickly and for longer, and generally have better physical and mental health.</a:t>
              </a:r>
            </a:p>
          </p:txBody>
        </p:sp>
      </p:grpSp>
      <p:grpSp>
        <p:nvGrpSpPr>
          <p:cNvPr id="3" name="Group 2"/>
          <p:cNvGrpSpPr/>
          <p:nvPr/>
        </p:nvGrpSpPr>
        <p:grpSpPr>
          <a:xfrm>
            <a:off x="189292" y="1518766"/>
            <a:ext cx="3672026" cy="1384394"/>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810794"/>
              <a:ext cx="3240360" cy="953231"/>
            </a:xfrm>
            <a:prstGeom prst="rect">
              <a:avLst/>
            </a:prstGeom>
            <a:noFill/>
          </p:spPr>
          <p:txBody>
            <a:bodyPr wrap="square" rtlCol="0">
              <a:spAutoFit/>
            </a:bodyPr>
            <a:lstStyle/>
            <a:p>
              <a:r>
                <a:rPr lang="en-GB" sz="1000" b="1" dirty="0"/>
                <a:t>ii People with a low worthwhile score</a:t>
              </a:r>
            </a:p>
            <a:p>
              <a:endParaRPr lang="en-GB" sz="1000" b="1" dirty="0"/>
            </a:p>
            <a:p>
              <a:r>
                <a:rPr lang="en-GB" sz="1000" i="1" dirty="0"/>
                <a:t>Could not be calculated as number of cases was too small.</a:t>
              </a:r>
            </a:p>
            <a:p>
              <a:endParaRPr lang="en-GB" sz="1000" i="1" dirty="0"/>
            </a:p>
            <a:p>
              <a:r>
                <a:rPr lang="en-GB" sz="1000" dirty="0"/>
                <a:t>In 2015/16, the proportion in Derbyshire (4.4%) was higher than in England (3.6%) and had risen from 3.6%.</a:t>
              </a:r>
            </a:p>
            <a:p>
              <a:endParaRPr lang="en-GB" sz="1000"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grpSp>
        <p:nvGrpSpPr>
          <p:cNvPr id="27" name="Group 26"/>
          <p:cNvGrpSpPr/>
          <p:nvPr/>
        </p:nvGrpSpPr>
        <p:grpSpPr>
          <a:xfrm>
            <a:off x="5652120" y="613034"/>
            <a:ext cx="648072" cy="673097"/>
            <a:chOff x="5652120" y="613034"/>
            <a:chExt cx="648072" cy="673097"/>
          </a:xfrm>
        </p:grpSpPr>
        <p:sp>
          <p:nvSpPr>
            <p:cNvPr id="28" name="Oval 2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Down Arrow 2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06" y="3348574"/>
            <a:ext cx="3555556" cy="3111111"/>
          </a:xfrm>
          <a:prstGeom prst="rect">
            <a:avLst/>
          </a:prstGeom>
        </p:spPr>
      </p:pic>
      <p:sp>
        <p:nvSpPr>
          <p:cNvPr id="34" name="TextBox 33"/>
          <p:cNvSpPr txBox="1"/>
          <p:nvPr/>
        </p:nvSpPr>
        <p:spPr>
          <a:xfrm>
            <a:off x="5364088" y="2860400"/>
            <a:ext cx="1872208" cy="246221"/>
          </a:xfrm>
          <a:prstGeom prst="rect">
            <a:avLst/>
          </a:prstGeom>
          <a:noFill/>
        </p:spPr>
        <p:txBody>
          <a:bodyPr wrap="square" rtlCol="0">
            <a:spAutoFit/>
          </a:bodyPr>
          <a:lstStyle/>
          <a:p>
            <a:r>
              <a:rPr lang="en-GB" sz="1000" dirty="0"/>
              <a:t>Not available for this indicator</a:t>
            </a:r>
          </a:p>
        </p:txBody>
      </p:sp>
    </p:spTree>
    <p:extLst>
      <p:ext uri="{BB962C8B-B14F-4D97-AF65-F5344CB8AC3E}">
        <p14:creationId xmlns:p14="http://schemas.microsoft.com/office/powerpoint/2010/main" val="42744231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044362"/>
            <a:chOff x="179512" y="161936"/>
            <a:chExt cx="5184576" cy="1219798"/>
          </a:xfrm>
        </p:grpSpPr>
        <p:sp>
          <p:nvSpPr>
            <p:cNvPr id="2" name="Rounded Rectangle 1"/>
            <p:cNvSpPr/>
            <p:nvPr/>
          </p:nvSpPr>
          <p:spPr>
            <a:xfrm>
              <a:off x="179512" y="161936"/>
              <a:ext cx="5184576" cy="12197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6"/>
              <a:ext cx="5112568" cy="1006538"/>
            </a:xfrm>
            <a:prstGeom prst="rect">
              <a:avLst/>
            </a:prstGeom>
            <a:noFill/>
            <a:effectLst>
              <a:softEdge rad="12700"/>
            </a:effectLst>
          </p:spPr>
          <p:txBody>
            <a:bodyPr wrap="square" rtlCol="0">
              <a:spAutoFit/>
            </a:bodyPr>
            <a:lstStyle/>
            <a:p>
              <a:r>
                <a:rPr lang="en-GB" sz="1000" b="1" dirty="0"/>
                <a:t>2.23 Self-reported well-being</a:t>
              </a:r>
            </a:p>
            <a:p>
              <a:r>
                <a:rPr lang="en-GB" sz="1000" dirty="0"/>
                <a:t>Well-being is a key issue for the Government and ONS are leading a programme of work to develop new measures of national well-being. People with higher well-being have lower rates of illness, recover more quickly and for longer, and generally have better physical and mental health.</a:t>
              </a:r>
            </a:p>
          </p:txBody>
        </p:sp>
      </p:grpSp>
      <p:grpSp>
        <p:nvGrpSpPr>
          <p:cNvPr id="3" name="Group 2"/>
          <p:cNvGrpSpPr/>
          <p:nvPr/>
        </p:nvGrpSpPr>
        <p:grpSpPr>
          <a:xfrm>
            <a:off x="189292" y="1518766"/>
            <a:ext cx="3672026" cy="1384394"/>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810794"/>
              <a:ext cx="3240360" cy="702381"/>
            </a:xfrm>
            <a:prstGeom prst="rect">
              <a:avLst/>
            </a:prstGeom>
            <a:noFill/>
          </p:spPr>
          <p:txBody>
            <a:bodyPr wrap="square" rtlCol="0">
              <a:spAutoFit/>
            </a:bodyPr>
            <a:lstStyle/>
            <a:p>
              <a:r>
                <a:rPr lang="en-GB" sz="1000" b="1" dirty="0"/>
                <a:t>iii People with a low happiness score</a:t>
              </a:r>
            </a:p>
            <a:p>
              <a:endParaRPr lang="en-GB" sz="1000" b="1" dirty="0"/>
            </a:p>
            <a:p>
              <a:r>
                <a:rPr lang="en-GB" sz="1000" dirty="0"/>
                <a:t>In 2016/17, the proportion in Derbyshire (9.9%) was higher than in England (8.5%) and had risen from 8.0%.</a:t>
              </a:r>
            </a:p>
            <a:p>
              <a:endParaRPr lang="en-GB" sz="1000"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grpSp>
        <p:nvGrpSpPr>
          <p:cNvPr id="27" name="Group 26"/>
          <p:cNvGrpSpPr/>
          <p:nvPr/>
        </p:nvGrpSpPr>
        <p:grpSpPr>
          <a:xfrm>
            <a:off x="5652120" y="613034"/>
            <a:ext cx="648072" cy="673097"/>
            <a:chOff x="5652120" y="613034"/>
            <a:chExt cx="648072" cy="673097"/>
          </a:xfrm>
        </p:grpSpPr>
        <p:sp>
          <p:nvSpPr>
            <p:cNvPr id="28" name="Oval 2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Down Arrow 2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527" y="3352842"/>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2002008"/>
            <a:ext cx="4762500" cy="2138363"/>
          </a:xfrm>
          <a:prstGeom prst="rect">
            <a:avLst/>
          </a:prstGeom>
        </p:spPr>
      </p:pic>
    </p:spTree>
    <p:extLst>
      <p:ext uri="{BB962C8B-B14F-4D97-AF65-F5344CB8AC3E}">
        <p14:creationId xmlns:p14="http://schemas.microsoft.com/office/powerpoint/2010/main" val="33630208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044362"/>
            <a:chOff x="179512" y="161936"/>
            <a:chExt cx="5184576" cy="1219798"/>
          </a:xfrm>
        </p:grpSpPr>
        <p:sp>
          <p:nvSpPr>
            <p:cNvPr id="2" name="Rounded Rectangle 1"/>
            <p:cNvSpPr/>
            <p:nvPr/>
          </p:nvSpPr>
          <p:spPr>
            <a:xfrm>
              <a:off x="179512" y="161936"/>
              <a:ext cx="5184576" cy="121979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6"/>
              <a:ext cx="5112568" cy="1006538"/>
            </a:xfrm>
            <a:prstGeom prst="rect">
              <a:avLst/>
            </a:prstGeom>
            <a:noFill/>
            <a:effectLst>
              <a:softEdge rad="12700"/>
            </a:effectLst>
          </p:spPr>
          <p:txBody>
            <a:bodyPr wrap="square" rtlCol="0">
              <a:spAutoFit/>
            </a:bodyPr>
            <a:lstStyle/>
            <a:p>
              <a:r>
                <a:rPr lang="en-GB" sz="1000" b="1" dirty="0"/>
                <a:t>2.23 Self-reported well-being</a:t>
              </a:r>
            </a:p>
            <a:p>
              <a:r>
                <a:rPr lang="en-GB" sz="1000" dirty="0"/>
                <a:t>Well-being is a key issue for the Government and ONS are leading a programme of work to develop new measures of national well-being. People with higher well-being have lower rates of illness, recover more quickly and for longer, and generally have better physical and mental health.</a:t>
              </a:r>
            </a:p>
          </p:txBody>
        </p:sp>
      </p:grpSp>
      <p:grpSp>
        <p:nvGrpSpPr>
          <p:cNvPr id="3" name="Group 2"/>
          <p:cNvGrpSpPr/>
          <p:nvPr/>
        </p:nvGrpSpPr>
        <p:grpSpPr>
          <a:xfrm>
            <a:off x="189292" y="1518766"/>
            <a:ext cx="3672026" cy="1384394"/>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810794"/>
              <a:ext cx="3240360" cy="827806"/>
            </a:xfrm>
            <a:prstGeom prst="rect">
              <a:avLst/>
            </a:prstGeom>
            <a:noFill/>
          </p:spPr>
          <p:txBody>
            <a:bodyPr wrap="square" rtlCol="0">
              <a:spAutoFit/>
            </a:bodyPr>
            <a:lstStyle/>
            <a:p>
              <a:r>
                <a:rPr lang="en-GB" sz="1000" b="1" dirty="0"/>
                <a:t>iii People with a high anxiety score</a:t>
              </a:r>
            </a:p>
            <a:p>
              <a:endParaRPr lang="en-GB" sz="1000" b="1" dirty="0"/>
            </a:p>
            <a:p>
              <a:r>
                <a:rPr lang="en-GB" sz="1000" dirty="0"/>
                <a:t>In 2016/17, the proportion in Derbyshire (19.8%) was lower than in England (19.9%) and remained the same as previously.</a:t>
              </a:r>
            </a:p>
            <a:p>
              <a:endParaRPr lang="en-GB" sz="1000"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62" y="3348574"/>
            <a:ext cx="3555556" cy="311111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037" y="1946152"/>
            <a:ext cx="4762500" cy="2138363"/>
          </a:xfrm>
          <a:prstGeom prst="rect">
            <a:avLst/>
          </a:prstGeom>
        </p:spPr>
      </p:pic>
      <p:sp>
        <p:nvSpPr>
          <p:cNvPr id="34" name="Rectangle 33"/>
          <p:cNvSpPr/>
          <p:nvPr/>
        </p:nvSpPr>
        <p:spPr>
          <a:xfrm>
            <a:off x="5796136" y="908720"/>
            <a:ext cx="360040"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38855713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84198" y="1537073"/>
            <a:ext cx="3672026" cy="1384394"/>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7340" y="1930041"/>
              <a:ext cx="3240360" cy="702381"/>
            </a:xfrm>
            <a:prstGeom prst="rect">
              <a:avLst/>
            </a:prstGeom>
            <a:noFill/>
          </p:spPr>
          <p:txBody>
            <a:bodyPr wrap="square" rtlCol="0">
              <a:spAutoFit/>
            </a:bodyPr>
            <a:lstStyle/>
            <a:p>
              <a:r>
                <a:rPr lang="en-GB" sz="1000" b="1" dirty="0"/>
                <a:t>i People aged 65 and over</a:t>
              </a:r>
            </a:p>
            <a:p>
              <a:endParaRPr lang="en-GB" sz="1000" b="1" dirty="0"/>
            </a:p>
            <a:p>
              <a:r>
                <a:rPr lang="en-GB" sz="1000" dirty="0"/>
                <a:t>In 2016/17, the rate of admission was similar, at 2117 per 100,000, to that for England, at 2114, and has fallen significantly from 2267.</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68087"/>
            <a:ext cx="5471514" cy="1169551"/>
            <a:chOff x="179512" y="144968"/>
            <a:chExt cx="5184576" cy="1366017"/>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84771" y="144968"/>
              <a:ext cx="5112568" cy="1366017"/>
            </a:xfrm>
            <a:prstGeom prst="rect">
              <a:avLst/>
            </a:prstGeom>
            <a:noFill/>
            <a:effectLst>
              <a:softEdge rad="12700"/>
            </a:effectLst>
          </p:spPr>
          <p:txBody>
            <a:bodyPr wrap="square" rtlCol="0">
              <a:spAutoFit/>
            </a:bodyPr>
            <a:lstStyle/>
            <a:p>
              <a:r>
                <a:rPr lang="en-GB" sz="1000" b="1" dirty="0"/>
                <a:t>2.24 Emergency hospital admissions due to falls in people age 65 and over</a:t>
              </a:r>
            </a:p>
            <a:p>
              <a:r>
                <a:rPr lang="en-GB" sz="1000" spc="-10" dirty="0"/>
                <a:t>Falls are the largest cause of emergency hospital admissions for older people, and significantly impact on long term outcomes, e.g. being a major precipitant of people moving from their own home to long-term nursing or residential care. Falls that results in injury can be very serious - approximately 1 in 20 older people living in the community experience a fracture or need hospitalisation after a fall. Falls and fractures in those aged 65 and above account for over 4 million bed days per year in England alone, at an estimated cost of £2 billion.</a:t>
              </a:r>
            </a:p>
          </p:txBody>
        </p:sp>
      </p:grpSp>
      <p:sp>
        <p:nvSpPr>
          <p:cNvPr id="29" name="Down Arrow 28"/>
          <p:cNvSpPr/>
          <p:nvPr/>
        </p:nvSpPr>
        <p:spPr>
          <a:xfrm>
            <a:off x="5868144" y="783340"/>
            <a:ext cx="216024" cy="349898"/>
          </a:xfrm>
          <a:prstGeom prst="downArrow">
            <a:avLst/>
          </a:prstGeom>
          <a:solidFill>
            <a:srgbClr val="FF0000"/>
          </a:solidFill>
          <a:ln>
            <a:solidFill>
              <a:srgbClr val="FF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27" y="3361539"/>
            <a:ext cx="3555556" cy="311111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037" y="1892555"/>
            <a:ext cx="4762500" cy="2209800"/>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7037" y="4801651"/>
            <a:ext cx="4762500" cy="1519238"/>
          </a:xfrm>
          <a:prstGeom prst="rect">
            <a:avLst/>
          </a:prstGeom>
        </p:spPr>
      </p:pic>
    </p:spTree>
    <p:custDataLst>
      <p:tags r:id="rId1"/>
    </p:custDataLst>
    <p:extLst>
      <p:ext uri="{BB962C8B-B14F-4D97-AF65-F5344CB8AC3E}">
        <p14:creationId xmlns:p14="http://schemas.microsoft.com/office/powerpoint/2010/main" val="2377967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90710" y="1946915"/>
            <a:ext cx="8945785" cy="5170646"/>
          </a:xfrm>
          <a:prstGeom prst="rect">
            <a:avLst/>
          </a:prstGeom>
          <a:solidFill>
            <a:schemeClr val="bg1"/>
          </a:solidFill>
        </p:spPr>
        <p:txBody>
          <a:bodyPr wrap="square" rtlCol="0">
            <a:spAutoFit/>
          </a:bodyPr>
          <a:lstStyle/>
          <a:p>
            <a:pPr>
              <a:spcBef>
                <a:spcPts val="0"/>
              </a:spcBef>
            </a:pPr>
            <a:r>
              <a:rPr lang="en-GB" sz="1000" b="1" dirty="0">
                <a:hlinkClick r:id="rId3" action="ppaction://hlinksldjump"/>
              </a:rPr>
              <a:t>NHSOF</a:t>
            </a:r>
          </a:p>
          <a:p>
            <a:pPr>
              <a:spcBef>
                <a:spcPts val="0"/>
              </a:spcBef>
            </a:pPr>
            <a:r>
              <a:rPr lang="en-GB" sz="1000" dirty="0">
                <a:hlinkClick r:id="rId3" action="ppaction://hlinksldjump"/>
              </a:rPr>
              <a:t>1a.i Potential years of life lost (PYLL) from causes considered amenable to healthcare - adults – Male</a:t>
            </a:r>
            <a:endParaRPr lang="en-GB" sz="1000" dirty="0"/>
          </a:p>
          <a:p>
            <a:pPr>
              <a:spcBef>
                <a:spcPts val="0"/>
              </a:spcBef>
            </a:pPr>
            <a:r>
              <a:rPr lang="en-GB" sz="1000" dirty="0">
                <a:hlinkClick r:id="rId4" action="ppaction://hlinksldjump"/>
              </a:rPr>
              <a:t>1a.i Potential years of life lost (PYLL) from causes considered amenable to healthcare - adults – Female</a:t>
            </a:r>
            <a:endParaRPr lang="en-GB" sz="1000" dirty="0">
              <a:hlinkClick r:id="rId5" action="ppaction://hlinksldjump"/>
            </a:endParaRPr>
          </a:p>
          <a:p>
            <a:pPr>
              <a:spcBef>
                <a:spcPts val="0"/>
              </a:spcBef>
            </a:pPr>
            <a:r>
              <a:rPr lang="en-GB" sz="1000" dirty="0">
                <a:hlinkClick r:id="rId5" action="ppaction://hlinksldjump"/>
              </a:rPr>
              <a:t>1.1 Under 75 mortality rate from cardiovascular disease </a:t>
            </a:r>
            <a:endParaRPr lang="en-GB" sz="1000" dirty="0"/>
          </a:p>
          <a:p>
            <a:pPr>
              <a:spcBef>
                <a:spcPts val="0"/>
              </a:spcBef>
            </a:pPr>
            <a:r>
              <a:rPr lang="en-GB" sz="1000" dirty="0">
                <a:hlinkClick r:id="rId6" action="ppaction://hlinksldjump"/>
              </a:rPr>
              <a:t>1.2 Under 75 mortality rate from respiratory disease</a:t>
            </a:r>
            <a:endParaRPr lang="en-GB" sz="1000" dirty="0"/>
          </a:p>
          <a:p>
            <a:pPr>
              <a:spcBef>
                <a:spcPts val="0"/>
              </a:spcBef>
            </a:pPr>
            <a:r>
              <a:rPr lang="en-GB" sz="1000" dirty="0">
                <a:hlinkClick r:id="rId7" action="ppaction://hlinksldjump"/>
              </a:rPr>
              <a:t>1.3 Under 75 mortality rate from liver disease</a:t>
            </a:r>
            <a:endParaRPr lang="en-GB" sz="1000" dirty="0"/>
          </a:p>
          <a:p>
            <a:pPr>
              <a:spcBef>
                <a:spcPts val="0"/>
              </a:spcBef>
            </a:pPr>
            <a:r>
              <a:rPr lang="en-GB" sz="1000" dirty="0">
                <a:hlinkClick r:id="rId8" action="ppaction://hlinksldjump"/>
              </a:rPr>
              <a:t>1.4 Under 75 mortality rate from cancer</a:t>
            </a:r>
            <a:endParaRPr lang="en-GB" sz="1000" dirty="0"/>
          </a:p>
          <a:p>
            <a:pPr>
              <a:spcBef>
                <a:spcPts val="0"/>
              </a:spcBef>
            </a:pPr>
            <a:r>
              <a:rPr lang="en-GB" sz="1000" dirty="0">
                <a:hlinkClick r:id="rId9" action="ppaction://hlinksldjump"/>
              </a:rPr>
              <a:t>2 Health-related quality of life for those with long term conditions</a:t>
            </a:r>
            <a:endParaRPr lang="en-GB" sz="1000" dirty="0">
              <a:hlinkClick r:id="rId10" action="ppaction://hlinksldjump"/>
            </a:endParaRPr>
          </a:p>
          <a:p>
            <a:pPr>
              <a:spcBef>
                <a:spcPts val="0"/>
              </a:spcBef>
            </a:pPr>
            <a:r>
              <a:rPr lang="en-GB" sz="1000" dirty="0">
                <a:hlinkClick r:id="rId11" action="ppaction://hlinksldjump"/>
              </a:rPr>
              <a:t>2.1 Proportion of people feeling supported to manage their condition </a:t>
            </a:r>
            <a:endParaRPr lang="en-GB" sz="1000" dirty="0"/>
          </a:p>
          <a:p>
            <a:pPr>
              <a:spcBef>
                <a:spcPts val="0"/>
              </a:spcBef>
            </a:pPr>
            <a:r>
              <a:rPr lang="en-GB" sz="1000" dirty="0">
                <a:hlinkClick r:id="rId12" action="ppaction://hlinksldjump"/>
              </a:rPr>
              <a:t>2.4 Health-related quality of life for carers</a:t>
            </a:r>
          </a:p>
          <a:p>
            <a:pPr>
              <a:spcBef>
                <a:spcPts val="0"/>
              </a:spcBef>
            </a:pPr>
            <a:r>
              <a:rPr lang="en-GB" sz="1000" dirty="0">
                <a:hlinkClick r:id="rId13" action="ppaction://hlinksldjump"/>
              </a:rPr>
              <a:t>2.7 Health-related quality of life for people with three or more long-term conditions</a:t>
            </a:r>
            <a:endParaRPr lang="en-GB" sz="1000" dirty="0"/>
          </a:p>
          <a:p>
            <a:pPr>
              <a:spcBef>
                <a:spcPts val="0"/>
              </a:spcBef>
            </a:pPr>
            <a:endParaRPr lang="en-GB" sz="1000" b="1" dirty="0">
              <a:hlinkClick r:id="rId14" action="ppaction://hlinksldjump"/>
            </a:endParaRPr>
          </a:p>
          <a:p>
            <a:pPr>
              <a:spcBef>
                <a:spcPts val="0"/>
              </a:spcBef>
            </a:pPr>
            <a:r>
              <a:rPr lang="en-GB" sz="1000" b="1" dirty="0">
                <a:hlinkClick r:id="rId14" action="ppaction://hlinksldjump"/>
              </a:rPr>
              <a:t>ASCOF</a:t>
            </a:r>
          </a:p>
          <a:p>
            <a:pPr>
              <a:spcBef>
                <a:spcPts val="0"/>
              </a:spcBef>
            </a:pPr>
            <a:r>
              <a:rPr lang="en-GB" sz="1000" dirty="0">
                <a:hlinkClick r:id="rId15" action="ppaction://hlinksldjump"/>
              </a:rPr>
              <a:t>1C(1A) The proportion of people using social care who receive self-directed support (adults aged over 18 receiving self-directed support)</a:t>
            </a:r>
            <a:endParaRPr lang="en-GB" sz="1000" dirty="0"/>
          </a:p>
          <a:p>
            <a:pPr>
              <a:spcBef>
                <a:spcPts val="0"/>
              </a:spcBef>
            </a:pPr>
            <a:r>
              <a:rPr lang="en-GB" sz="1000" dirty="0">
                <a:hlinkClick r:id="rId16" action="ppaction://hlinksldjump"/>
              </a:rPr>
              <a:t>1C(1B) The proportion of carers receiving self-directed support</a:t>
            </a:r>
            <a:endParaRPr lang="en-GB" sz="1000" dirty="0"/>
          </a:p>
          <a:p>
            <a:pPr>
              <a:spcBef>
                <a:spcPts val="0"/>
              </a:spcBef>
            </a:pPr>
            <a:r>
              <a:rPr lang="en-GB" sz="1000" dirty="0">
                <a:hlinkClick r:id="rId17" action="ppaction://hlinksldjump"/>
              </a:rPr>
              <a:t>1C(2A) The proportion of service users accessing long-term support at the year-end 31 March who were receiving direct payments</a:t>
            </a:r>
            <a:endParaRPr lang="en-GB" sz="1000" dirty="0"/>
          </a:p>
          <a:p>
            <a:pPr>
              <a:spcBef>
                <a:spcPts val="0"/>
              </a:spcBef>
            </a:pPr>
            <a:r>
              <a:rPr lang="en-GB" sz="1000" dirty="0">
                <a:hlinkClick r:id="rId18" action="ppaction://hlinksldjump"/>
              </a:rPr>
              <a:t>1C(2B) The proportion of carers receiving direct payments for support direct to carer</a:t>
            </a:r>
            <a:endParaRPr lang="en-GB" sz="1000" dirty="0"/>
          </a:p>
          <a:p>
            <a:pPr>
              <a:spcBef>
                <a:spcPts val="0"/>
              </a:spcBef>
            </a:pPr>
            <a:r>
              <a:rPr lang="en-GB" sz="1000" dirty="0">
                <a:hlinkClick r:id="rId19" action="ppaction://hlinksldjump"/>
              </a:rPr>
              <a:t>1E Proportion of adults with a learning disability in paid employment</a:t>
            </a:r>
            <a:endParaRPr lang="en-GB" sz="1000" dirty="0"/>
          </a:p>
          <a:p>
            <a:pPr>
              <a:spcBef>
                <a:spcPts val="0"/>
              </a:spcBef>
            </a:pPr>
            <a:r>
              <a:rPr lang="en-GB" sz="1000" dirty="0">
                <a:hlinkClick r:id="rId20" action="ppaction://hlinksldjump"/>
              </a:rPr>
              <a:t>1F Adults in contact with secondary mental health services in paid employment</a:t>
            </a:r>
            <a:endParaRPr lang="en-GB" sz="1000" dirty="0"/>
          </a:p>
          <a:p>
            <a:pPr>
              <a:spcBef>
                <a:spcPts val="0"/>
              </a:spcBef>
            </a:pPr>
            <a:r>
              <a:rPr lang="en-GB" sz="1000" dirty="0">
                <a:hlinkClick r:id="rId21" action="ppaction://hlinksldjump"/>
              </a:rPr>
              <a:t>1G Adults with a primary support reason of learning disability support who live in their own home or with their family</a:t>
            </a:r>
            <a:endParaRPr lang="en-GB" sz="1000" dirty="0"/>
          </a:p>
          <a:p>
            <a:pPr>
              <a:spcBef>
                <a:spcPts val="0"/>
              </a:spcBef>
            </a:pPr>
            <a:r>
              <a:rPr lang="en-GB" sz="1000" dirty="0">
                <a:hlinkClick r:id="rId22" action="ppaction://hlinksldjump"/>
              </a:rPr>
              <a:t>1H Adults in contact with secondary mental health services who live independently, with or without support</a:t>
            </a:r>
            <a:endParaRPr lang="en-GB" sz="1000" dirty="0"/>
          </a:p>
          <a:p>
            <a:pPr>
              <a:spcBef>
                <a:spcPts val="0"/>
              </a:spcBef>
            </a:pPr>
            <a:r>
              <a:rPr lang="en-GB" sz="1000" dirty="0">
                <a:hlinkClick r:id="rId23" action="ppaction://hlinksldjump"/>
              </a:rPr>
              <a:t>1I2 Proportion of carers who reported that they had as much social contact as they would like</a:t>
            </a:r>
            <a:endParaRPr lang="en-GB" sz="1000" dirty="0"/>
          </a:p>
          <a:p>
            <a:pPr>
              <a:spcBef>
                <a:spcPts val="0"/>
              </a:spcBef>
            </a:pPr>
            <a:r>
              <a:rPr lang="en-GB" sz="1000" dirty="0">
                <a:hlinkClick r:id="rId24" action="ppaction://hlinksldjump"/>
              </a:rPr>
              <a:t>2A(1) Long-term support needs of younger adults (aged 18-64) met by admission to residential and nursing care homes, per 100,000 population</a:t>
            </a:r>
            <a:endParaRPr lang="en-GB" sz="1000" dirty="0"/>
          </a:p>
          <a:p>
            <a:pPr>
              <a:spcBef>
                <a:spcPts val="0"/>
              </a:spcBef>
            </a:pPr>
            <a:r>
              <a:rPr lang="en-GB" sz="1000" dirty="0">
                <a:hlinkClick r:id="rId25" action="ppaction://hlinksldjump"/>
              </a:rPr>
              <a:t>2A(2) Long-term support needs of older adults (aged 65 and over) met by admission to residential and nursing care homes, per 100,000 population</a:t>
            </a:r>
            <a:endParaRPr lang="en-GB" sz="1000" dirty="0"/>
          </a:p>
          <a:p>
            <a:pPr>
              <a:spcBef>
                <a:spcPts val="0"/>
              </a:spcBef>
            </a:pPr>
            <a:r>
              <a:rPr lang="en-GB" sz="1000" dirty="0">
                <a:hlinkClick r:id="rId26" action="ppaction://hlinksldjump"/>
              </a:rPr>
              <a:t>2B(1) The proportion of older people (aged 65 and over) who were still at home 91 days after discharge from hospital into reablement/rehabilitation services</a:t>
            </a:r>
            <a:endParaRPr lang="en-GB" sz="1000" dirty="0"/>
          </a:p>
          <a:p>
            <a:pPr>
              <a:spcBef>
                <a:spcPts val="0"/>
              </a:spcBef>
            </a:pPr>
            <a:r>
              <a:rPr lang="en-GB" sz="1000" dirty="0">
                <a:hlinkClick r:id="rId27" action="ppaction://hlinksldjump"/>
              </a:rPr>
              <a:t>2B(2) The proportion of older people (aged 65 and over) who were offered reablement/rehabilitation services after discharge from hospital</a:t>
            </a:r>
            <a:endParaRPr lang="en-GB" sz="1000" dirty="0"/>
          </a:p>
          <a:p>
            <a:pPr>
              <a:spcBef>
                <a:spcPts val="0"/>
              </a:spcBef>
            </a:pPr>
            <a:r>
              <a:rPr lang="en-GB" sz="1000" dirty="0">
                <a:hlinkClick r:id="rId28" action="ppaction://hlinksldjump"/>
              </a:rPr>
              <a:t>2C(1): Delayed transfers of care from hospital, per 100,000</a:t>
            </a:r>
            <a:endParaRPr lang="en-GB" sz="1000" dirty="0"/>
          </a:p>
          <a:p>
            <a:pPr>
              <a:spcBef>
                <a:spcPts val="0"/>
              </a:spcBef>
            </a:pPr>
            <a:r>
              <a:rPr lang="en-GB" sz="1000" dirty="0">
                <a:hlinkClick r:id="rId29" action="ppaction://hlinksldjump"/>
              </a:rPr>
              <a:t>2C(2): Delayed transfers of care from hospital that are attributable to adult social care, per 100,000 population</a:t>
            </a:r>
            <a:endParaRPr lang="en-GB" sz="1000" dirty="0"/>
          </a:p>
          <a:p>
            <a:pPr>
              <a:spcBef>
                <a:spcPts val="0"/>
              </a:spcBef>
            </a:pPr>
            <a:r>
              <a:rPr lang="en-GB" sz="1000" dirty="0">
                <a:hlinkClick r:id="rId30" action="ppaction://hlinksldjump"/>
              </a:rPr>
              <a:t>2C(3): Delayed transfers of care from hospital that are attributable to NHS and adult social care, per 100,000 population</a:t>
            </a:r>
            <a:endParaRPr lang="en-GB" sz="1000" dirty="0"/>
          </a:p>
          <a:p>
            <a:pPr>
              <a:spcBef>
                <a:spcPts val="0"/>
              </a:spcBef>
            </a:pPr>
            <a:r>
              <a:rPr lang="en-GB" sz="1000" dirty="0">
                <a:hlinkClick r:id="rId31" action="ppaction://hlinksldjump"/>
              </a:rPr>
              <a:t>2D The outcome of short-term services: sequel to service</a:t>
            </a:r>
            <a:endParaRPr lang="en-GB" sz="1000" dirty="0"/>
          </a:p>
          <a:p>
            <a:pPr>
              <a:spcBef>
                <a:spcPts val="0"/>
              </a:spcBef>
            </a:pPr>
            <a:endParaRPr lang="en-GB" sz="1000" b="1" dirty="0">
              <a:hlinkClick r:id="rId32" action="ppaction://hlinksldjump"/>
            </a:endParaRPr>
          </a:p>
          <a:p>
            <a:pPr>
              <a:spcBef>
                <a:spcPts val="0"/>
              </a:spcBef>
            </a:pPr>
            <a:r>
              <a:rPr lang="en-GB" sz="1000" b="1" dirty="0">
                <a:hlinkClick r:id="rId32" action="ppaction://hlinksldjump"/>
              </a:rPr>
              <a:t>Not compared – PHOF</a:t>
            </a:r>
            <a:r>
              <a:rPr lang="en-GB" sz="1000" b="1" dirty="0"/>
              <a:t>		</a:t>
            </a:r>
            <a:r>
              <a:rPr lang="en-GB" sz="1000" b="1" dirty="0">
                <a:hlinkClick r:id="rId33" action="ppaction://hlinksldjump"/>
              </a:rPr>
              <a:t>Not compared – CCGOF (1)</a:t>
            </a:r>
            <a:r>
              <a:rPr lang="en-GB" sz="1000" b="1" dirty="0"/>
              <a:t>		</a:t>
            </a:r>
            <a:r>
              <a:rPr lang="en-GB" sz="1000" b="1" dirty="0">
                <a:hlinkClick r:id="rId34" action="ppaction://hlinksldjump"/>
              </a:rPr>
              <a:t>Not compared – CCGOF (2)</a:t>
            </a:r>
            <a:endParaRPr lang="en-GB" sz="1000" b="1" dirty="0"/>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grpSp>
        <p:nvGrpSpPr>
          <p:cNvPr id="8" name="Group 7"/>
          <p:cNvGrpSpPr/>
          <p:nvPr/>
        </p:nvGrpSpPr>
        <p:grpSpPr>
          <a:xfrm>
            <a:off x="144000" y="468000"/>
            <a:ext cx="1440160" cy="1368152"/>
            <a:chOff x="3419872" y="1340768"/>
            <a:chExt cx="1440160" cy="1368152"/>
          </a:xfrm>
        </p:grpSpPr>
        <p:sp>
          <p:nvSpPr>
            <p:cNvPr id="9" name="Oval 8">
              <a:hlinkClick r:id="rId35" action="ppaction://hlinksldjump"/>
            </p:cNvPr>
            <p:cNvSpPr/>
            <p:nvPr/>
          </p:nvSpPr>
          <p:spPr>
            <a:xfrm>
              <a:off x="3419872" y="1340768"/>
              <a:ext cx="1440160" cy="1368152"/>
            </a:xfrm>
            <a:prstGeom prst="ellipse">
              <a:avLst/>
            </a:prstGeom>
            <a:solidFill>
              <a:schemeClr val="bg1"/>
            </a:soli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3677494" y="1710720"/>
              <a:ext cx="924915" cy="628247"/>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3500" b="1" kern="1200">
                  <a:solidFill>
                    <a:schemeClr val="bg1"/>
                  </a:solidFill>
                  <a:latin typeface="+mj-lt"/>
                  <a:ea typeface="+mj-ea"/>
                  <a:cs typeface="+mj-cs"/>
                </a:defRPr>
              </a:lvl1pPr>
            </a:lstStyle>
            <a:p>
              <a:endParaRPr lang="en-GB" sz="2000" dirty="0">
                <a:solidFill>
                  <a:srgbClr val="00B050"/>
                </a:solidFill>
              </a:endParaRPr>
            </a:p>
          </p:txBody>
        </p:sp>
      </p:grpSp>
    </p:spTree>
    <p:custDataLst>
      <p:tags r:id="rId1"/>
    </p:custDataLst>
    <p:extLst>
      <p:ext uri="{BB962C8B-B14F-4D97-AF65-F5344CB8AC3E}">
        <p14:creationId xmlns:p14="http://schemas.microsoft.com/office/powerpoint/2010/main" val="5978722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84198" y="1537073"/>
            <a:ext cx="3672026" cy="1384394"/>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7340" y="1953852"/>
              <a:ext cx="3240360" cy="702381"/>
            </a:xfrm>
            <a:prstGeom prst="rect">
              <a:avLst/>
            </a:prstGeom>
            <a:noFill/>
          </p:spPr>
          <p:txBody>
            <a:bodyPr wrap="square" rtlCol="0">
              <a:spAutoFit/>
            </a:bodyPr>
            <a:lstStyle/>
            <a:p>
              <a:r>
                <a:rPr lang="en-GB" sz="1000" b="1" dirty="0"/>
                <a:t>ii People aged 65-79</a:t>
              </a:r>
            </a:p>
            <a:p>
              <a:endParaRPr lang="en-GB" sz="1000" b="1" dirty="0"/>
            </a:p>
            <a:p>
              <a:r>
                <a:rPr lang="en-GB" sz="1000" dirty="0"/>
                <a:t>In 2016/17, the rate of admission was lower, at 945 per 100,000, than that for England, at 993, and has fallen from 988.</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68087"/>
            <a:ext cx="5471514" cy="1169551"/>
            <a:chOff x="179512" y="144968"/>
            <a:chExt cx="5184576" cy="1366017"/>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84771" y="144968"/>
              <a:ext cx="5112568" cy="1366017"/>
            </a:xfrm>
            <a:prstGeom prst="rect">
              <a:avLst/>
            </a:prstGeom>
            <a:noFill/>
            <a:effectLst>
              <a:softEdge rad="12700"/>
            </a:effectLst>
          </p:spPr>
          <p:txBody>
            <a:bodyPr wrap="square" rtlCol="0">
              <a:spAutoFit/>
            </a:bodyPr>
            <a:lstStyle/>
            <a:p>
              <a:r>
                <a:rPr lang="en-GB" sz="1000" b="1" dirty="0"/>
                <a:t>2.24 Emergency hospital admissions due to falls in people age 65 and over</a:t>
              </a:r>
            </a:p>
            <a:p>
              <a:r>
                <a:rPr lang="en-GB" sz="1000" spc="-10" dirty="0"/>
                <a:t>Falls are the largest cause of emergency hospital admissions for older people, and significantly impact on long term outcomes, e.g. being a major precipitant of people moving from their own home to long-term nursing or residential care. Falls that results in injury can be very serious - approximately 1 in 20 older people living in the community experience a fracture or need hospitalisation after a fall. Falls and fractures in those aged 65 and above account for over 4 million bed days per year in England alone, at an estimated cost of £2 billion.</a:t>
              </a:r>
            </a:p>
          </p:txBody>
        </p:sp>
      </p:grpSp>
      <p:sp>
        <p:nvSpPr>
          <p:cNvPr id="29" name="Down Arrow 2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734" y="3409640"/>
            <a:ext cx="3555556" cy="311111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8852" y="1921396"/>
            <a:ext cx="4762500" cy="2305050"/>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2832" y="4806364"/>
            <a:ext cx="4762500" cy="1614488"/>
          </a:xfrm>
          <a:prstGeom prst="rect">
            <a:avLst/>
          </a:prstGeom>
        </p:spPr>
      </p:pic>
    </p:spTree>
    <p:custDataLst>
      <p:tags r:id="rId1"/>
    </p:custDataLst>
    <p:extLst>
      <p:ext uri="{BB962C8B-B14F-4D97-AF65-F5344CB8AC3E}">
        <p14:creationId xmlns:p14="http://schemas.microsoft.com/office/powerpoint/2010/main" val="9802611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84198" y="1537073"/>
            <a:ext cx="3672026" cy="1384394"/>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7340" y="1953852"/>
              <a:ext cx="3240360" cy="702381"/>
            </a:xfrm>
            <a:prstGeom prst="rect">
              <a:avLst/>
            </a:prstGeom>
            <a:noFill/>
          </p:spPr>
          <p:txBody>
            <a:bodyPr wrap="square" rtlCol="0">
              <a:spAutoFit/>
            </a:bodyPr>
            <a:lstStyle/>
            <a:p>
              <a:r>
                <a:rPr lang="en-GB" sz="1000" b="1" dirty="0"/>
                <a:t>ii People aged 80+</a:t>
              </a:r>
            </a:p>
            <a:p>
              <a:endParaRPr lang="en-GB" sz="1000" b="1" dirty="0"/>
            </a:p>
            <a:p>
              <a:r>
                <a:rPr lang="en-GB" sz="1000" dirty="0"/>
                <a:t>In 2016/17, the rate of admission was higher, at 5513 per 100,000, than that for England, at 5363, but had fallen from 5974.</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68087"/>
            <a:ext cx="5471514" cy="1169551"/>
            <a:chOff x="179512" y="144968"/>
            <a:chExt cx="5184576" cy="1366017"/>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84771" y="144968"/>
              <a:ext cx="5112568" cy="1366017"/>
            </a:xfrm>
            <a:prstGeom prst="rect">
              <a:avLst/>
            </a:prstGeom>
            <a:noFill/>
            <a:effectLst>
              <a:softEdge rad="12700"/>
            </a:effectLst>
          </p:spPr>
          <p:txBody>
            <a:bodyPr wrap="square" rtlCol="0">
              <a:spAutoFit/>
            </a:bodyPr>
            <a:lstStyle/>
            <a:p>
              <a:r>
                <a:rPr lang="en-GB" sz="1000" b="1" dirty="0"/>
                <a:t>2.24 Emergency hospital admissions due to falls in people age 65 and over</a:t>
              </a:r>
            </a:p>
            <a:p>
              <a:r>
                <a:rPr lang="en-GB" sz="1000" spc="-10" dirty="0"/>
                <a:t>Falls are the largest cause of emergency hospital admissions for older people, and significantly impact on long term outcomes, e.g. being a major precipitant of people moving from their own home to long-term nursing or residential care. Falls that results in injury can be very serious - approximately 1 in 20 older people living in the community experience a fracture or need hospitalisation after a fall. Falls and fractures in those aged 65 and above account for over 4 million bed days per year in England alone, at an estimated cost of £2 billion.</a:t>
              </a:r>
            </a:p>
          </p:txBody>
        </p:sp>
      </p:grpSp>
      <p:sp>
        <p:nvSpPr>
          <p:cNvPr id="29" name="Down Arrow 2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98" y="3352842"/>
            <a:ext cx="3555556" cy="311111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6553" y="1907524"/>
            <a:ext cx="4762500" cy="2305050"/>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6553" y="4811539"/>
            <a:ext cx="4762500" cy="1614488"/>
          </a:xfrm>
          <a:prstGeom prst="rect">
            <a:avLst/>
          </a:prstGeom>
        </p:spPr>
      </p:pic>
    </p:spTree>
    <p:custDataLst>
      <p:tags r:id="rId1"/>
    </p:custDataLst>
    <p:extLst>
      <p:ext uri="{BB962C8B-B14F-4D97-AF65-F5344CB8AC3E}">
        <p14:creationId xmlns:p14="http://schemas.microsoft.com/office/powerpoint/2010/main" val="39489665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334192" y="1537074"/>
            <a:ext cx="3373712" cy="1365480"/>
            <a:chOff x="187820" y="1804106"/>
            <a:chExt cx="3384376" cy="948525"/>
          </a:xfrm>
        </p:grpSpPr>
        <p:sp>
          <p:nvSpPr>
            <p:cNvPr id="13" name="Rounded Rectangle 12"/>
            <p:cNvSpPr/>
            <p:nvPr/>
          </p:nvSpPr>
          <p:spPr>
            <a:xfrm>
              <a:off x="187820" y="1804106"/>
              <a:ext cx="3384376" cy="94852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7340" y="1953852"/>
              <a:ext cx="3240360" cy="451531"/>
            </a:xfrm>
            <a:prstGeom prst="rect">
              <a:avLst/>
            </a:prstGeom>
            <a:noFill/>
          </p:spPr>
          <p:txBody>
            <a:bodyPr wrap="square" rtlCol="0">
              <a:spAutoFit/>
            </a:bodyPr>
            <a:lstStyle/>
            <a:p>
              <a:r>
                <a:rPr lang="en-GB" sz="1000" dirty="0"/>
                <a:t>In 2016/17, 5.2% of deaths in Derbyshire were attributed to particulate air pollution, lower than for England, and up from 4.7% previously.</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08940" y="1735258"/>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066"/>
            <a:ext cx="5089402" cy="1079902"/>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15516" y="278128"/>
              <a:ext cx="5112568" cy="826800"/>
            </a:xfrm>
            <a:prstGeom prst="rect">
              <a:avLst/>
            </a:prstGeom>
            <a:noFill/>
            <a:effectLst>
              <a:softEdge rad="12700"/>
            </a:effectLst>
          </p:spPr>
          <p:txBody>
            <a:bodyPr wrap="square" rtlCol="0">
              <a:spAutoFit/>
            </a:bodyPr>
            <a:lstStyle/>
            <a:p>
              <a:r>
                <a:rPr lang="en-GB" sz="1000" b="1" dirty="0"/>
                <a:t>3.01 - Fraction of mortality attributable to particulate air pollution</a:t>
              </a:r>
            </a:p>
            <a:p>
              <a:r>
                <a:rPr lang="en-GB" sz="1000" dirty="0"/>
                <a:t>Poor air quality is a significant public health issue. The burden of particulate air pollution in the UK in 2008 was estimated to be equivalent to nearly 29,000 deaths at typical ages and an associated loss of population life of 340,000 life years lost.</a:t>
              </a:r>
            </a:p>
          </p:txBody>
        </p:sp>
      </p:grpSp>
      <p:sp>
        <p:nvSpPr>
          <p:cNvPr id="29" name="Down Arrow 2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90" y="3380785"/>
            <a:ext cx="3555556" cy="311111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5833" y="1979010"/>
            <a:ext cx="4476750" cy="2323433"/>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7905" y="4749184"/>
            <a:ext cx="4476750" cy="1674305"/>
          </a:xfrm>
          <a:prstGeom prst="rect">
            <a:avLst/>
          </a:prstGeom>
        </p:spPr>
      </p:pic>
    </p:spTree>
    <p:custDataLst>
      <p:tags r:id="rId1"/>
    </p:custDataLst>
    <p:extLst>
      <p:ext uri="{BB962C8B-B14F-4D97-AF65-F5344CB8AC3E}">
        <p14:creationId xmlns:p14="http://schemas.microsoft.com/office/powerpoint/2010/main" val="35374746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84198" y="1537073"/>
            <a:ext cx="3672026" cy="1384394"/>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8" y="1865616"/>
              <a:ext cx="3240360" cy="953231"/>
            </a:xfrm>
            <a:prstGeom prst="rect">
              <a:avLst/>
            </a:prstGeom>
            <a:noFill/>
          </p:spPr>
          <p:txBody>
            <a:bodyPr wrap="square" rtlCol="0">
              <a:spAutoFit/>
            </a:bodyPr>
            <a:lstStyle/>
            <a:p>
              <a:r>
                <a:rPr lang="en-GB" sz="1000" b="1" dirty="0"/>
                <a:t>i Persons</a:t>
              </a:r>
            </a:p>
            <a:p>
              <a:endParaRPr lang="en-GB" sz="1000" b="1" dirty="0"/>
            </a:p>
            <a:p>
              <a:r>
                <a:rPr lang="en-GB" sz="1000" dirty="0"/>
                <a:t>In 2017, the detection rate per 100,000 was significantly lower, at 1527, in Derbyshire than in England (1882), and had fallen from 1667. </a:t>
              </a:r>
            </a:p>
            <a:p>
              <a:r>
                <a:rPr lang="en-GB" sz="1000" dirty="0"/>
                <a:t>This indicator is also benchmarked against a goal of 1900, which it is significantly lower than.</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68087"/>
            <a:ext cx="5471514" cy="1169551"/>
            <a:chOff x="179512" y="144968"/>
            <a:chExt cx="5184576" cy="1366017"/>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84771" y="144968"/>
              <a:ext cx="5112568" cy="1366017"/>
            </a:xfrm>
            <a:prstGeom prst="rect">
              <a:avLst/>
            </a:prstGeom>
            <a:noFill/>
            <a:effectLst>
              <a:softEdge rad="12700"/>
            </a:effectLst>
          </p:spPr>
          <p:txBody>
            <a:bodyPr wrap="square" rtlCol="0">
              <a:spAutoFit/>
            </a:bodyPr>
            <a:lstStyle/>
            <a:p>
              <a:r>
                <a:rPr lang="en-GB" sz="1000" b="1" dirty="0"/>
                <a:t>3.02 Chlamydia detection rate (15-24 year olds)</a:t>
              </a:r>
            </a:p>
            <a:p>
              <a:r>
                <a:rPr lang="en-GB" sz="1000" spc="-10" dirty="0"/>
                <a:t>Chlamydia is the most commonly diagnosed bacterial sexually transmitted infection in England, with rates substantially higher in young adults than any other age group. It causes avoidable sexual and reproductive ill-health, including symptomatic acute infections and complications such as pelvic inflammatory disease (PID), ectopic pregnancy and tubal-factor infertility. The National Chlamydia Screening Programme (NCSP) recommends screening for all sexually active young people under 25 annually or on change of partner (whichever is more frequent).</a:t>
              </a:r>
            </a:p>
          </p:txBody>
        </p:sp>
      </p:grpSp>
      <p:sp>
        <p:nvSpPr>
          <p:cNvPr id="29" name="Down Arrow 2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4842286"/>
            <a:ext cx="4762500" cy="1447800"/>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628" y="1946152"/>
            <a:ext cx="4762500" cy="2138363"/>
          </a:xfrm>
          <a:prstGeom prst="rect">
            <a:avLst/>
          </a:prstGeom>
        </p:spPr>
      </p:pic>
      <p:pic>
        <p:nvPicPr>
          <p:cNvPr id="34" name="Picture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9841" y="3352842"/>
            <a:ext cx="3555556" cy="3111111"/>
          </a:xfrm>
          <a:prstGeom prst="rect">
            <a:avLst/>
          </a:prstGeom>
        </p:spPr>
      </p:pic>
    </p:spTree>
    <p:custDataLst>
      <p:tags r:id="rId1"/>
    </p:custDataLst>
    <p:extLst>
      <p:ext uri="{BB962C8B-B14F-4D97-AF65-F5344CB8AC3E}">
        <p14:creationId xmlns:p14="http://schemas.microsoft.com/office/powerpoint/2010/main" val="15338708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84198" y="1537073"/>
            <a:ext cx="3672026" cy="1384394"/>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8" y="1865616"/>
              <a:ext cx="3240360" cy="702381"/>
            </a:xfrm>
            <a:prstGeom prst="rect">
              <a:avLst/>
            </a:prstGeom>
            <a:noFill/>
          </p:spPr>
          <p:txBody>
            <a:bodyPr wrap="square" rtlCol="0">
              <a:spAutoFit/>
            </a:bodyPr>
            <a:lstStyle/>
            <a:p>
              <a:r>
                <a:rPr lang="en-GB" sz="1000" b="1" dirty="0"/>
                <a:t>ii Males</a:t>
              </a:r>
            </a:p>
            <a:p>
              <a:endParaRPr lang="en-GB" sz="1000" b="1" dirty="0"/>
            </a:p>
            <a:p>
              <a:r>
                <a:rPr lang="en-GB" sz="1000" dirty="0"/>
                <a:t>In 2017, the detection rate per 100,000 was significantly lower, at 478, in Derbyshire than in England (1264) and had fallen from 1165.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68087"/>
            <a:ext cx="5471514" cy="1169551"/>
            <a:chOff x="179512" y="144968"/>
            <a:chExt cx="5184576" cy="1366017"/>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84771" y="144968"/>
              <a:ext cx="5112568" cy="1366017"/>
            </a:xfrm>
            <a:prstGeom prst="rect">
              <a:avLst/>
            </a:prstGeom>
            <a:noFill/>
            <a:effectLst>
              <a:softEdge rad="12700"/>
            </a:effectLst>
          </p:spPr>
          <p:txBody>
            <a:bodyPr wrap="square" rtlCol="0">
              <a:spAutoFit/>
            </a:bodyPr>
            <a:lstStyle/>
            <a:p>
              <a:r>
                <a:rPr lang="en-GB" sz="1000" b="1" dirty="0"/>
                <a:t>3.02 Chlamydia detection rate (15-24 year olds)</a:t>
              </a:r>
            </a:p>
            <a:p>
              <a:r>
                <a:rPr lang="en-GB" sz="1000" spc="-10" dirty="0"/>
                <a:t>Chlamydia is the most commonly diagnosed bacterial sexually transmitted infection in England, with rates substantially higher in young adults than any other age group. It causes avoidable sexual and reproductive ill-health, including symptomatic acute infections and complications such as pelvic inflammatory disease (PID), ectopic pregnancy and tubal-factor infertility. The National Chlamydia Screening Programme (NCSP) recommends screening for all sexually active young people under 25 annually or on change of partner (whichever is more frequent).</a:t>
              </a:r>
            </a:p>
          </p:txBody>
        </p:sp>
      </p:grpSp>
      <p:sp>
        <p:nvSpPr>
          <p:cNvPr id="29" name="Down Arrow 2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400953"/>
            <a:ext cx="3555556" cy="31111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037" y="1967608"/>
            <a:ext cx="4762500" cy="213836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4618" y="4777647"/>
            <a:ext cx="4762500" cy="1447800"/>
          </a:xfrm>
          <a:prstGeom prst="rect">
            <a:avLst/>
          </a:prstGeom>
        </p:spPr>
      </p:pic>
    </p:spTree>
    <p:custDataLst>
      <p:tags r:id="rId1"/>
    </p:custDataLst>
    <p:extLst>
      <p:ext uri="{BB962C8B-B14F-4D97-AF65-F5344CB8AC3E}">
        <p14:creationId xmlns:p14="http://schemas.microsoft.com/office/powerpoint/2010/main" val="270179874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84198" y="1537073"/>
            <a:ext cx="3672026" cy="1384394"/>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8" y="1865616"/>
              <a:ext cx="3240360" cy="702381"/>
            </a:xfrm>
            <a:prstGeom prst="rect">
              <a:avLst/>
            </a:prstGeom>
            <a:noFill/>
          </p:spPr>
          <p:txBody>
            <a:bodyPr wrap="square" rtlCol="0">
              <a:spAutoFit/>
            </a:bodyPr>
            <a:lstStyle/>
            <a:p>
              <a:r>
                <a:rPr lang="en-GB" sz="1000" b="1" dirty="0"/>
                <a:t>iii Females</a:t>
              </a:r>
            </a:p>
            <a:p>
              <a:endParaRPr lang="en-GB" sz="1000" b="1" dirty="0"/>
            </a:p>
            <a:p>
              <a:r>
                <a:rPr lang="en-GB" sz="1000" dirty="0"/>
                <a:t>In 2017, the detection rate per 100,000 was significantly lower, at 1975, in Derbyshire than in England (2502) and had fallen from 2193.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68087"/>
            <a:ext cx="5471514" cy="1169551"/>
            <a:chOff x="179512" y="144968"/>
            <a:chExt cx="5184576" cy="1366017"/>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84771" y="144968"/>
              <a:ext cx="5112568" cy="1366017"/>
            </a:xfrm>
            <a:prstGeom prst="rect">
              <a:avLst/>
            </a:prstGeom>
            <a:noFill/>
            <a:effectLst>
              <a:softEdge rad="12700"/>
            </a:effectLst>
          </p:spPr>
          <p:txBody>
            <a:bodyPr wrap="square" rtlCol="0">
              <a:spAutoFit/>
            </a:bodyPr>
            <a:lstStyle/>
            <a:p>
              <a:r>
                <a:rPr lang="en-GB" sz="1000" b="1" dirty="0"/>
                <a:t>3.02 Chlamydia detection rate (15-24 year olds)</a:t>
              </a:r>
            </a:p>
            <a:p>
              <a:r>
                <a:rPr lang="en-GB" sz="1000" spc="-10" dirty="0"/>
                <a:t>Chlamydia is the most commonly diagnosed bacterial sexually transmitted infection in England, with rates substantially higher in young adults than any other age group. It causes avoidable sexual and reproductive ill-health, including symptomatic acute infections and complications such as pelvic inflammatory disease (PID), ectopic pregnancy and tubal-factor infertility. The National Chlamydia Screening Programme (NCSP) recommends screening for all sexually active young people under 25 annually or on change of partner (whichever is more frequent).</a:t>
              </a:r>
            </a:p>
          </p:txBody>
        </p:sp>
      </p:grpSp>
      <p:sp>
        <p:nvSpPr>
          <p:cNvPr id="29" name="Down Arrow 2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354" y="3352842"/>
            <a:ext cx="3555556" cy="3111111"/>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037" y="1915201"/>
            <a:ext cx="4762500" cy="2138363"/>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1452" y="4875711"/>
            <a:ext cx="4762500" cy="1447800"/>
          </a:xfrm>
          <a:prstGeom prst="rect">
            <a:avLst/>
          </a:prstGeom>
        </p:spPr>
      </p:pic>
    </p:spTree>
    <p:custDataLst>
      <p:tags r:id="rId1"/>
    </p:custDataLst>
    <p:extLst>
      <p:ext uri="{BB962C8B-B14F-4D97-AF65-F5344CB8AC3E}">
        <p14:creationId xmlns:p14="http://schemas.microsoft.com/office/powerpoint/2010/main" val="29885764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84198" y="1537071"/>
            <a:ext cx="3672026" cy="1384393"/>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8" y="1865616"/>
              <a:ext cx="3240360" cy="953232"/>
            </a:xfrm>
            <a:prstGeom prst="rect">
              <a:avLst/>
            </a:prstGeom>
            <a:noFill/>
          </p:spPr>
          <p:txBody>
            <a:bodyPr wrap="square" rtlCol="0">
              <a:spAutoFit/>
            </a:bodyPr>
            <a:lstStyle/>
            <a:p>
              <a:r>
                <a:rPr lang="en-GB" sz="1000" b="1" dirty="0"/>
                <a:t>i Hepatitis B (1 year old) </a:t>
              </a:r>
            </a:p>
            <a:p>
              <a:r>
                <a:rPr lang="en-GB" sz="1000" dirty="0"/>
                <a:t>In 2017/18, coverage remained at 100%</a:t>
              </a:r>
            </a:p>
            <a:p>
              <a:endParaRPr lang="en-GB" sz="1000" dirty="0"/>
            </a:p>
            <a:p>
              <a:r>
                <a:rPr lang="en-GB" sz="1000" b="1" dirty="0"/>
                <a:t>ii Hepatitis B (2 year old) </a:t>
              </a:r>
            </a:p>
            <a:p>
              <a:r>
                <a:rPr lang="en-GB" sz="1000" dirty="0"/>
                <a:t>The value for Derbyshire has been suppressed owing to a small denominator</a:t>
              </a:r>
            </a:p>
            <a:p>
              <a:endParaRPr lang="en-GB" sz="1000"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452" y="4875711"/>
            <a:ext cx="4762500" cy="14478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948" y="3409640"/>
            <a:ext cx="3555556" cy="3111111"/>
          </a:xfrm>
          <a:prstGeom prst="rect">
            <a:avLst/>
          </a:prstGeom>
        </p:spPr>
      </p:pic>
      <p:sp>
        <p:nvSpPr>
          <p:cNvPr id="34" name="Rectangle 33"/>
          <p:cNvSpPr/>
          <p:nvPr/>
        </p:nvSpPr>
        <p:spPr>
          <a:xfrm>
            <a:off x="5796136" y="908720"/>
            <a:ext cx="360040" cy="7200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4618" y="1957372"/>
            <a:ext cx="4762500" cy="2219325"/>
          </a:xfrm>
          <a:prstGeom prst="rect">
            <a:avLst/>
          </a:prstGeom>
        </p:spPr>
      </p:pic>
    </p:spTree>
    <p:custDataLst>
      <p:tags r:id="rId1"/>
    </p:custDataLst>
    <p:extLst>
      <p:ext uri="{BB962C8B-B14F-4D97-AF65-F5344CB8AC3E}">
        <p14:creationId xmlns:p14="http://schemas.microsoft.com/office/powerpoint/2010/main" val="28555273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84198" y="1537071"/>
            <a:ext cx="3672026" cy="1384393"/>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8" y="1906317"/>
              <a:ext cx="3240360" cy="827807"/>
            </a:xfrm>
            <a:prstGeom prst="rect">
              <a:avLst/>
            </a:prstGeom>
            <a:noFill/>
          </p:spPr>
          <p:txBody>
            <a:bodyPr wrap="square" rtlCol="0">
              <a:spAutoFit/>
            </a:bodyPr>
            <a:lstStyle/>
            <a:p>
              <a:r>
                <a:rPr lang="en-GB" sz="1000" b="1" dirty="0"/>
                <a:t>iii Dtap / IPV / Hib (1 year old)</a:t>
              </a:r>
            </a:p>
            <a:p>
              <a:r>
                <a:rPr lang="en-GB" sz="1000" dirty="0"/>
                <a:t>In 2017/18, coverage in Derbyshire stood at 96.6%, significantly higher than for England, at 93.1%, having risen from 96.4%.</a:t>
              </a:r>
            </a:p>
            <a:p>
              <a:r>
                <a:rPr lang="en-GB" sz="1000" dirty="0"/>
                <a:t>This indicator was also benchmarked against a goal of 90%, which it is significantly higher than.</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420760"/>
            <a:ext cx="3555556" cy="3111111"/>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452" y="1969139"/>
            <a:ext cx="4762500" cy="2138363"/>
          </a:xfrm>
          <a:prstGeom prst="rect">
            <a:avLst/>
          </a:prstGeom>
        </p:spPr>
      </p:pic>
      <p:sp>
        <p:nvSpPr>
          <p:cNvPr id="35" name="Down Arrow 34"/>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138479391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84198" y="1537071"/>
            <a:ext cx="3672026" cy="1384393"/>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8" y="1906317"/>
              <a:ext cx="3240360" cy="827807"/>
            </a:xfrm>
            <a:prstGeom prst="rect">
              <a:avLst/>
            </a:prstGeom>
            <a:noFill/>
          </p:spPr>
          <p:txBody>
            <a:bodyPr wrap="square" rtlCol="0">
              <a:spAutoFit/>
            </a:bodyPr>
            <a:lstStyle/>
            <a:p>
              <a:r>
                <a:rPr lang="en-GB" sz="1000" b="1" dirty="0"/>
                <a:t>iii Dtap / IPV / Hib (2 years old)</a:t>
              </a:r>
            </a:p>
            <a:p>
              <a:r>
                <a:rPr lang="en-GB" sz="1000" dirty="0"/>
                <a:t>In 2017/18, coverage in Derbyshire stood at 97.8%, significantly higher than for England, at 95.1%, having fallen from 98.2%.</a:t>
              </a:r>
            </a:p>
            <a:p>
              <a:r>
                <a:rPr lang="en-GB" sz="1000" dirty="0"/>
                <a:t>This indicator was also benchmarked against a goal of 90%, which it is significantly higher than.</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sp>
        <p:nvSpPr>
          <p:cNvPr id="35" name="Down Arrow 34"/>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627" y="3377304"/>
            <a:ext cx="3555556" cy="31111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628" y="1967608"/>
            <a:ext cx="4762500" cy="2138363"/>
          </a:xfrm>
          <a:prstGeom prst="rect">
            <a:avLst/>
          </a:prstGeom>
        </p:spPr>
      </p:pic>
    </p:spTree>
    <p:custDataLst>
      <p:tags r:id="rId1"/>
    </p:custDataLst>
    <p:extLst>
      <p:ext uri="{BB962C8B-B14F-4D97-AF65-F5344CB8AC3E}">
        <p14:creationId xmlns:p14="http://schemas.microsoft.com/office/powerpoint/2010/main" val="20226077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84198" y="1537071"/>
            <a:ext cx="3672026" cy="1384393"/>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8" y="1906317"/>
              <a:ext cx="3240360" cy="827807"/>
            </a:xfrm>
            <a:prstGeom prst="rect">
              <a:avLst/>
            </a:prstGeom>
            <a:noFill/>
          </p:spPr>
          <p:txBody>
            <a:bodyPr wrap="square" rtlCol="0">
              <a:spAutoFit/>
            </a:bodyPr>
            <a:lstStyle/>
            <a:p>
              <a:r>
                <a:rPr lang="en-GB" sz="1000" b="1" dirty="0"/>
                <a:t>iv Men C</a:t>
              </a:r>
            </a:p>
            <a:p>
              <a:r>
                <a:rPr lang="en-GB" sz="1000" dirty="0"/>
                <a:t>In 2017/18, coverage in Derbyshire stood at 98.1%, having risen significantly from 95.5%.  No England comparator was available.</a:t>
              </a:r>
            </a:p>
            <a:p>
              <a:r>
                <a:rPr lang="en-GB" sz="1000" dirty="0"/>
                <a:t>This indicator was also benchmarked against a goal of 90%, which it is significantly higher than.</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sp>
        <p:nvSpPr>
          <p:cNvPr id="35" name="Down Arrow 34"/>
          <p:cNvSpPr/>
          <p:nvPr/>
        </p:nvSpPr>
        <p:spPr>
          <a:xfrm>
            <a:off x="5868144" y="783340"/>
            <a:ext cx="216024" cy="349898"/>
          </a:xfrm>
          <a:prstGeom prst="downArrow">
            <a:avLst/>
          </a:prstGeom>
          <a:solidFill>
            <a:srgbClr val="00B050"/>
          </a:solidFill>
          <a:ln>
            <a:solidFill>
              <a:srgbClr val="00B05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628" y="1921658"/>
            <a:ext cx="4762500" cy="21431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98" y="3372046"/>
            <a:ext cx="3555556" cy="3111111"/>
          </a:xfrm>
          <a:prstGeom prst="rect">
            <a:avLst/>
          </a:prstGeom>
        </p:spPr>
      </p:pic>
    </p:spTree>
    <p:custDataLst>
      <p:tags r:id="rId1"/>
    </p:custDataLst>
    <p:extLst>
      <p:ext uri="{BB962C8B-B14F-4D97-AF65-F5344CB8AC3E}">
        <p14:creationId xmlns:p14="http://schemas.microsoft.com/office/powerpoint/2010/main" val="32090987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grpSp>
        <p:nvGrpSpPr>
          <p:cNvPr id="8" name="Group 7"/>
          <p:cNvGrpSpPr/>
          <p:nvPr/>
        </p:nvGrpSpPr>
        <p:grpSpPr>
          <a:xfrm>
            <a:off x="144000" y="468000"/>
            <a:ext cx="1440160" cy="1368152"/>
            <a:chOff x="3419872" y="1340768"/>
            <a:chExt cx="1440160" cy="1368152"/>
          </a:xfrm>
        </p:grpSpPr>
        <p:sp>
          <p:nvSpPr>
            <p:cNvPr id="9" name="Oval 8">
              <a:hlinkClick r:id="rId3" action="ppaction://hlinksldjump"/>
            </p:cNvPr>
            <p:cNvSpPr/>
            <p:nvPr/>
          </p:nvSpPr>
          <p:spPr>
            <a:xfrm>
              <a:off x="3419872" y="1340768"/>
              <a:ext cx="1440160" cy="1368152"/>
            </a:xfrm>
            <a:prstGeom prst="ellipse">
              <a:avLst/>
            </a:prstGeom>
            <a:solidFill>
              <a:schemeClr val="bg1"/>
            </a:soli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3677494" y="1710720"/>
              <a:ext cx="924915" cy="628247"/>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3500" b="1" kern="1200">
                  <a:solidFill>
                    <a:schemeClr val="bg1"/>
                  </a:solidFill>
                  <a:latin typeface="+mj-lt"/>
                  <a:ea typeface="+mj-ea"/>
                  <a:cs typeface="+mj-cs"/>
                </a:defRPr>
              </a:lvl1pPr>
            </a:lstStyle>
            <a:p>
              <a:endParaRPr lang="en-GB" sz="2000" dirty="0">
                <a:solidFill>
                  <a:srgbClr val="00B050"/>
                </a:solidFill>
              </a:endParaRPr>
            </a:p>
          </p:txBody>
        </p:sp>
      </p:grpSp>
      <p:sp>
        <p:nvSpPr>
          <p:cNvPr id="4" name="Subtitle 3"/>
          <p:cNvSpPr txBox="1">
            <a:spLocks noGrp="1"/>
          </p:cNvSpPr>
          <p:nvPr>
            <p:ph type="subTitle" idx="1"/>
          </p:nvPr>
        </p:nvSpPr>
        <p:spPr>
          <a:xfrm>
            <a:off x="58662" y="1988840"/>
            <a:ext cx="8977834" cy="4824000"/>
          </a:xfrm>
          <a:prstGeom prst="rect">
            <a:avLst/>
          </a:prstGeom>
          <a:solidFill>
            <a:schemeClr val="bg1"/>
          </a:solidFill>
        </p:spPr>
        <p:txBody>
          <a:bodyPr wrap="square" rtlCol="0">
            <a:spAutoFit/>
          </a:bodyPr>
          <a:lstStyle/>
          <a:p>
            <a:pPr>
              <a:spcBef>
                <a:spcPts val="0"/>
              </a:spcBef>
            </a:pPr>
            <a:r>
              <a:rPr lang="en-GB" sz="1000" b="1" dirty="0">
                <a:hlinkClick r:id="rId4" action="ppaction://hlinksldjump"/>
              </a:rPr>
              <a:t>CCGOF</a:t>
            </a:r>
            <a:endParaRPr lang="en-GB" sz="1000" b="1" dirty="0">
              <a:hlinkClick r:id="rId5" action="ppaction://hlinksldjump"/>
            </a:endParaRPr>
          </a:p>
          <a:p>
            <a:pPr>
              <a:spcBef>
                <a:spcPts val="0"/>
              </a:spcBef>
            </a:pPr>
            <a:r>
              <a:rPr lang="en-GB" sz="1000" dirty="0">
                <a:hlinkClick r:id="rId5" action="ppaction://hlinksldjump"/>
              </a:rPr>
              <a:t>1.1 Potential years of life lost (PYLL) from causes considered amenable to healthcare </a:t>
            </a:r>
            <a:r>
              <a:rPr lang="en-GB" sz="1000" dirty="0">
                <a:hlinkClick r:id="rId6" action="ppaction://hlinksldjump"/>
              </a:rPr>
              <a:t>–</a:t>
            </a:r>
            <a:r>
              <a:rPr lang="en-GB" sz="1000" dirty="0">
                <a:hlinkClick r:id="rId5" action="ppaction://hlinksldjump"/>
              </a:rPr>
              <a:t> male</a:t>
            </a:r>
            <a:endParaRPr lang="en-GB" sz="1000" dirty="0"/>
          </a:p>
          <a:p>
            <a:pPr>
              <a:spcBef>
                <a:spcPts val="0"/>
              </a:spcBef>
            </a:pPr>
            <a:r>
              <a:rPr lang="en-GB" sz="1000" dirty="0">
                <a:hlinkClick r:id="rId7" action="ppaction://hlinksldjump"/>
              </a:rPr>
              <a:t>1.1 Potential years of life lost (PYLL) from causes considered amenable to healthcare – female</a:t>
            </a:r>
            <a:endParaRPr lang="en-GB" sz="1000" dirty="0"/>
          </a:p>
          <a:p>
            <a:pPr>
              <a:spcBef>
                <a:spcPts val="0"/>
              </a:spcBef>
            </a:pPr>
            <a:r>
              <a:rPr lang="en-GB" sz="1000" dirty="0">
                <a:hlinkClick r:id="rId8" action="ppaction://hlinksldjump"/>
              </a:rPr>
              <a:t>1.2 Under 75 mortality rates from cardiovascular disease</a:t>
            </a:r>
            <a:endParaRPr lang="en-GB" sz="1000" dirty="0"/>
          </a:p>
          <a:p>
            <a:pPr>
              <a:spcBef>
                <a:spcPts val="0"/>
              </a:spcBef>
            </a:pPr>
            <a:r>
              <a:rPr lang="en-GB" sz="1000" dirty="0">
                <a:hlinkClick r:id="rId9" action="ppaction://hlinksldjump"/>
              </a:rPr>
              <a:t>1.3 Completion of cardiac rehabilitation following an admission for coronary heart disease</a:t>
            </a:r>
            <a:endParaRPr lang="en-GB" sz="1000" dirty="0"/>
          </a:p>
          <a:p>
            <a:pPr>
              <a:spcBef>
                <a:spcPts val="0"/>
              </a:spcBef>
            </a:pPr>
            <a:r>
              <a:rPr lang="en-GB" sz="1000" dirty="0">
                <a:hlinkClick r:id="rId10" action="ppaction://hlinksldjump"/>
              </a:rPr>
              <a:t>1.4 Myocardial infarction, stroke and stage 5 chronic kidney disease in people with diabetes</a:t>
            </a:r>
            <a:endParaRPr lang="en-GB" sz="1000" dirty="0"/>
          </a:p>
          <a:p>
            <a:pPr>
              <a:spcBef>
                <a:spcPts val="0"/>
              </a:spcBef>
            </a:pPr>
            <a:r>
              <a:rPr lang="en-GB" sz="1000" dirty="0">
                <a:hlinkClick r:id="rId11" action="ppaction://hlinksldjump"/>
              </a:rPr>
              <a:t>1.5 Mortality within 30 days of hospital admission for stroke</a:t>
            </a:r>
            <a:endParaRPr lang="en-GB" sz="1000" dirty="0"/>
          </a:p>
          <a:p>
            <a:pPr>
              <a:spcBef>
                <a:spcPts val="0"/>
              </a:spcBef>
            </a:pPr>
            <a:r>
              <a:rPr lang="en-GB" sz="1000" dirty="0">
                <a:hlinkClick r:id="rId12" action="ppaction://hlinksldjump"/>
              </a:rPr>
              <a:t>1.6 Under 75 mortality rates from respiratory disease</a:t>
            </a:r>
            <a:endParaRPr lang="en-GB" sz="1000" dirty="0"/>
          </a:p>
          <a:p>
            <a:pPr>
              <a:spcBef>
                <a:spcPts val="0"/>
              </a:spcBef>
            </a:pPr>
            <a:r>
              <a:rPr lang="en-GB" sz="1000" dirty="0">
                <a:hlinkClick r:id="rId13" action="ppaction://hlinksldjump"/>
              </a:rPr>
              <a:t>1.7 Under 75 mortality rates from liver disease</a:t>
            </a:r>
            <a:endParaRPr lang="en-GB" sz="1000" dirty="0"/>
          </a:p>
          <a:p>
            <a:pPr>
              <a:spcBef>
                <a:spcPts val="0"/>
              </a:spcBef>
            </a:pPr>
            <a:r>
              <a:rPr lang="en-GB" sz="1000" dirty="0">
                <a:hlinkClick r:id="rId14" action="ppaction://hlinksldjump"/>
              </a:rPr>
              <a:t>1.8 Emergency admissions for alcohol related liver disease</a:t>
            </a:r>
            <a:endParaRPr lang="en-GB" sz="1000" dirty="0"/>
          </a:p>
          <a:p>
            <a:pPr>
              <a:spcBef>
                <a:spcPts val="0"/>
              </a:spcBef>
            </a:pPr>
            <a:r>
              <a:rPr lang="en-GB" sz="1000" dirty="0">
                <a:hlinkClick r:id="rId15" action="ppaction://hlinksldjump"/>
              </a:rPr>
              <a:t>1.9 Under 75 mortality rate from cancer</a:t>
            </a:r>
            <a:endParaRPr lang="en-GB" sz="1000" dirty="0"/>
          </a:p>
          <a:p>
            <a:pPr>
              <a:spcBef>
                <a:spcPts val="0"/>
              </a:spcBef>
            </a:pPr>
            <a:r>
              <a:rPr lang="en-GB" sz="1000" dirty="0">
                <a:hlinkClick r:id="rId16" action="ppaction://hlinksldjump"/>
              </a:rPr>
              <a:t>1.10 One-year survival from all cancers</a:t>
            </a:r>
            <a:endParaRPr lang="en-GB" sz="1000" dirty="0"/>
          </a:p>
          <a:p>
            <a:pPr>
              <a:spcBef>
                <a:spcPts val="0"/>
              </a:spcBef>
            </a:pPr>
            <a:r>
              <a:rPr lang="en-GB" sz="1000" dirty="0">
                <a:hlinkClick r:id="rId17" action="ppaction://hlinksldjump"/>
              </a:rPr>
              <a:t>1.11 One-year survival from breast, lung and colorectal cancers</a:t>
            </a:r>
            <a:endParaRPr lang="en-GB" sz="1000" dirty="0"/>
          </a:p>
          <a:p>
            <a:pPr>
              <a:spcBef>
                <a:spcPts val="0"/>
              </a:spcBef>
            </a:pPr>
            <a:r>
              <a:rPr lang="en-GB" sz="1000" dirty="0">
                <a:hlinkClick r:id="rId18" action="ppaction://hlinksldjump"/>
              </a:rPr>
              <a:t>1.12 People with Serious Mental Illness (SMI) who have received the complete list of physical checks</a:t>
            </a:r>
            <a:endParaRPr lang="en-GB" sz="1000" dirty="0"/>
          </a:p>
          <a:p>
            <a:pPr>
              <a:spcBef>
                <a:spcPts val="0"/>
              </a:spcBef>
            </a:pPr>
            <a:r>
              <a:rPr lang="en-GB" sz="1000" dirty="0">
                <a:hlinkClick r:id="rId19" action="ppaction://hlinksldjump"/>
              </a:rPr>
              <a:t>1.14 Maternal smoking at delivery</a:t>
            </a:r>
            <a:endParaRPr lang="en-GB" sz="1000" dirty="0"/>
          </a:p>
          <a:p>
            <a:pPr>
              <a:spcBef>
                <a:spcPts val="0"/>
              </a:spcBef>
            </a:pPr>
            <a:r>
              <a:rPr lang="en-GB" sz="1000" dirty="0">
                <a:hlinkClick r:id="rId20" action="ppaction://hlinksldjump"/>
              </a:rPr>
              <a:t>1.17 Record of stage of cancer at diagnosis</a:t>
            </a:r>
            <a:endParaRPr lang="en-GB" sz="1000" dirty="0"/>
          </a:p>
          <a:p>
            <a:pPr>
              <a:spcBef>
                <a:spcPts val="0"/>
              </a:spcBef>
            </a:pPr>
            <a:r>
              <a:rPr lang="en-GB" sz="1000" dirty="0">
                <a:hlinkClick r:id="rId21" action="ppaction://hlinksldjump"/>
              </a:rPr>
              <a:t>1.18 Percentage of cancers detected at stage 1 and 2</a:t>
            </a:r>
            <a:endParaRPr lang="en-GB" sz="1000" dirty="0"/>
          </a:p>
          <a:p>
            <a:pPr>
              <a:spcBef>
                <a:spcPts val="0"/>
              </a:spcBef>
            </a:pPr>
            <a:r>
              <a:rPr lang="en-GB" sz="1000" dirty="0">
                <a:hlinkClick r:id="rId22" action="ppaction://hlinksldjump"/>
              </a:rPr>
              <a:t>1.19 Record of lung cancer stage at decision to treat</a:t>
            </a:r>
            <a:endParaRPr lang="en-GB" sz="1000" dirty="0"/>
          </a:p>
          <a:p>
            <a:pPr>
              <a:spcBef>
                <a:spcPts val="0"/>
              </a:spcBef>
            </a:pPr>
            <a:r>
              <a:rPr lang="en-GB" sz="1000" dirty="0">
                <a:hlinkClick r:id="rId23" action="ppaction://hlinksldjump"/>
              </a:rPr>
              <a:t>1.20 Mortality from breast cancer in females</a:t>
            </a:r>
            <a:endParaRPr lang="en-GB" sz="1000" dirty="0">
              <a:hlinkClick r:id="rId24" action="ppaction://hlinksldjump"/>
            </a:endParaRPr>
          </a:p>
          <a:p>
            <a:pPr>
              <a:spcBef>
                <a:spcPts val="0"/>
              </a:spcBef>
            </a:pPr>
            <a:r>
              <a:rPr lang="en-GB" sz="1000" dirty="0">
                <a:hlinkClick r:id="rId24" action="ppaction://hlinksldjump"/>
              </a:rPr>
              <a:t>1.21 All-cause mortality – 12 months following a first emergency admission to hospital for heart failure in people aged 16 and over</a:t>
            </a:r>
            <a:endParaRPr lang="en-GB" sz="1000" dirty="0"/>
          </a:p>
          <a:p>
            <a:pPr>
              <a:spcBef>
                <a:spcPts val="0"/>
              </a:spcBef>
            </a:pPr>
            <a:r>
              <a:rPr lang="en-GB" sz="1000" dirty="0">
                <a:hlinkClick r:id="rId25" action="ppaction://hlinksldjump"/>
              </a:rPr>
              <a:t>1.23 Smoking rates in people with serious mental illness (SMI)</a:t>
            </a:r>
            <a:endParaRPr lang="en-GB" sz="1000" dirty="0"/>
          </a:p>
          <a:p>
            <a:pPr>
              <a:spcBef>
                <a:spcPts val="0"/>
              </a:spcBef>
            </a:pPr>
            <a:r>
              <a:rPr lang="en-GB" sz="1000" dirty="0">
                <a:hlinkClick r:id="rId26" action="ppaction://hlinksldjump"/>
              </a:rPr>
              <a:t>1.24 Referrals to cardiac rehabilitation within 5 days of an admission for coronary heart disease</a:t>
            </a:r>
            <a:endParaRPr lang="en-GB" sz="1000" dirty="0"/>
          </a:p>
          <a:p>
            <a:pPr>
              <a:spcBef>
                <a:spcPts val="0"/>
              </a:spcBef>
            </a:pPr>
            <a:r>
              <a:rPr lang="en-GB" sz="1000" dirty="0">
                <a:hlinkClick r:id="rId27" action="ppaction://hlinksldjump"/>
              </a:rPr>
              <a:t>1.25 Neonatal mortality and stillbirths</a:t>
            </a:r>
            <a:endParaRPr lang="en-GB" sz="1000" dirty="0"/>
          </a:p>
          <a:p>
            <a:pPr>
              <a:spcBef>
                <a:spcPts val="0"/>
              </a:spcBef>
            </a:pPr>
            <a:r>
              <a:rPr lang="en-GB" sz="1000" dirty="0">
                <a:hlinkClick r:id="rId6" action="ppaction://hlinksldjump"/>
              </a:rPr>
              <a:t>2.1 Health-related quality of life for people with long term conditions</a:t>
            </a:r>
            <a:endParaRPr lang="en-GB" sz="1000" dirty="0"/>
          </a:p>
          <a:p>
            <a:pPr>
              <a:spcBef>
                <a:spcPts val="0"/>
              </a:spcBef>
            </a:pPr>
            <a:r>
              <a:rPr lang="en-GB" sz="1000" dirty="0">
                <a:hlinkClick r:id="rId28" action="ppaction://hlinksldjump"/>
              </a:rPr>
              <a:t>2.2 Proportion of people who are feeling supported to manage their condition</a:t>
            </a:r>
            <a:endParaRPr lang="en-GB" sz="1000" dirty="0"/>
          </a:p>
          <a:p>
            <a:pPr>
              <a:spcBef>
                <a:spcPts val="0"/>
              </a:spcBef>
            </a:pPr>
            <a:r>
              <a:rPr lang="en-GB" sz="1000" dirty="0">
                <a:hlinkClick r:id="rId29" action="ppaction://hlinksldjump"/>
              </a:rPr>
              <a:t>2.3 People with COPD and Medical Research Council (MRC) Dyspnoea Scale ≥3 referred to a pulmonary rehabilitation programme</a:t>
            </a:r>
            <a:endParaRPr lang="en-GB" sz="1000" dirty="0"/>
          </a:p>
          <a:p>
            <a:pPr>
              <a:spcBef>
                <a:spcPts val="0"/>
              </a:spcBef>
            </a:pPr>
            <a:r>
              <a:rPr lang="en-GB" sz="1000" dirty="0">
                <a:hlinkClick r:id="rId30" action="ppaction://hlinksldjump"/>
              </a:rPr>
              <a:t>2.5 People with diabetes diagnosed less than a year referred to structured education</a:t>
            </a:r>
            <a:endParaRPr lang="en-GB" sz="1000" dirty="0"/>
          </a:p>
          <a:p>
            <a:pPr>
              <a:spcBef>
                <a:spcPts val="0"/>
              </a:spcBef>
            </a:pPr>
            <a:r>
              <a:rPr lang="en-GB" sz="1000" dirty="0">
                <a:hlinkClick r:id="rId31" action="ppaction://hlinksldjump"/>
              </a:rPr>
              <a:t>2.6 Unplanned hospitalisation for chronic ambulatory care sensitive conditions</a:t>
            </a:r>
            <a:endParaRPr lang="en-GB" sz="1000" dirty="0"/>
          </a:p>
          <a:p>
            <a:pPr>
              <a:spcBef>
                <a:spcPts val="0"/>
              </a:spcBef>
            </a:pPr>
            <a:r>
              <a:rPr lang="en-GB" sz="1000" dirty="0">
                <a:hlinkClick r:id="rId32" action="ppaction://hlinksldjump"/>
              </a:rPr>
              <a:t>2.7 Unplanned hospitalisation for asthma, diabetes and epilepsy in under 19s</a:t>
            </a:r>
            <a:endParaRPr lang="en-GB" sz="1000" dirty="0">
              <a:hlinkClick r:id="rId28" action="ppaction://hlinksldjump"/>
            </a:endParaRPr>
          </a:p>
          <a:p>
            <a:pPr>
              <a:spcBef>
                <a:spcPts val="0"/>
              </a:spcBef>
            </a:pPr>
            <a:endParaRPr lang="en-GB" sz="1000" dirty="0"/>
          </a:p>
          <a:p>
            <a:pPr>
              <a:spcBef>
                <a:spcPts val="0"/>
              </a:spcBef>
            </a:pPr>
            <a:r>
              <a:rPr lang="en-GB" sz="1000" b="1" dirty="0">
                <a:hlinkClick r:id="rId33" action="ppaction://hlinksldjump"/>
              </a:rPr>
              <a:t>Not compared – PHOF</a:t>
            </a:r>
            <a:r>
              <a:rPr lang="en-GB" sz="1000" b="1" dirty="0"/>
              <a:t>		</a:t>
            </a:r>
            <a:r>
              <a:rPr lang="en-GB" sz="1000" b="1" dirty="0">
                <a:hlinkClick r:id="rId34" action="ppaction://hlinksldjump"/>
              </a:rPr>
              <a:t>Not compared – NHSOF &amp; ASCOF</a:t>
            </a:r>
            <a:r>
              <a:rPr lang="en-GB" sz="1000" b="1" dirty="0"/>
              <a:t>		</a:t>
            </a:r>
            <a:r>
              <a:rPr lang="en-GB" sz="1000" b="1" dirty="0">
                <a:hlinkClick r:id="rId35" action="ppaction://hlinksldjump"/>
              </a:rPr>
              <a:t>Not compared – CCGOF (2)</a:t>
            </a:r>
            <a:endParaRPr lang="en-GB" sz="1000" b="1" dirty="0"/>
          </a:p>
        </p:txBody>
      </p:sp>
    </p:spTree>
    <p:custDataLst>
      <p:tags r:id="rId1"/>
    </p:custDataLst>
    <p:extLst>
      <p:ext uri="{BB962C8B-B14F-4D97-AF65-F5344CB8AC3E}">
        <p14:creationId xmlns:p14="http://schemas.microsoft.com/office/powerpoint/2010/main" val="40679084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84198" y="1537071"/>
            <a:ext cx="3672026" cy="1384393"/>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8" y="1906317"/>
              <a:ext cx="3240360" cy="827807"/>
            </a:xfrm>
            <a:prstGeom prst="rect">
              <a:avLst/>
            </a:prstGeom>
            <a:noFill/>
          </p:spPr>
          <p:txBody>
            <a:bodyPr wrap="square" rtlCol="0">
              <a:spAutoFit/>
            </a:bodyPr>
            <a:lstStyle/>
            <a:p>
              <a:r>
                <a:rPr lang="en-GB" sz="1000" b="1" dirty="0"/>
                <a:t>v PCV</a:t>
              </a:r>
            </a:p>
            <a:p>
              <a:r>
                <a:rPr lang="en-GB" sz="1000" dirty="0"/>
                <a:t>In 2017/18, coverage in Derbyshire stood at 96.7%, significantly higher than England, at 93.3%, having risen  from 96.5%. </a:t>
              </a:r>
            </a:p>
            <a:p>
              <a:r>
                <a:rPr lang="en-GB" sz="1000" dirty="0"/>
                <a:t>This indicator was also benchmarked against a goal of 90%, which it is significantly higher than.</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sp>
        <p:nvSpPr>
          <p:cNvPr id="35" name="Down Arrow 34"/>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627" y="3439457"/>
            <a:ext cx="3555556" cy="31111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628" y="1852282"/>
            <a:ext cx="4762500" cy="2138363"/>
          </a:xfrm>
          <a:prstGeom prst="rect">
            <a:avLst/>
          </a:prstGeom>
        </p:spPr>
      </p:pic>
    </p:spTree>
    <p:extLst>
      <p:ext uri="{BB962C8B-B14F-4D97-AF65-F5344CB8AC3E}">
        <p14:creationId xmlns:p14="http://schemas.microsoft.com/office/powerpoint/2010/main" val="381374221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84198" y="1537071"/>
            <a:ext cx="3672026" cy="1384393"/>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8" y="1906317"/>
              <a:ext cx="3240360" cy="827807"/>
            </a:xfrm>
            <a:prstGeom prst="rect">
              <a:avLst/>
            </a:prstGeom>
            <a:noFill/>
          </p:spPr>
          <p:txBody>
            <a:bodyPr wrap="square" rtlCol="0">
              <a:spAutoFit/>
            </a:bodyPr>
            <a:lstStyle/>
            <a:p>
              <a:r>
                <a:rPr lang="en-GB" sz="1000" b="1" dirty="0"/>
                <a:t>vi Hib / Men C booster (2 years old)</a:t>
              </a:r>
            </a:p>
            <a:p>
              <a:r>
                <a:rPr lang="en-GB" sz="1000" dirty="0"/>
                <a:t>In 2017/18, coverage in Derbyshire stood at 96.1%, significantly higher than England, at 91.2%, having fallen  from 96.3%. </a:t>
              </a:r>
            </a:p>
            <a:p>
              <a:r>
                <a:rPr lang="en-GB" sz="1000" dirty="0"/>
                <a:t>This indicator was also benchmarked against a goal of 90%, which it is significantly higher than.</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sp>
        <p:nvSpPr>
          <p:cNvPr id="35" name="Down Arrow 34"/>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352842"/>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618" y="1909083"/>
            <a:ext cx="4762500" cy="2138363"/>
          </a:xfrm>
          <a:prstGeom prst="rect">
            <a:avLst/>
          </a:prstGeom>
        </p:spPr>
      </p:pic>
    </p:spTree>
    <p:extLst>
      <p:ext uri="{BB962C8B-B14F-4D97-AF65-F5344CB8AC3E}">
        <p14:creationId xmlns:p14="http://schemas.microsoft.com/office/powerpoint/2010/main" val="11332511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84198" y="1537071"/>
            <a:ext cx="3672026" cy="1384393"/>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8" y="1906317"/>
              <a:ext cx="3240360" cy="827807"/>
            </a:xfrm>
            <a:prstGeom prst="rect">
              <a:avLst/>
            </a:prstGeom>
            <a:noFill/>
          </p:spPr>
          <p:txBody>
            <a:bodyPr wrap="square" rtlCol="0">
              <a:spAutoFit/>
            </a:bodyPr>
            <a:lstStyle/>
            <a:p>
              <a:r>
                <a:rPr lang="en-GB" sz="1000" b="1" dirty="0"/>
                <a:t>vi Hib / Men C booster (5 years old)</a:t>
              </a:r>
            </a:p>
            <a:p>
              <a:r>
                <a:rPr lang="en-GB" sz="1000" dirty="0"/>
                <a:t>In 2017/18, coverage in Derbyshire stood at 96.2%, significantly higher than England, at 92.4%, having fallen  from 96.9%. </a:t>
              </a:r>
            </a:p>
            <a:p>
              <a:r>
                <a:rPr lang="en-GB" sz="1000" dirty="0"/>
                <a:t>This indicator was also benchmarked against a goal of 90%, which it is significantly higher than.</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sp>
        <p:nvSpPr>
          <p:cNvPr id="35" name="Down Arrow 34"/>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627" y="3393070"/>
            <a:ext cx="3555556" cy="31111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770" y="1977227"/>
            <a:ext cx="4762500" cy="2138363"/>
          </a:xfrm>
          <a:prstGeom prst="rect">
            <a:avLst/>
          </a:prstGeom>
        </p:spPr>
      </p:pic>
    </p:spTree>
    <p:extLst>
      <p:ext uri="{BB962C8B-B14F-4D97-AF65-F5344CB8AC3E}">
        <p14:creationId xmlns:p14="http://schemas.microsoft.com/office/powerpoint/2010/main" val="21877383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84198" y="1537071"/>
            <a:ext cx="3672026" cy="1384393"/>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8" y="1906317"/>
              <a:ext cx="3240360" cy="827807"/>
            </a:xfrm>
            <a:prstGeom prst="rect">
              <a:avLst/>
            </a:prstGeom>
            <a:noFill/>
          </p:spPr>
          <p:txBody>
            <a:bodyPr wrap="square" rtlCol="0">
              <a:spAutoFit/>
            </a:bodyPr>
            <a:lstStyle/>
            <a:p>
              <a:r>
                <a:rPr lang="en-GB" sz="1000" b="1" dirty="0"/>
                <a:t>vii PCV booster</a:t>
              </a:r>
            </a:p>
            <a:p>
              <a:r>
                <a:rPr lang="en-GB" sz="1000" dirty="0"/>
                <a:t>In 2017/18, coverage in Derbyshire stood at 96.1%, significantly higher than England, at 91.0%, having fallen  from 96.3%. </a:t>
              </a:r>
            </a:p>
            <a:p>
              <a:r>
                <a:rPr lang="en-GB" sz="1000" dirty="0"/>
                <a:t>This indicator was also benchmarked against a goal of 90%, which it is significantly higher than.</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sp>
        <p:nvSpPr>
          <p:cNvPr id="35" name="Down Arrow 34"/>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409" y="3420760"/>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46152"/>
            <a:ext cx="4762500" cy="2138363"/>
          </a:xfrm>
          <a:prstGeom prst="rect">
            <a:avLst/>
          </a:prstGeom>
        </p:spPr>
      </p:pic>
    </p:spTree>
    <p:extLst>
      <p:ext uri="{BB962C8B-B14F-4D97-AF65-F5344CB8AC3E}">
        <p14:creationId xmlns:p14="http://schemas.microsoft.com/office/powerpoint/2010/main" val="361090154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84198" y="1537071"/>
            <a:ext cx="3672026" cy="1384393"/>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8" y="1906317"/>
              <a:ext cx="3240360" cy="827807"/>
            </a:xfrm>
            <a:prstGeom prst="rect">
              <a:avLst/>
            </a:prstGeom>
            <a:noFill/>
          </p:spPr>
          <p:txBody>
            <a:bodyPr wrap="square" rtlCol="0">
              <a:spAutoFit/>
            </a:bodyPr>
            <a:lstStyle/>
            <a:p>
              <a:r>
                <a:rPr lang="en-GB" sz="1000" b="1" dirty="0"/>
                <a:t>viii MMR for one dose (2 years old)</a:t>
              </a:r>
            </a:p>
            <a:p>
              <a:r>
                <a:rPr lang="en-GB" sz="1000" dirty="0"/>
                <a:t>In 2017/18, coverage in Derbyshire stood at 95.9%, significantly higher than England, at 91.2%, having fallen  from 96.0%. </a:t>
              </a:r>
            </a:p>
            <a:p>
              <a:r>
                <a:rPr lang="en-GB" sz="1000" dirty="0"/>
                <a:t>This indicator was also benchmarked against a goal of 90%, which it is significantly higher than.</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sp>
        <p:nvSpPr>
          <p:cNvPr id="35" name="Down Arrow 34"/>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409643"/>
            <a:ext cx="3555556" cy="31111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639" y="1909083"/>
            <a:ext cx="4762500" cy="2138363"/>
          </a:xfrm>
          <a:prstGeom prst="rect">
            <a:avLst/>
          </a:prstGeom>
        </p:spPr>
      </p:pic>
    </p:spTree>
    <p:extLst>
      <p:ext uri="{BB962C8B-B14F-4D97-AF65-F5344CB8AC3E}">
        <p14:creationId xmlns:p14="http://schemas.microsoft.com/office/powerpoint/2010/main" val="197659166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84198" y="1537071"/>
            <a:ext cx="3672026" cy="1384393"/>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8" y="1906317"/>
              <a:ext cx="3240360" cy="827807"/>
            </a:xfrm>
            <a:prstGeom prst="rect">
              <a:avLst/>
            </a:prstGeom>
            <a:noFill/>
          </p:spPr>
          <p:txBody>
            <a:bodyPr wrap="square" rtlCol="0">
              <a:spAutoFit/>
            </a:bodyPr>
            <a:lstStyle/>
            <a:p>
              <a:r>
                <a:rPr lang="en-GB" sz="1000" b="1" dirty="0"/>
                <a:t>ix MMR for one dose (5 years old)</a:t>
              </a:r>
            </a:p>
            <a:p>
              <a:r>
                <a:rPr lang="en-GB" sz="1000" dirty="0"/>
                <a:t>In 2017/18, coverage in Derbyshire stood at 98.0%, significantly higher than England, at 94.9%, having fallen  significantly from 98.7%. </a:t>
              </a:r>
            </a:p>
            <a:p>
              <a:r>
                <a:rPr lang="en-GB" sz="1000" dirty="0"/>
                <a:t>This indicator was also benchmarked against a goal of 90%, which it is significantly higher than.</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sp>
        <p:nvSpPr>
          <p:cNvPr id="35" name="Down Arrow 34"/>
          <p:cNvSpPr/>
          <p:nvPr/>
        </p:nvSpPr>
        <p:spPr>
          <a:xfrm>
            <a:off x="5868144" y="783340"/>
            <a:ext cx="216024" cy="349898"/>
          </a:xfrm>
          <a:prstGeom prst="downArrow">
            <a:avLst/>
          </a:prstGeom>
          <a:solidFill>
            <a:srgbClr val="FF0000"/>
          </a:solidFill>
          <a:ln>
            <a:solidFill>
              <a:srgbClr val="FF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51" y="3409643"/>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22869"/>
            <a:ext cx="4762500" cy="2138363"/>
          </a:xfrm>
          <a:prstGeom prst="rect">
            <a:avLst/>
          </a:prstGeom>
        </p:spPr>
      </p:pic>
    </p:spTree>
    <p:extLst>
      <p:ext uri="{BB962C8B-B14F-4D97-AF65-F5344CB8AC3E}">
        <p14:creationId xmlns:p14="http://schemas.microsoft.com/office/powerpoint/2010/main" val="373027852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84198" y="1537071"/>
            <a:ext cx="3672026" cy="1384393"/>
            <a:chOff x="187820" y="1804106"/>
            <a:chExt cx="3384376"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8" y="1906317"/>
              <a:ext cx="3240360" cy="827807"/>
            </a:xfrm>
            <a:prstGeom prst="rect">
              <a:avLst/>
            </a:prstGeom>
            <a:noFill/>
          </p:spPr>
          <p:txBody>
            <a:bodyPr wrap="square" rtlCol="0">
              <a:spAutoFit/>
            </a:bodyPr>
            <a:lstStyle/>
            <a:p>
              <a:r>
                <a:rPr lang="en-GB" sz="1000" b="1" dirty="0"/>
                <a:t>x MMR for two doses (5 years old)</a:t>
              </a:r>
            </a:p>
            <a:p>
              <a:r>
                <a:rPr lang="en-GB" sz="1000" dirty="0"/>
                <a:t>In 2017/18, coverage in Derbyshire stood at 92.9%, significantly higher than England, at 87.2%, having fallen from 93.1%. </a:t>
              </a:r>
            </a:p>
            <a:p>
              <a:r>
                <a:rPr lang="en-GB" sz="1000" dirty="0"/>
                <a:t>This indicator was also benchmarked against a goal of 90%, which it is higher than, but not significantly so.</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sp>
        <p:nvSpPr>
          <p:cNvPr id="35" name="Down Arrow 34"/>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381" y="3420760"/>
            <a:ext cx="3555556" cy="31111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03223"/>
            <a:ext cx="4762500" cy="2138363"/>
          </a:xfrm>
          <a:prstGeom prst="rect">
            <a:avLst/>
          </a:prstGeom>
        </p:spPr>
      </p:pic>
    </p:spTree>
    <p:extLst>
      <p:ext uri="{BB962C8B-B14F-4D97-AF65-F5344CB8AC3E}">
        <p14:creationId xmlns:p14="http://schemas.microsoft.com/office/powerpoint/2010/main" val="1249311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58662" y="1537071"/>
            <a:ext cx="3820313" cy="1384393"/>
            <a:chOff x="187820" y="1804106"/>
            <a:chExt cx="3405345"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7" y="1906317"/>
              <a:ext cx="3343298" cy="827807"/>
            </a:xfrm>
            <a:prstGeom prst="rect">
              <a:avLst/>
            </a:prstGeom>
            <a:noFill/>
          </p:spPr>
          <p:txBody>
            <a:bodyPr wrap="square" rtlCol="0">
              <a:spAutoFit/>
            </a:bodyPr>
            <a:lstStyle/>
            <a:p>
              <a:r>
                <a:rPr lang="en-GB" sz="1000" b="1" dirty="0"/>
                <a:t>xii HPV vaccination for one dose (females 12-13 years old)</a:t>
              </a:r>
            </a:p>
            <a:p>
              <a:r>
                <a:rPr lang="en-GB" sz="1000" dirty="0"/>
                <a:t>In 2017/18, coverage in Derbyshire stood at 90.9%, significantly higher than England, at 87.2%, having risen significantly from 80.4%. </a:t>
              </a:r>
            </a:p>
            <a:p>
              <a:r>
                <a:rPr lang="en-GB" sz="1000" dirty="0"/>
                <a:t>This indicator was also benchmarked against a goal of 80%, which it is significantly higher than.</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sp>
        <p:nvSpPr>
          <p:cNvPr id="35" name="Down Arrow 34"/>
          <p:cNvSpPr/>
          <p:nvPr/>
        </p:nvSpPr>
        <p:spPr>
          <a:xfrm>
            <a:off x="5868144" y="783340"/>
            <a:ext cx="216024" cy="349898"/>
          </a:xfrm>
          <a:prstGeom prst="downArrow">
            <a:avLst/>
          </a:prstGeom>
          <a:solidFill>
            <a:srgbClr val="00B050"/>
          </a:solidFill>
          <a:ln>
            <a:solidFill>
              <a:srgbClr val="00B05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78" y="3469334"/>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07056"/>
            <a:ext cx="4762500" cy="2233613"/>
          </a:xfrm>
          <a:prstGeom prst="rect">
            <a:avLst/>
          </a:prstGeom>
        </p:spPr>
      </p:pic>
    </p:spTree>
    <p:extLst>
      <p:ext uri="{BB962C8B-B14F-4D97-AF65-F5344CB8AC3E}">
        <p14:creationId xmlns:p14="http://schemas.microsoft.com/office/powerpoint/2010/main" val="301543066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334192" y="1537071"/>
            <a:ext cx="3373712" cy="1384393"/>
            <a:chOff x="187820" y="1804106"/>
            <a:chExt cx="3425839"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7" y="1906317"/>
              <a:ext cx="3363792" cy="827807"/>
            </a:xfrm>
            <a:prstGeom prst="rect">
              <a:avLst/>
            </a:prstGeom>
            <a:noFill/>
          </p:spPr>
          <p:txBody>
            <a:bodyPr wrap="square" rtlCol="0">
              <a:spAutoFit/>
            </a:bodyPr>
            <a:lstStyle/>
            <a:p>
              <a:r>
                <a:rPr lang="en-GB" sz="1000" b="1" dirty="0"/>
                <a:t>xiii PPV </a:t>
              </a:r>
            </a:p>
            <a:p>
              <a:r>
                <a:rPr lang="en-GB" sz="1000" dirty="0"/>
                <a:t>In 2017/18, coverage in Derbyshire stood at 71.9%, significantly higher than England, at 69.5%, having fallen from 72.3%. </a:t>
              </a:r>
            </a:p>
            <a:p>
              <a:r>
                <a:rPr lang="en-GB" sz="1000" dirty="0"/>
                <a:t>This indicator was also benchmarked against a goal of 65%, which it is higher than, but not significantly so.</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sp>
        <p:nvSpPr>
          <p:cNvPr id="35" name="Down Arrow 34"/>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84" y="3420760"/>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22869"/>
            <a:ext cx="4762500" cy="2138363"/>
          </a:xfrm>
          <a:prstGeom prst="rect">
            <a:avLst/>
          </a:prstGeom>
        </p:spPr>
      </p:pic>
    </p:spTree>
    <p:extLst>
      <p:ext uri="{BB962C8B-B14F-4D97-AF65-F5344CB8AC3E}">
        <p14:creationId xmlns:p14="http://schemas.microsoft.com/office/powerpoint/2010/main" val="225350442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334192" y="1537071"/>
            <a:ext cx="3373712" cy="1384393"/>
            <a:chOff x="187820" y="1804106"/>
            <a:chExt cx="3425839"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7" y="1906317"/>
              <a:ext cx="3363792" cy="827807"/>
            </a:xfrm>
            <a:prstGeom prst="rect">
              <a:avLst/>
            </a:prstGeom>
            <a:noFill/>
          </p:spPr>
          <p:txBody>
            <a:bodyPr wrap="square" rtlCol="0">
              <a:spAutoFit/>
            </a:bodyPr>
            <a:lstStyle/>
            <a:p>
              <a:r>
                <a:rPr lang="en-GB" sz="1000" b="1" dirty="0"/>
                <a:t>xiv Flu (aged 65+) </a:t>
              </a:r>
            </a:p>
            <a:p>
              <a:r>
                <a:rPr lang="en-GB" sz="1000" dirty="0"/>
                <a:t>In 2017/18, coverage in Derbyshire stood at 75.6%, significantly higher than England, at 72.6%, having risen significantly from 73.3%. </a:t>
              </a:r>
            </a:p>
            <a:p>
              <a:r>
                <a:rPr lang="en-GB" sz="1000" dirty="0"/>
                <a:t>This indicator was also benchmarked against a goal of 75%, which it is significantly higher than.</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sp>
        <p:nvSpPr>
          <p:cNvPr id="35" name="Down Arrow 34"/>
          <p:cNvSpPr/>
          <p:nvPr/>
        </p:nvSpPr>
        <p:spPr>
          <a:xfrm>
            <a:off x="5868144" y="783340"/>
            <a:ext cx="216024" cy="349898"/>
          </a:xfrm>
          <a:prstGeom prst="downArrow">
            <a:avLst/>
          </a:prstGeom>
          <a:solidFill>
            <a:srgbClr val="00B050"/>
          </a:solidFill>
          <a:ln>
            <a:solidFill>
              <a:srgbClr val="00B05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369422"/>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628" y="1934331"/>
            <a:ext cx="4762500" cy="2281238"/>
          </a:xfrm>
          <a:prstGeom prst="rect">
            <a:avLst/>
          </a:prstGeom>
        </p:spPr>
      </p:pic>
    </p:spTree>
    <p:extLst>
      <p:ext uri="{BB962C8B-B14F-4D97-AF65-F5344CB8AC3E}">
        <p14:creationId xmlns:p14="http://schemas.microsoft.com/office/powerpoint/2010/main" val="342978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grpSp>
        <p:nvGrpSpPr>
          <p:cNvPr id="8" name="Group 7"/>
          <p:cNvGrpSpPr/>
          <p:nvPr/>
        </p:nvGrpSpPr>
        <p:grpSpPr>
          <a:xfrm>
            <a:off x="144000" y="468000"/>
            <a:ext cx="1440160" cy="1368152"/>
            <a:chOff x="3419872" y="1340768"/>
            <a:chExt cx="1440160" cy="1368152"/>
          </a:xfrm>
        </p:grpSpPr>
        <p:sp>
          <p:nvSpPr>
            <p:cNvPr id="9" name="Oval 8">
              <a:hlinkClick r:id="rId2" action="ppaction://hlinksldjump"/>
            </p:cNvPr>
            <p:cNvSpPr/>
            <p:nvPr/>
          </p:nvSpPr>
          <p:spPr>
            <a:xfrm>
              <a:off x="3419872" y="1340768"/>
              <a:ext cx="1440160" cy="1368152"/>
            </a:xfrm>
            <a:prstGeom prst="ellipse">
              <a:avLst/>
            </a:prstGeom>
            <a:solidFill>
              <a:schemeClr val="bg1"/>
            </a:soli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3677494" y="1710720"/>
              <a:ext cx="924915" cy="628247"/>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3500" b="1" kern="1200">
                  <a:solidFill>
                    <a:schemeClr val="bg1"/>
                  </a:solidFill>
                  <a:latin typeface="+mj-lt"/>
                  <a:ea typeface="+mj-ea"/>
                  <a:cs typeface="+mj-cs"/>
                </a:defRPr>
              </a:lvl1pPr>
            </a:lstStyle>
            <a:p>
              <a:endParaRPr lang="en-GB" sz="2000" dirty="0">
                <a:solidFill>
                  <a:srgbClr val="00B050"/>
                </a:solidFill>
              </a:endParaRPr>
            </a:p>
          </p:txBody>
        </p:sp>
      </p:grpSp>
      <p:sp>
        <p:nvSpPr>
          <p:cNvPr id="4" name="Subtitle 3"/>
          <p:cNvSpPr txBox="1">
            <a:spLocks noGrp="1"/>
          </p:cNvSpPr>
          <p:nvPr>
            <p:ph type="subTitle" idx="1"/>
          </p:nvPr>
        </p:nvSpPr>
        <p:spPr>
          <a:xfrm>
            <a:off x="58662" y="1988840"/>
            <a:ext cx="8977834" cy="4747453"/>
          </a:xfrm>
          <a:prstGeom prst="rect">
            <a:avLst/>
          </a:prstGeom>
          <a:solidFill>
            <a:schemeClr val="bg1"/>
          </a:solidFill>
        </p:spPr>
        <p:txBody>
          <a:bodyPr wrap="square" rtlCol="0">
            <a:spAutoFit/>
          </a:bodyPr>
          <a:lstStyle/>
          <a:p>
            <a:pPr>
              <a:lnSpc>
                <a:spcPts val="1100"/>
              </a:lnSpc>
              <a:spcBef>
                <a:spcPts val="0"/>
              </a:spcBef>
            </a:pPr>
            <a:r>
              <a:rPr lang="en-GB" sz="1000" b="1" dirty="0">
                <a:hlinkClick r:id="rId3" action="ppaction://hlinksldjump"/>
              </a:rPr>
              <a:t>CCGOF</a:t>
            </a:r>
            <a:endParaRPr lang="en-GB" sz="1000" b="1" dirty="0">
              <a:hlinkClick r:id="rId4" action="ppaction://hlinksldjump"/>
            </a:endParaRPr>
          </a:p>
          <a:p>
            <a:pPr>
              <a:lnSpc>
                <a:spcPts val="1100"/>
              </a:lnSpc>
              <a:spcBef>
                <a:spcPts val="0"/>
              </a:spcBef>
            </a:pPr>
            <a:r>
              <a:rPr lang="en-GB" sz="1000" dirty="0">
                <a:hlinkClick r:id="rId5" action="ppaction://hlinksldjump"/>
              </a:rPr>
              <a:t>2.8 Complications associated with diabetes</a:t>
            </a:r>
            <a:endParaRPr lang="en-GB" sz="1000" dirty="0"/>
          </a:p>
          <a:p>
            <a:pPr>
              <a:lnSpc>
                <a:spcPts val="1100"/>
              </a:lnSpc>
              <a:spcBef>
                <a:spcPts val="0"/>
              </a:spcBef>
            </a:pPr>
            <a:r>
              <a:rPr lang="en-GB" sz="1000" dirty="0">
                <a:hlinkClick r:id="rId6" action="ppaction://hlinksldjump"/>
              </a:rPr>
              <a:t>2.9 Access to community mental health services by people from black and minority ethnic (BME) groups</a:t>
            </a:r>
            <a:endParaRPr lang="en-GB" sz="1000" dirty="0"/>
          </a:p>
          <a:p>
            <a:pPr>
              <a:lnSpc>
                <a:spcPts val="1100"/>
              </a:lnSpc>
              <a:spcBef>
                <a:spcPts val="0"/>
              </a:spcBef>
            </a:pPr>
            <a:r>
              <a:rPr lang="en-GB" sz="1000" dirty="0">
                <a:hlinkClick r:id="rId7" action="ppaction://hlinksldjump"/>
              </a:rPr>
              <a:t>2.10 Access to psychological therapies services by people from Black and Minority Ethnic (BME) groups</a:t>
            </a:r>
            <a:endParaRPr lang="en-GB" sz="1000" dirty="0"/>
          </a:p>
          <a:p>
            <a:pPr>
              <a:lnSpc>
                <a:spcPts val="1100"/>
              </a:lnSpc>
              <a:spcBef>
                <a:spcPts val="0"/>
              </a:spcBef>
            </a:pPr>
            <a:r>
              <a:rPr lang="en-GB" sz="1000" spc="-30" dirty="0">
                <a:hlinkClick r:id="rId8" action="ppaction://hlinksldjump"/>
              </a:rPr>
              <a:t>2.11a Percentage of referrals to Improving Access to Psychological Therapies (IAPT) services which indicated a reliable recovery following completion of treatment</a:t>
            </a:r>
            <a:endParaRPr lang="en-GB" sz="1000" spc="-30" dirty="0"/>
          </a:p>
          <a:p>
            <a:pPr>
              <a:lnSpc>
                <a:spcPts val="1100"/>
              </a:lnSpc>
              <a:spcBef>
                <a:spcPts val="0"/>
              </a:spcBef>
            </a:pPr>
            <a:r>
              <a:rPr lang="en-GB" sz="1000" spc="-30" dirty="0">
                <a:hlinkClick r:id="rId9" action="ppaction://hlinksldjump"/>
              </a:rPr>
              <a:t>2.11b Percentage of referrals to Improving Access to Psychological Therapies (IAPT) services which indicated a reliable improvement following completion of treatment</a:t>
            </a:r>
            <a:endParaRPr lang="en-GB" sz="1000" spc="-30" dirty="0"/>
          </a:p>
          <a:p>
            <a:pPr>
              <a:lnSpc>
                <a:spcPts val="1100"/>
              </a:lnSpc>
              <a:spcBef>
                <a:spcPts val="0"/>
              </a:spcBef>
            </a:pPr>
            <a:r>
              <a:rPr lang="en-GB" sz="1000" spc="-30" dirty="0">
                <a:hlinkClick r:id="rId10" action="ppaction://hlinksldjump"/>
              </a:rPr>
              <a:t>2.11c Percentage of referrals to Improving Access to Psychological Therapies (IAPT) services which indicated a reliable deterioration following completion of treatment</a:t>
            </a:r>
            <a:endParaRPr lang="en-GB" sz="1000" spc="-30" dirty="0"/>
          </a:p>
          <a:p>
            <a:pPr>
              <a:lnSpc>
                <a:spcPts val="1100"/>
              </a:lnSpc>
              <a:spcBef>
                <a:spcPts val="0"/>
              </a:spcBef>
            </a:pPr>
            <a:r>
              <a:rPr lang="en-GB" sz="1000" dirty="0">
                <a:hlinkClick r:id="rId11" action="ppaction://hlinksldjump"/>
              </a:rPr>
              <a:t>2.15 Health-related quality of life for carers, aged 18 and above</a:t>
            </a:r>
            <a:endParaRPr lang="en-GB" sz="1000" dirty="0"/>
          </a:p>
          <a:p>
            <a:pPr>
              <a:lnSpc>
                <a:spcPts val="1100"/>
              </a:lnSpc>
              <a:spcBef>
                <a:spcPts val="0"/>
              </a:spcBef>
            </a:pPr>
            <a:r>
              <a:rPr lang="en-GB" sz="1000" dirty="0">
                <a:hlinkClick r:id="rId12" action="ppaction://hlinksldjump"/>
              </a:rPr>
              <a:t>2.16 Health-related quality of life for people with a long-term mental health condition</a:t>
            </a:r>
            <a:endParaRPr lang="en-GB" sz="1000" dirty="0"/>
          </a:p>
          <a:p>
            <a:pPr>
              <a:lnSpc>
                <a:spcPts val="1100"/>
              </a:lnSpc>
              <a:spcBef>
                <a:spcPts val="0"/>
              </a:spcBef>
            </a:pPr>
            <a:r>
              <a:rPr lang="en-GB" sz="1000" dirty="0">
                <a:hlinkClick r:id="rId13" action="ppaction://hlinksldjump"/>
              </a:rPr>
              <a:t>3.1 Emergency admissions for acute conditions that should not usually require hospital admission</a:t>
            </a:r>
            <a:endParaRPr lang="en-GB" sz="1000" dirty="0"/>
          </a:p>
          <a:p>
            <a:pPr>
              <a:lnSpc>
                <a:spcPts val="1100"/>
              </a:lnSpc>
              <a:spcBef>
                <a:spcPts val="0"/>
              </a:spcBef>
            </a:pPr>
            <a:r>
              <a:rPr lang="en-GB" sz="1000" dirty="0">
                <a:hlinkClick r:id="rId14" action="ppaction://hlinksldjump"/>
              </a:rPr>
              <a:t>3.2 Emergency readmissions within 30 days of discharge from hospital</a:t>
            </a:r>
            <a:endParaRPr lang="en-GB" sz="1000" dirty="0"/>
          </a:p>
          <a:p>
            <a:pPr>
              <a:lnSpc>
                <a:spcPts val="1100"/>
              </a:lnSpc>
              <a:spcBef>
                <a:spcPts val="0"/>
              </a:spcBef>
            </a:pPr>
            <a:r>
              <a:rPr lang="en-GB" sz="1000" dirty="0">
                <a:hlinkClick r:id="rId15" action="ppaction://hlinksldjump"/>
              </a:rPr>
              <a:t>3.3a Elective procedures - patient reported outcomes measures (PROMS) - groin hernia</a:t>
            </a:r>
            <a:endParaRPr lang="en-GB" sz="1000" dirty="0"/>
          </a:p>
          <a:p>
            <a:pPr>
              <a:lnSpc>
                <a:spcPts val="1100"/>
              </a:lnSpc>
              <a:spcBef>
                <a:spcPts val="0"/>
              </a:spcBef>
            </a:pPr>
            <a:r>
              <a:rPr lang="en-GB" sz="1000" dirty="0">
                <a:hlinkClick r:id="rId16" action="ppaction://hlinksldjump"/>
              </a:rPr>
              <a:t>3.3b Elective procedures - patient reported outcomes measures (PROMS) - hip replacement (primary)</a:t>
            </a:r>
            <a:endParaRPr lang="en-GB" sz="1000" dirty="0"/>
          </a:p>
          <a:p>
            <a:pPr>
              <a:lnSpc>
                <a:spcPts val="1100"/>
              </a:lnSpc>
              <a:spcBef>
                <a:spcPts val="0"/>
              </a:spcBef>
            </a:pPr>
            <a:r>
              <a:rPr lang="en-GB" sz="1000" dirty="0">
                <a:hlinkClick r:id="rId17" action="ppaction://hlinksldjump"/>
              </a:rPr>
              <a:t>3.3c Elective procedures - patient reported outcomes measures (PROMS) - knee replacement (primary)</a:t>
            </a:r>
            <a:endParaRPr lang="en-GB" sz="1000" dirty="0"/>
          </a:p>
          <a:p>
            <a:pPr>
              <a:lnSpc>
                <a:spcPts val="1100"/>
              </a:lnSpc>
              <a:spcBef>
                <a:spcPts val="0"/>
              </a:spcBef>
            </a:pPr>
            <a:r>
              <a:rPr lang="en-GB" sz="1000" dirty="0">
                <a:hlinkClick r:id="rId18" action="ppaction://hlinksldjump"/>
              </a:rPr>
              <a:t>3.3d Elective procedures - patient reported outcomes measures (PROMS) - varicose veins</a:t>
            </a:r>
            <a:endParaRPr lang="en-GB" sz="1000" dirty="0"/>
          </a:p>
          <a:p>
            <a:pPr>
              <a:lnSpc>
                <a:spcPts val="1100"/>
              </a:lnSpc>
              <a:spcBef>
                <a:spcPts val="0"/>
              </a:spcBef>
            </a:pPr>
            <a:r>
              <a:rPr lang="en-GB" sz="1000" dirty="0">
                <a:hlinkClick r:id="rId19" action="ppaction://hlinksldjump"/>
              </a:rPr>
              <a:t>3.5 People who have had a stroke who are admitted to an acute stroke unit within 4 hours of arrival to hospital</a:t>
            </a:r>
            <a:endParaRPr lang="en-GB" sz="1000" dirty="0"/>
          </a:p>
          <a:p>
            <a:pPr>
              <a:lnSpc>
                <a:spcPts val="1100"/>
              </a:lnSpc>
              <a:spcBef>
                <a:spcPts val="0"/>
              </a:spcBef>
            </a:pPr>
            <a:r>
              <a:rPr lang="en-GB" sz="1000" dirty="0">
                <a:hlinkClick r:id="rId20" action="ppaction://hlinksldjump"/>
              </a:rPr>
              <a:t>3.6 People who have had an acute stroke who receive thrombolysis</a:t>
            </a:r>
            <a:endParaRPr lang="en-GB" sz="1000" dirty="0"/>
          </a:p>
          <a:p>
            <a:pPr>
              <a:lnSpc>
                <a:spcPts val="1100"/>
              </a:lnSpc>
              <a:spcBef>
                <a:spcPts val="0"/>
              </a:spcBef>
            </a:pPr>
            <a:r>
              <a:rPr lang="en-GB" sz="1000" dirty="0">
                <a:hlinkClick r:id="rId21" action="ppaction://hlinksldjump"/>
              </a:rPr>
              <a:t>3.7 People who have had a stroke who are discharged from hospital with a joint health and social care plan</a:t>
            </a:r>
            <a:endParaRPr lang="en-GB" sz="1000" dirty="0"/>
          </a:p>
          <a:p>
            <a:pPr>
              <a:lnSpc>
                <a:spcPts val="1100"/>
              </a:lnSpc>
              <a:spcBef>
                <a:spcPts val="0"/>
              </a:spcBef>
            </a:pPr>
            <a:r>
              <a:rPr lang="en-GB" sz="1000" dirty="0">
                <a:hlinkClick r:id="rId22" action="ppaction://hlinksldjump"/>
              </a:rPr>
              <a:t>3.8 People who have a follow-up assessment between 4 and 8 months after initial admission for stroke</a:t>
            </a:r>
            <a:endParaRPr lang="en-GB" sz="1000" dirty="0"/>
          </a:p>
          <a:p>
            <a:pPr>
              <a:lnSpc>
                <a:spcPts val="1100"/>
              </a:lnSpc>
              <a:spcBef>
                <a:spcPts val="0"/>
              </a:spcBef>
            </a:pPr>
            <a:r>
              <a:rPr lang="en-GB" sz="1000" dirty="0">
                <a:hlinkClick r:id="rId23" action="ppaction://hlinksldjump"/>
              </a:rPr>
              <a:t>3.9 People who have had an acute stroke who spend 90% or more of their stay on a stroke unit</a:t>
            </a:r>
            <a:endParaRPr lang="en-GB" sz="1000" dirty="0"/>
          </a:p>
          <a:p>
            <a:pPr>
              <a:lnSpc>
                <a:spcPts val="1100"/>
              </a:lnSpc>
              <a:spcBef>
                <a:spcPts val="0"/>
              </a:spcBef>
            </a:pPr>
            <a:r>
              <a:rPr lang="en-GB" sz="1000" dirty="0">
                <a:hlinkClick r:id="rId24" action="ppaction://hlinksldjump"/>
              </a:rPr>
              <a:t>3.11 Hip fracture: collaborative orthogeriatric care</a:t>
            </a:r>
            <a:endParaRPr lang="en-GB" sz="1000" dirty="0"/>
          </a:p>
          <a:p>
            <a:pPr>
              <a:lnSpc>
                <a:spcPts val="1100"/>
              </a:lnSpc>
              <a:spcBef>
                <a:spcPts val="0"/>
              </a:spcBef>
            </a:pPr>
            <a:r>
              <a:rPr lang="en-GB" sz="1000" dirty="0">
                <a:hlinkClick r:id="rId25" action="ppaction://hlinksldjump"/>
              </a:rPr>
              <a:t>3.12 Hip fracture: timely surgery</a:t>
            </a:r>
            <a:endParaRPr lang="en-GB" sz="1000" dirty="0"/>
          </a:p>
          <a:p>
            <a:pPr>
              <a:lnSpc>
                <a:spcPts val="1100"/>
              </a:lnSpc>
              <a:spcBef>
                <a:spcPts val="0"/>
              </a:spcBef>
            </a:pPr>
            <a:r>
              <a:rPr lang="en-GB" sz="1000" dirty="0">
                <a:hlinkClick r:id="rId26" action="ppaction://hlinksldjump"/>
              </a:rPr>
              <a:t>3.13 Hip fracture: multifactorial falls risk assessment</a:t>
            </a:r>
            <a:endParaRPr lang="en-GB" sz="1000" dirty="0"/>
          </a:p>
          <a:p>
            <a:pPr>
              <a:lnSpc>
                <a:spcPts val="1100"/>
              </a:lnSpc>
              <a:spcBef>
                <a:spcPts val="0"/>
              </a:spcBef>
            </a:pPr>
            <a:r>
              <a:rPr lang="en-GB" sz="1000" dirty="0">
                <a:hlinkClick r:id="rId27" action="ppaction://hlinksldjump"/>
              </a:rPr>
              <a:t>3.14 Alcohol-specific hospital admissions</a:t>
            </a:r>
            <a:endParaRPr lang="en-GB" sz="1000" dirty="0"/>
          </a:p>
          <a:p>
            <a:pPr>
              <a:lnSpc>
                <a:spcPts val="1100"/>
              </a:lnSpc>
              <a:spcBef>
                <a:spcPts val="0"/>
              </a:spcBef>
            </a:pPr>
            <a:r>
              <a:rPr lang="en-GB" sz="1000" dirty="0">
                <a:hlinkClick r:id="rId28" action="ppaction://hlinksldjump"/>
              </a:rPr>
              <a:t>3.15 Emergency alcohol-specific readmission to any hospital within 30 days of discharge following an alcohol-specific admission</a:t>
            </a:r>
            <a:endParaRPr lang="en-GB" sz="1000" dirty="0"/>
          </a:p>
          <a:p>
            <a:pPr>
              <a:lnSpc>
                <a:spcPts val="1100"/>
              </a:lnSpc>
              <a:spcBef>
                <a:spcPts val="0"/>
              </a:spcBef>
            </a:pPr>
            <a:r>
              <a:rPr lang="en-GB" sz="1000" dirty="0">
                <a:hlinkClick r:id="rId29" action="ppaction://hlinksldjump"/>
              </a:rPr>
              <a:t>3.16 Unplanned readmissions to mental health services within 30 days of a mental health inpatient discharge in people aged 17 and over</a:t>
            </a:r>
            <a:endParaRPr lang="en-GB" sz="1000" dirty="0"/>
          </a:p>
          <a:p>
            <a:pPr>
              <a:lnSpc>
                <a:spcPts val="1100"/>
              </a:lnSpc>
              <a:spcBef>
                <a:spcPts val="0"/>
              </a:spcBef>
            </a:pPr>
            <a:r>
              <a:rPr lang="en-GB" sz="1000" dirty="0">
                <a:hlinkClick r:id="rId30" action="ppaction://hlinksldjump"/>
              </a:rPr>
              <a:t>3.17 Percentage of adults in contact with secondary mental health services in employment</a:t>
            </a:r>
            <a:endParaRPr lang="en-GB" sz="1000" dirty="0"/>
          </a:p>
          <a:p>
            <a:pPr>
              <a:lnSpc>
                <a:spcPts val="1100"/>
              </a:lnSpc>
              <a:spcBef>
                <a:spcPts val="0"/>
              </a:spcBef>
            </a:pPr>
            <a:r>
              <a:rPr lang="en-GB" sz="1000" dirty="0">
                <a:hlinkClick r:id="rId31" action="ppaction://hlinksldjump"/>
              </a:rPr>
              <a:t>3.18 Hip fracture: care process composite indicator</a:t>
            </a:r>
            <a:endParaRPr lang="en-GB" sz="1000" dirty="0"/>
          </a:p>
          <a:p>
            <a:pPr>
              <a:lnSpc>
                <a:spcPts val="1100"/>
              </a:lnSpc>
              <a:spcBef>
                <a:spcPts val="0"/>
              </a:spcBef>
            </a:pPr>
            <a:r>
              <a:rPr lang="en-GB" sz="1000" dirty="0">
                <a:hlinkClick r:id="rId32" action="ppaction://hlinksldjump"/>
              </a:rPr>
              <a:t>4.1 Patient experience of GP out-of-hours services</a:t>
            </a:r>
            <a:endParaRPr lang="en-GB" sz="1000" dirty="0"/>
          </a:p>
          <a:p>
            <a:pPr>
              <a:lnSpc>
                <a:spcPts val="1100"/>
              </a:lnSpc>
              <a:spcBef>
                <a:spcPts val="0"/>
              </a:spcBef>
            </a:pPr>
            <a:r>
              <a:rPr lang="en-GB" sz="1000" dirty="0">
                <a:hlinkClick r:id="rId33" action="ppaction://hlinksldjump"/>
              </a:rPr>
              <a:t>4.2 Patient experience of hospital care</a:t>
            </a:r>
            <a:endParaRPr lang="en-GB" sz="1000" dirty="0"/>
          </a:p>
          <a:p>
            <a:pPr>
              <a:lnSpc>
                <a:spcPts val="1100"/>
              </a:lnSpc>
              <a:spcBef>
                <a:spcPts val="0"/>
              </a:spcBef>
            </a:pPr>
            <a:r>
              <a:rPr lang="en-GB" sz="1000" dirty="0">
                <a:hlinkClick r:id="rId34" action="ppaction://hlinksldjump"/>
              </a:rPr>
              <a:t>4.5 Responsiveness to Inpatients personal needs</a:t>
            </a:r>
            <a:endParaRPr lang="en-GB" sz="1000" dirty="0"/>
          </a:p>
          <a:p>
            <a:pPr>
              <a:lnSpc>
                <a:spcPts val="1100"/>
              </a:lnSpc>
              <a:spcBef>
                <a:spcPts val="0"/>
              </a:spcBef>
            </a:pPr>
            <a:endParaRPr lang="en-GB" sz="1000" dirty="0"/>
          </a:p>
          <a:p>
            <a:pPr>
              <a:spcBef>
                <a:spcPts val="0"/>
              </a:spcBef>
            </a:pPr>
            <a:r>
              <a:rPr lang="en-GB" sz="1000" b="1" dirty="0">
                <a:hlinkClick r:id="rId35" action="ppaction://hlinksldjump"/>
              </a:rPr>
              <a:t>Not compared – PHOF</a:t>
            </a:r>
            <a:r>
              <a:rPr lang="en-GB" sz="1000" b="1" dirty="0"/>
              <a:t>		</a:t>
            </a:r>
            <a:r>
              <a:rPr lang="en-GB" sz="1000" b="1" dirty="0">
                <a:hlinkClick r:id="rId36" action="ppaction://hlinksldjump"/>
              </a:rPr>
              <a:t>Not compared – NHSOF &amp; ASCOF</a:t>
            </a:r>
            <a:r>
              <a:rPr lang="en-GB" sz="1000" b="1" dirty="0"/>
              <a:t>		</a:t>
            </a:r>
            <a:r>
              <a:rPr lang="en-GB" sz="1000" b="1" dirty="0">
                <a:hlinkClick r:id="rId37" action="ppaction://hlinksldjump"/>
              </a:rPr>
              <a:t>Not compared – CCGOF (1)</a:t>
            </a:r>
            <a:endParaRPr lang="en-GB" sz="1000" b="1" dirty="0"/>
          </a:p>
        </p:txBody>
      </p:sp>
    </p:spTree>
    <p:extLst>
      <p:ext uri="{BB962C8B-B14F-4D97-AF65-F5344CB8AC3E}">
        <p14:creationId xmlns:p14="http://schemas.microsoft.com/office/powerpoint/2010/main" val="108171803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334192" y="1537071"/>
            <a:ext cx="3373712" cy="1384393"/>
            <a:chOff x="187820" y="1804106"/>
            <a:chExt cx="3425839"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7" y="1906317"/>
              <a:ext cx="3363792" cy="827807"/>
            </a:xfrm>
            <a:prstGeom prst="rect">
              <a:avLst/>
            </a:prstGeom>
            <a:noFill/>
          </p:spPr>
          <p:txBody>
            <a:bodyPr wrap="square" rtlCol="0">
              <a:spAutoFit/>
            </a:bodyPr>
            <a:lstStyle/>
            <a:p>
              <a:r>
                <a:rPr lang="en-GB" sz="1000" b="1" dirty="0"/>
                <a:t>xv Flu (at risk individuals) </a:t>
              </a:r>
            </a:p>
            <a:p>
              <a:r>
                <a:rPr lang="en-GB" sz="1000" dirty="0"/>
                <a:t>In 2017/18, coverage in Derbyshire stood at 52.6%, significantly higher than England, at 48.9%, having risen significantly from 46.0%. </a:t>
              </a:r>
            </a:p>
            <a:p>
              <a:r>
                <a:rPr lang="en-GB" sz="1000" dirty="0"/>
                <a:t>This indicator was also benchmarked against a goal of 55%, which it is significantly lower than.</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sp>
        <p:nvSpPr>
          <p:cNvPr id="35" name="Down Arrow 34"/>
          <p:cNvSpPr/>
          <p:nvPr/>
        </p:nvSpPr>
        <p:spPr>
          <a:xfrm>
            <a:off x="5868144" y="783340"/>
            <a:ext cx="216024" cy="349898"/>
          </a:xfrm>
          <a:prstGeom prst="downArrow">
            <a:avLst/>
          </a:prstGeom>
          <a:solidFill>
            <a:srgbClr val="00B050"/>
          </a:solidFill>
          <a:ln>
            <a:solidFill>
              <a:srgbClr val="00B05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352842"/>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628" y="1989741"/>
            <a:ext cx="4762500" cy="2138363"/>
          </a:xfrm>
          <a:prstGeom prst="rect">
            <a:avLst/>
          </a:prstGeom>
        </p:spPr>
      </p:pic>
    </p:spTree>
    <p:extLst>
      <p:ext uri="{BB962C8B-B14F-4D97-AF65-F5344CB8AC3E}">
        <p14:creationId xmlns:p14="http://schemas.microsoft.com/office/powerpoint/2010/main" val="19416037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58661" y="1537071"/>
            <a:ext cx="3875101" cy="1384393"/>
            <a:chOff x="187820" y="1804106"/>
            <a:chExt cx="3425839"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7" y="1906317"/>
              <a:ext cx="3363792" cy="827807"/>
            </a:xfrm>
            <a:prstGeom prst="rect">
              <a:avLst/>
            </a:prstGeom>
            <a:noFill/>
          </p:spPr>
          <p:txBody>
            <a:bodyPr wrap="square" rtlCol="0">
              <a:spAutoFit/>
            </a:bodyPr>
            <a:lstStyle/>
            <a:p>
              <a:r>
                <a:rPr lang="en-GB" sz="1000" b="1" dirty="0"/>
                <a:t>xvi HPV vaccination for two doses (females 13-14 years old)</a:t>
              </a:r>
            </a:p>
            <a:p>
              <a:r>
                <a:rPr lang="en-GB" sz="1000" dirty="0"/>
                <a:t>In 2017/18, coverage in Derbyshire stood at 79.5%, significantly lower than England, at 83.1%, having risen significantly from 43.7%. </a:t>
              </a:r>
            </a:p>
            <a:p>
              <a:r>
                <a:rPr lang="en-GB" sz="1000" dirty="0"/>
                <a:t>This indicator was also benchmarked against a goal of 80%, which it is lower than, but not significantly so.</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sp>
        <p:nvSpPr>
          <p:cNvPr id="35" name="Down Arrow 34"/>
          <p:cNvSpPr/>
          <p:nvPr/>
        </p:nvSpPr>
        <p:spPr>
          <a:xfrm>
            <a:off x="5868144" y="783340"/>
            <a:ext cx="216024" cy="349898"/>
          </a:xfrm>
          <a:prstGeom prst="downArrow">
            <a:avLst/>
          </a:prstGeom>
          <a:solidFill>
            <a:srgbClr val="00B050"/>
          </a:solidFill>
          <a:ln>
            <a:solidFill>
              <a:srgbClr val="00B05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972" y="3379057"/>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890509"/>
            <a:ext cx="4762500" cy="2343150"/>
          </a:xfrm>
          <a:prstGeom prst="rect">
            <a:avLst/>
          </a:prstGeom>
        </p:spPr>
      </p:pic>
    </p:spTree>
    <p:extLst>
      <p:ext uri="{BB962C8B-B14F-4D97-AF65-F5344CB8AC3E}">
        <p14:creationId xmlns:p14="http://schemas.microsoft.com/office/powerpoint/2010/main" val="10486936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58661" y="1537071"/>
            <a:ext cx="3875101" cy="1384393"/>
            <a:chOff x="187820" y="1804106"/>
            <a:chExt cx="3425839" cy="1128337"/>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867" y="1906317"/>
              <a:ext cx="3363792" cy="827807"/>
            </a:xfrm>
            <a:prstGeom prst="rect">
              <a:avLst/>
            </a:prstGeom>
            <a:noFill/>
          </p:spPr>
          <p:txBody>
            <a:bodyPr wrap="square" rtlCol="0">
              <a:spAutoFit/>
            </a:bodyPr>
            <a:lstStyle/>
            <a:p>
              <a:r>
                <a:rPr lang="en-GB" sz="1000" b="1" dirty="0"/>
                <a:t>xvii Shingles (70 years old)</a:t>
              </a:r>
            </a:p>
            <a:p>
              <a:r>
                <a:rPr lang="en-GB" sz="1000" dirty="0"/>
                <a:t>In 2017/18, coverage in Derbyshire stood at 50.5%, significantly lower than England, at 48.3%, having fallen significantly from 58.1%. </a:t>
              </a:r>
            </a:p>
            <a:p>
              <a:r>
                <a:rPr lang="en-GB" sz="1000" dirty="0"/>
                <a:t>This indicator was also benchmarked against a goal of 50%, which it is higher than, but not significantly so.</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sp>
        <p:nvSpPr>
          <p:cNvPr id="35" name="Down Arrow 34"/>
          <p:cNvSpPr/>
          <p:nvPr/>
        </p:nvSpPr>
        <p:spPr>
          <a:xfrm>
            <a:off x="5868144" y="783340"/>
            <a:ext cx="216024" cy="349898"/>
          </a:xfrm>
          <a:prstGeom prst="downArrow">
            <a:avLst/>
          </a:prstGeom>
          <a:solidFill>
            <a:srgbClr val="FF0000"/>
          </a:solidFill>
          <a:ln>
            <a:solidFill>
              <a:srgbClr val="FF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231" y="3409643"/>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43431"/>
            <a:ext cx="4762500" cy="2138363"/>
          </a:xfrm>
          <a:prstGeom prst="rect">
            <a:avLst/>
          </a:prstGeom>
        </p:spPr>
      </p:pic>
    </p:spTree>
    <p:extLst>
      <p:ext uri="{BB962C8B-B14F-4D97-AF65-F5344CB8AC3E}">
        <p14:creationId xmlns:p14="http://schemas.microsoft.com/office/powerpoint/2010/main" val="66235070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58661" y="1512933"/>
            <a:ext cx="3890396" cy="1477328"/>
            <a:chOff x="187820" y="1784433"/>
            <a:chExt cx="3439361" cy="1204083"/>
          </a:xfrm>
        </p:grpSpPr>
        <p:sp>
          <p:nvSpPr>
            <p:cNvPr id="13" name="Rounded Rectangle 12"/>
            <p:cNvSpPr/>
            <p:nvPr/>
          </p:nvSpPr>
          <p:spPr>
            <a:xfrm>
              <a:off x="187820" y="1804106"/>
              <a:ext cx="3384376"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63389" y="1784433"/>
              <a:ext cx="3363792" cy="1204083"/>
            </a:xfrm>
            <a:prstGeom prst="rect">
              <a:avLst/>
            </a:prstGeom>
            <a:noFill/>
          </p:spPr>
          <p:txBody>
            <a:bodyPr wrap="square" rtlCol="0">
              <a:spAutoFit/>
            </a:bodyPr>
            <a:lstStyle/>
            <a:p>
              <a:r>
                <a:rPr lang="en-GB" sz="1000" b="1" dirty="0"/>
                <a:t>xviii Flu (2-3 years old)</a:t>
              </a:r>
            </a:p>
            <a:p>
              <a:r>
                <a:rPr lang="en-GB" sz="1000" dirty="0"/>
                <a:t>In 2017/18, coverage in Derbyshire stood at 54.7%, significantly higher than England, at 43.5%, having fallen significantly from 58.1%. </a:t>
              </a:r>
            </a:p>
            <a:p>
              <a:r>
                <a:rPr lang="en-GB" sz="1000" dirty="0"/>
                <a:t>This indicator was also benchmarked against a goal of 40%, which it is higher than, but not significantly so.</a:t>
              </a:r>
            </a:p>
            <a:p>
              <a:r>
                <a:rPr lang="en-GB" sz="1000" i="1" dirty="0"/>
                <a:t>This indicator was previously defined for 2-4 year olds; Derbyshire performed consistently significantly better that England and achieved the goal of 40%</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1006538"/>
            </a:xfrm>
            <a:prstGeom prst="rect">
              <a:avLst/>
            </a:prstGeom>
            <a:noFill/>
            <a:effectLst>
              <a:softEdge rad="12700"/>
            </a:effectLst>
          </p:spPr>
          <p:txBody>
            <a:bodyPr wrap="square" rtlCol="0">
              <a:spAutoFit/>
            </a:bodyPr>
            <a:lstStyle/>
            <a:p>
              <a:r>
                <a:rPr lang="en-GB" sz="1000" b="1" dirty="0"/>
                <a:t>3.03 Population vaccination coverage</a:t>
              </a:r>
            </a:p>
            <a:p>
              <a:r>
                <a:rPr lang="en-GB" sz="1000" dirty="0"/>
                <a:t>Vaccination coverage is the best indicator of the level of protection a population will have against vaccine preventable communicable diseases. Coverage is closely correlated with levels of disease. Monitoring coverage identifies possible drops in immunity before levels of disease rise.</a:t>
              </a:r>
            </a:p>
          </p:txBody>
        </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7037" y="1946152"/>
            <a:ext cx="4762500" cy="2138363"/>
          </a:xfrm>
          <a:prstGeom prst="rect">
            <a:avLst/>
          </a:prstGeom>
        </p:spPr>
      </p:pic>
    </p:spTree>
    <p:extLst>
      <p:ext uri="{BB962C8B-B14F-4D97-AF65-F5344CB8AC3E}">
        <p14:creationId xmlns:p14="http://schemas.microsoft.com/office/powerpoint/2010/main" val="195661207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82596" y="1772816"/>
            <a:ext cx="3863285" cy="1148648"/>
            <a:chOff x="238692" y="1804106"/>
            <a:chExt cx="3724252" cy="1128337"/>
          </a:xfrm>
        </p:grpSpPr>
        <p:sp>
          <p:nvSpPr>
            <p:cNvPr id="13" name="Rounded Rectangle 12"/>
            <p:cNvSpPr/>
            <p:nvPr/>
          </p:nvSpPr>
          <p:spPr>
            <a:xfrm>
              <a:off x="238692" y="1804106"/>
              <a:ext cx="3724252"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365942" y="1838493"/>
              <a:ext cx="3363792" cy="997703"/>
            </a:xfrm>
            <a:prstGeom prst="rect">
              <a:avLst/>
            </a:prstGeom>
            <a:noFill/>
          </p:spPr>
          <p:txBody>
            <a:bodyPr wrap="square" rtlCol="0">
              <a:spAutoFit/>
            </a:bodyPr>
            <a:lstStyle/>
            <a:p>
              <a:r>
                <a:rPr lang="en-GB" sz="1000" dirty="0"/>
                <a:t>In 2016/17, the percentage of adults (aged 15 or above) newly diagnosed with HIV with a CD4 count less than 350 cells per mm3, in Derbyshire, was 50.0%, higher than in England (41.1%) and down from 52.8%.</a:t>
              </a:r>
            </a:p>
            <a:p>
              <a:r>
                <a:rPr lang="en-GB" sz="1000" dirty="0"/>
                <a:t>This indicator was also benchmarked against a goal of 50%, which it is higher than, but not significantly so.</a:t>
              </a:r>
              <a:endParaRPr lang="en-GB" sz="1000" i="1"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615"/>
            <a:ext cx="5316090" cy="1122284"/>
            <a:chOff x="179512" y="161936"/>
            <a:chExt cx="5184576"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8892"/>
              <a:ext cx="5112568" cy="826800"/>
            </a:xfrm>
            <a:prstGeom prst="rect">
              <a:avLst/>
            </a:prstGeom>
            <a:noFill/>
            <a:effectLst>
              <a:softEdge rad="12700"/>
            </a:effectLst>
          </p:spPr>
          <p:txBody>
            <a:bodyPr wrap="square" rtlCol="0">
              <a:spAutoFit/>
            </a:bodyPr>
            <a:lstStyle/>
            <a:p>
              <a:r>
                <a:rPr lang="en-GB" sz="1000" b="1" dirty="0"/>
                <a:t>3.04 HIV late diagnosis</a:t>
              </a:r>
            </a:p>
            <a:p>
              <a:r>
                <a:rPr lang="en-GB" sz="1000" dirty="0"/>
                <a:t>Late diagnosis is the most important predictor of morbidity and mortality among those with HIV infection. Those diagnosed late have a ten-fold risk of death compared to those diagnosed promptly and is essential to evaluate the success of expanded HIV testing.</a:t>
              </a:r>
            </a:p>
          </p:txBody>
        </p:sp>
      </p:gr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53" y="3420760"/>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3942" y="2015052"/>
            <a:ext cx="4762500" cy="2143125"/>
          </a:xfrm>
          <a:prstGeom prst="rect">
            <a:avLst/>
          </a:prstGeom>
        </p:spPr>
      </p:pic>
      <p:sp>
        <p:nvSpPr>
          <p:cNvPr id="29" name="Down Arrow 2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037" y="4811146"/>
            <a:ext cx="4762500" cy="1452563"/>
          </a:xfrm>
          <a:prstGeom prst="rect">
            <a:avLst/>
          </a:prstGeom>
        </p:spPr>
      </p:pic>
    </p:spTree>
    <p:extLst>
      <p:ext uri="{BB962C8B-B14F-4D97-AF65-F5344CB8AC3E}">
        <p14:creationId xmlns:p14="http://schemas.microsoft.com/office/powerpoint/2010/main" val="264542591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386454" y="1678853"/>
            <a:ext cx="3239509" cy="1148648"/>
            <a:chOff x="238692" y="1804106"/>
            <a:chExt cx="3724252" cy="1128337"/>
          </a:xfrm>
        </p:grpSpPr>
        <p:sp>
          <p:nvSpPr>
            <p:cNvPr id="13" name="Rounded Rectangle 12"/>
            <p:cNvSpPr/>
            <p:nvPr/>
          </p:nvSpPr>
          <p:spPr>
            <a:xfrm>
              <a:off x="238692" y="1804106"/>
              <a:ext cx="3724252"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335269" y="1972241"/>
              <a:ext cx="3363792" cy="544202"/>
            </a:xfrm>
            <a:prstGeom prst="rect">
              <a:avLst/>
            </a:prstGeom>
            <a:noFill/>
          </p:spPr>
          <p:txBody>
            <a:bodyPr wrap="square" rtlCol="0">
              <a:spAutoFit/>
            </a:bodyPr>
            <a:lstStyle/>
            <a:p>
              <a:r>
                <a:rPr lang="en-GB" sz="1000" dirty="0"/>
                <a:t>In 2015-17, the incidence of TB in Derbyshire was 1.6 per 100,000 population, significantly lower than in England (9.9), and had fallen from 2.3. </a:t>
              </a:r>
              <a:endParaRPr lang="en-GB" sz="1000" i="1"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00576" y="545743"/>
            <a:ext cx="4920433" cy="967028"/>
            <a:chOff x="179512" y="161936"/>
            <a:chExt cx="5202509" cy="1310810"/>
          </a:xfrm>
        </p:grpSpPr>
        <p:sp>
          <p:nvSpPr>
            <p:cNvPr id="2" name="Rounded Rectangle 1"/>
            <p:cNvSpPr/>
            <p:nvPr/>
          </p:nvSpPr>
          <p:spPr>
            <a:xfrm>
              <a:off x="179512" y="161936"/>
              <a:ext cx="5184576" cy="131081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69453" y="311227"/>
              <a:ext cx="5112568" cy="647061"/>
            </a:xfrm>
            <a:prstGeom prst="rect">
              <a:avLst/>
            </a:prstGeom>
            <a:noFill/>
            <a:effectLst>
              <a:softEdge rad="12700"/>
            </a:effectLst>
          </p:spPr>
          <p:txBody>
            <a:bodyPr wrap="square" rtlCol="0">
              <a:spAutoFit/>
            </a:bodyPr>
            <a:lstStyle/>
            <a:p>
              <a:r>
                <a:rPr lang="en-GB" sz="1000" b="1" dirty="0"/>
                <a:t>3.05ii Incidence of TB</a:t>
              </a:r>
            </a:p>
            <a:p>
              <a:r>
                <a:rPr lang="en-GB" sz="1000" dirty="0"/>
                <a:t>Reducing TB incidence is a key ambition of the Collaborative Tuberculosis Strategy for England 2015-2020</a:t>
              </a:r>
            </a:p>
          </p:txBody>
        </p:sp>
      </p:grpSp>
      <p:sp>
        <p:nvSpPr>
          <p:cNvPr id="29" name="Down Arrow 2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27" y="3352842"/>
            <a:ext cx="3555556" cy="3111111"/>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91477"/>
            <a:ext cx="4762500" cy="2138363"/>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628" y="4834760"/>
            <a:ext cx="4762500" cy="1447800"/>
          </a:xfrm>
          <a:prstGeom prst="rect">
            <a:avLst/>
          </a:prstGeom>
        </p:spPr>
      </p:pic>
    </p:spTree>
    <p:extLst>
      <p:ext uri="{BB962C8B-B14F-4D97-AF65-F5344CB8AC3E}">
        <p14:creationId xmlns:p14="http://schemas.microsoft.com/office/powerpoint/2010/main" val="211417511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433450" y="1632467"/>
            <a:ext cx="3239509" cy="1148648"/>
            <a:chOff x="238692" y="1804106"/>
            <a:chExt cx="3724252" cy="1128337"/>
          </a:xfrm>
        </p:grpSpPr>
        <p:sp>
          <p:nvSpPr>
            <p:cNvPr id="13" name="Rounded Rectangle 12"/>
            <p:cNvSpPr/>
            <p:nvPr/>
          </p:nvSpPr>
          <p:spPr>
            <a:xfrm>
              <a:off x="238692" y="1804106"/>
              <a:ext cx="3724252"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335269" y="1972241"/>
              <a:ext cx="3363792" cy="544202"/>
            </a:xfrm>
            <a:prstGeom prst="rect">
              <a:avLst/>
            </a:prstGeom>
            <a:noFill/>
          </p:spPr>
          <p:txBody>
            <a:bodyPr wrap="square" rtlCol="0">
              <a:spAutoFit/>
            </a:bodyPr>
            <a:lstStyle/>
            <a:p>
              <a:r>
                <a:rPr lang="en-GB" sz="1000" dirty="0"/>
                <a:t>In 2015/16, the percentage in Derbyshire was 66.7%, higher than in England (66.2%) and had risen from 58.3%.</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764346" y="637886"/>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7298" y="346217"/>
            <a:ext cx="5585502" cy="1169551"/>
            <a:chOff x="179512" y="-108522"/>
            <a:chExt cx="5184576" cy="1585330"/>
          </a:xfrm>
        </p:grpSpPr>
        <p:sp>
          <p:nvSpPr>
            <p:cNvPr id="2" name="Rounded Rectangle 1"/>
            <p:cNvSpPr/>
            <p:nvPr/>
          </p:nvSpPr>
          <p:spPr>
            <a:xfrm>
              <a:off x="179512" y="-97674"/>
              <a:ext cx="5184576" cy="15704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108522"/>
              <a:ext cx="5184576" cy="1585330"/>
            </a:xfrm>
            <a:prstGeom prst="rect">
              <a:avLst/>
            </a:prstGeom>
            <a:noFill/>
            <a:effectLst>
              <a:softEdge rad="12700"/>
            </a:effectLst>
          </p:spPr>
          <p:txBody>
            <a:bodyPr wrap="square" rtlCol="0">
              <a:spAutoFit/>
            </a:bodyPr>
            <a:lstStyle/>
            <a:p>
              <a:r>
                <a:rPr lang="en-GB" sz="1000" b="1" spc="-10" dirty="0"/>
                <a:t>3.06 NHS organisations with a board approved sustainable development management plan</a:t>
              </a:r>
            </a:p>
            <a:p>
              <a:r>
                <a:rPr lang="en-GB" sz="1000" spc="-10" dirty="0"/>
                <a:t>Sustainable development provides a framework for balancing economic, social and environmental considerations, including climate change – this supports public health through strengthening community resilience and reducing health inequalities in addition to adapting for the years ahead.  Achievement of a sustainable, low carbon, public sector will not be possible without monitoring and measuring progress. The first step to monitoring sustainability is a process measure for board approved sustainable development management plans for public sector organisations</a:t>
              </a:r>
              <a:r>
                <a:rPr lang="en-GB" sz="1000" b="1" spc="-10" dirty="0"/>
                <a:t>.</a:t>
              </a:r>
            </a:p>
          </p:txBody>
        </p:sp>
      </p:grpSp>
      <p:sp>
        <p:nvSpPr>
          <p:cNvPr id="29" name="Down Arrow 28"/>
          <p:cNvSpPr/>
          <p:nvPr/>
        </p:nvSpPr>
        <p:spPr>
          <a:xfrm>
            <a:off x="5980370"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9628" y="4834760"/>
            <a:ext cx="4762500" cy="14478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170" y="3352842"/>
            <a:ext cx="3555556" cy="311111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8088" y="1934331"/>
            <a:ext cx="4762500" cy="2138363"/>
          </a:xfrm>
          <a:prstGeom prst="rect">
            <a:avLst/>
          </a:prstGeom>
        </p:spPr>
      </p:pic>
    </p:spTree>
    <p:extLst>
      <p:ext uri="{BB962C8B-B14F-4D97-AF65-F5344CB8AC3E}">
        <p14:creationId xmlns:p14="http://schemas.microsoft.com/office/powerpoint/2010/main" val="57371987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433450" y="1632467"/>
            <a:ext cx="3239509" cy="1148648"/>
            <a:chOff x="238692" y="1804106"/>
            <a:chExt cx="3724252" cy="1128337"/>
          </a:xfrm>
        </p:grpSpPr>
        <p:sp>
          <p:nvSpPr>
            <p:cNvPr id="13" name="Rounded Rectangle 12"/>
            <p:cNvSpPr/>
            <p:nvPr/>
          </p:nvSpPr>
          <p:spPr>
            <a:xfrm>
              <a:off x="238692" y="1804106"/>
              <a:ext cx="3724252" cy="112833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335269" y="1972241"/>
              <a:ext cx="3363792" cy="695369"/>
            </a:xfrm>
            <a:prstGeom prst="rect">
              <a:avLst/>
            </a:prstGeom>
            <a:noFill/>
          </p:spPr>
          <p:txBody>
            <a:bodyPr wrap="square" rtlCol="0">
              <a:spAutoFit/>
            </a:bodyPr>
            <a:lstStyle/>
            <a:p>
              <a:r>
                <a:rPr lang="en-GB" sz="1000" dirty="0"/>
                <a:t>In 2017, the ratio of antibiotic prescribing per 100,000 weighted population in Derbyshire was 0.95, significantly lower than in England (1.04), and having fallen significantly from 0.97.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0" name="TextBox 29"/>
          <p:cNvSpPr txBox="1"/>
          <p:nvPr/>
        </p:nvSpPr>
        <p:spPr>
          <a:xfrm>
            <a:off x="991358" y="4560143"/>
            <a:ext cx="1872208" cy="246221"/>
          </a:xfrm>
          <a:prstGeom prst="rect">
            <a:avLst/>
          </a:prstGeom>
          <a:noFill/>
        </p:spPr>
        <p:txBody>
          <a:bodyPr wrap="square" rtlCol="0">
            <a:spAutoFit/>
          </a:bodyPr>
          <a:lstStyle/>
          <a:p>
            <a:r>
              <a:rPr lang="en-GB" sz="1000" dirty="0"/>
              <a:t>Not available for this indicator</a:t>
            </a:r>
          </a:p>
        </p:txBody>
      </p:sp>
      <p:sp>
        <p:nvSpPr>
          <p:cNvPr id="28" name="Oval 2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7298" y="346217"/>
            <a:ext cx="5532814" cy="1169551"/>
            <a:chOff x="179512" y="-108522"/>
            <a:chExt cx="5202509" cy="1585330"/>
          </a:xfrm>
        </p:grpSpPr>
        <p:sp>
          <p:nvSpPr>
            <p:cNvPr id="2" name="Rounded Rectangle 1"/>
            <p:cNvSpPr/>
            <p:nvPr/>
          </p:nvSpPr>
          <p:spPr>
            <a:xfrm>
              <a:off x="179512" y="-97674"/>
              <a:ext cx="5184576" cy="15704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108522"/>
              <a:ext cx="5202509" cy="1585330"/>
            </a:xfrm>
            <a:prstGeom prst="rect">
              <a:avLst/>
            </a:prstGeom>
            <a:noFill/>
            <a:effectLst>
              <a:softEdge rad="12700"/>
            </a:effectLst>
          </p:spPr>
          <p:txBody>
            <a:bodyPr wrap="square" rtlCol="0">
              <a:spAutoFit/>
            </a:bodyPr>
            <a:lstStyle/>
            <a:p>
              <a:r>
                <a:rPr lang="en-GB" sz="1000" b="1" spc="-10" dirty="0"/>
                <a:t>3.08 Adjusted antibiotic prescribing in primary care by the NHS</a:t>
              </a:r>
            </a:p>
            <a:p>
              <a:r>
                <a:rPr lang="en-GB" sz="1000" spc="-10" dirty="0"/>
                <a:t>Reductions in antibiotic consumption is a well-recognised target in antimicrobial resistance (AMR) policies across Public Health England (PHE), the NHS, Department of Health (DH) and internationally, including the World Health Organisation (WHO). This can be used as an overall metric for benchmarking across Local Authorities, bringing together a whole health economy approach with NHS prescriptions from all types of hospitals (including Acute, Mental Health, Community etc.), General Practices, other Community Locations (Urgent care, Walk-in-Centres).</a:t>
              </a:r>
            </a:p>
          </p:txBody>
        </p:sp>
      </p:grpSp>
      <p:sp>
        <p:nvSpPr>
          <p:cNvPr id="29" name="Down Arrow 28"/>
          <p:cNvSpPr/>
          <p:nvPr/>
        </p:nvSpPr>
        <p:spPr>
          <a:xfrm>
            <a:off x="5868144" y="783340"/>
            <a:ext cx="216024" cy="349898"/>
          </a:xfrm>
          <a:prstGeom prst="downArrow">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420760"/>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7035" y="1950587"/>
            <a:ext cx="4762500" cy="2205038"/>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781" y="4873829"/>
            <a:ext cx="4762500" cy="1514475"/>
          </a:xfrm>
          <a:prstGeom prst="rect">
            <a:avLst/>
          </a:prstGeom>
        </p:spPr>
      </p:pic>
    </p:spTree>
    <p:extLst>
      <p:ext uri="{BB962C8B-B14F-4D97-AF65-F5344CB8AC3E}">
        <p14:creationId xmlns:p14="http://schemas.microsoft.com/office/powerpoint/2010/main" val="96034269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48585"/>
            <a:ext cx="5184576" cy="1169551"/>
            <a:chOff x="179512" y="128234"/>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128234"/>
              <a:ext cx="5112568" cy="1169551"/>
            </a:xfrm>
            <a:prstGeom prst="rect">
              <a:avLst/>
            </a:prstGeom>
            <a:noFill/>
            <a:effectLst>
              <a:softEdge rad="12700"/>
            </a:effectLst>
          </p:spPr>
          <p:txBody>
            <a:bodyPr wrap="square" rtlCol="0">
              <a:spAutoFit/>
            </a:bodyPr>
            <a:lstStyle/>
            <a:p>
              <a:r>
                <a:rPr lang="en-GB" sz="1000" b="1" dirty="0"/>
                <a:t>4.01 Infant Mortality</a:t>
              </a:r>
            </a:p>
            <a:p>
              <a:r>
                <a:rPr lang="en-GB" sz="1000" dirty="0"/>
                <a:t>Infant mortality is an indicator of the general health of an entire population. It reflects the relationship between causes of infant mortality and upstream determinants of population health such as economic, social and environmental conditions. Deaths occurring during the first 28 days of life (the neonatal period) in particular, are considered to reflect the health and care of both mother and newborn.</a:t>
              </a:r>
            </a:p>
            <a:p>
              <a:r>
                <a:rPr lang="en-GB" sz="1000" i="1" dirty="0"/>
                <a:t>See also NHSOF 1.6.i</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553998"/>
            </a:xfrm>
            <a:prstGeom prst="rect">
              <a:avLst/>
            </a:prstGeom>
            <a:noFill/>
          </p:spPr>
          <p:txBody>
            <a:bodyPr wrap="square" rtlCol="0">
              <a:spAutoFit/>
            </a:bodyPr>
            <a:lstStyle/>
            <a:p>
              <a:r>
                <a:rPr lang="en-GB" sz="1000" dirty="0"/>
                <a:t>In 2015-17, the rate of death of under 1 year olds per 1,000 live births was, at 3.7, lower than for England (3.9), and remained the same as previously.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365964"/>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394" y="1932674"/>
            <a:ext cx="4762500" cy="2138363"/>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628" y="4822450"/>
            <a:ext cx="4762500" cy="1447800"/>
          </a:xfrm>
          <a:prstGeom prst="rect">
            <a:avLst/>
          </a:prstGeom>
        </p:spPr>
      </p:pic>
      <p:sp>
        <p:nvSpPr>
          <p:cNvPr id="40" name="Rectangle 39"/>
          <p:cNvSpPr/>
          <p:nvPr/>
        </p:nvSpPr>
        <p:spPr>
          <a:xfrm>
            <a:off x="5796136" y="908720"/>
            <a:ext cx="360040"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4889678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90733" cy="1099567"/>
            <a:chOff x="179512" y="161936"/>
            <a:chExt cx="5190733"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7677" y="162161"/>
              <a:ext cx="5112568" cy="1015663"/>
            </a:xfrm>
            <a:prstGeom prst="rect">
              <a:avLst/>
            </a:prstGeom>
            <a:noFill/>
            <a:effectLst>
              <a:softEdge rad="12700"/>
            </a:effectLst>
          </p:spPr>
          <p:txBody>
            <a:bodyPr wrap="square" rtlCol="0">
              <a:spAutoFit/>
            </a:bodyPr>
            <a:lstStyle/>
            <a:p>
              <a:r>
                <a:rPr lang="en-GB" sz="1000" b="1" dirty="0"/>
                <a:t>4.02 Proportion of five year old children free from dental decay</a:t>
              </a:r>
            </a:p>
            <a:p>
              <a:r>
                <a:rPr lang="en-GB" sz="1000" dirty="0"/>
                <a:t>Tooth decay is a predominantly preventable disease. Significant levels remain, resulting in pain, sleep loss, time off school and, in some cases, treatment under general anaesthetic. Inclusion of this indicator in the Public Health Outcomes Framework will encourage local authorities to focus on and prioritise oral health and oral health improvement initiatives to reduce tooth decay.</a:t>
              </a:r>
              <a:endParaRPr lang="en-GB" sz="1000" i="1" dirty="0"/>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dirty="0"/>
                <a:t>In 2016/17, the proportion of children who were free of tooth decay was significantly higher in Derbyshire, at 79.6%, than England (76.7%) and had risen from 79.6%.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27" y="3428883"/>
            <a:ext cx="3555556" cy="3111111"/>
          </a:xfrm>
          <a:prstGeom prst="rect">
            <a:avLst/>
          </a:prstGeom>
        </p:spPr>
      </p:pic>
      <p:sp>
        <p:nvSpPr>
          <p:cNvPr id="34" name="Down Arrow 33"/>
          <p:cNvSpPr/>
          <p:nvPr/>
        </p:nvSpPr>
        <p:spPr>
          <a:xfrm>
            <a:off x="5868144" y="789106"/>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628" y="1946152"/>
            <a:ext cx="4762500" cy="2138363"/>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628" y="4876949"/>
            <a:ext cx="4762500" cy="1447800"/>
          </a:xfrm>
          <a:prstGeom prst="rect">
            <a:avLst/>
          </a:prstGeom>
        </p:spPr>
      </p:pic>
    </p:spTree>
    <p:extLst>
      <p:ext uri="{BB962C8B-B14F-4D97-AF65-F5344CB8AC3E}">
        <p14:creationId xmlns:p14="http://schemas.microsoft.com/office/powerpoint/2010/main" val="3122965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179512" y="2564904"/>
            <a:ext cx="8856984" cy="2708434"/>
          </a:xfrm>
          <a:prstGeom prst="rect">
            <a:avLst/>
          </a:prstGeom>
          <a:solidFill>
            <a:schemeClr val="bg1"/>
          </a:solidFill>
        </p:spPr>
        <p:txBody>
          <a:bodyPr wrap="square" rtlCol="0">
            <a:spAutoFit/>
          </a:bodyPr>
          <a:lstStyle/>
          <a:p>
            <a:pPr>
              <a:spcBef>
                <a:spcPts val="0"/>
              </a:spcBef>
            </a:pPr>
            <a:endParaRPr lang="en-GB" sz="1000" b="1" dirty="0">
              <a:hlinkClick r:id="rId3" action="ppaction://hlinksldjump"/>
            </a:endParaRPr>
          </a:p>
          <a:p>
            <a:pPr>
              <a:spcBef>
                <a:spcPts val="0"/>
              </a:spcBef>
            </a:pPr>
            <a:r>
              <a:rPr lang="en-GB" sz="1000" b="1" dirty="0">
                <a:hlinkClick r:id="rId3" action="ppaction://hlinksldjump"/>
              </a:rPr>
              <a:t>PHOF</a:t>
            </a:r>
            <a:endParaRPr lang="en-GB" sz="1000" b="1" dirty="0">
              <a:hlinkClick r:id="rId4" action="ppaction://hlinksldjump"/>
            </a:endParaRPr>
          </a:p>
          <a:p>
            <a:pPr>
              <a:spcBef>
                <a:spcPts val="0"/>
              </a:spcBef>
            </a:pPr>
            <a:r>
              <a:rPr lang="en-GB" sz="1000" dirty="0">
                <a:solidFill>
                  <a:schemeClr val="tx1"/>
                </a:solidFill>
                <a:hlinkClick r:id="rId5" action="ppaction://hlinksldjump"/>
              </a:rPr>
              <a:t>1.01i Children in low income families - Under 20s</a:t>
            </a:r>
            <a:endParaRPr lang="en-GB" sz="1000" dirty="0">
              <a:solidFill>
                <a:schemeClr val="tx1"/>
              </a:solidFill>
            </a:endParaRPr>
          </a:p>
          <a:p>
            <a:pPr>
              <a:spcBef>
                <a:spcPts val="0"/>
              </a:spcBef>
            </a:pPr>
            <a:r>
              <a:rPr lang="en-GB" sz="1000" dirty="0">
                <a:solidFill>
                  <a:schemeClr val="tx1"/>
                </a:solidFill>
                <a:hlinkClick r:id="rId6" action="ppaction://hlinksldjump"/>
              </a:rPr>
              <a:t>1.01ii Children in low income families - Under 16s</a:t>
            </a:r>
            <a:endParaRPr lang="en-GB" sz="1000" dirty="0">
              <a:solidFill>
                <a:schemeClr val="tx1"/>
              </a:solidFill>
            </a:endParaRPr>
          </a:p>
          <a:p>
            <a:pPr>
              <a:spcBef>
                <a:spcPts val="0"/>
              </a:spcBef>
            </a:pPr>
            <a:r>
              <a:rPr lang="en-GB" sz="1000" dirty="0">
                <a:hlinkClick r:id="rId7" action="ppaction://hlinksldjump"/>
              </a:rPr>
              <a:t>1.02i School Readiness - children achieving a good level of development</a:t>
            </a:r>
            <a:endParaRPr lang="en-GB" sz="1000" dirty="0"/>
          </a:p>
          <a:p>
            <a:pPr>
              <a:spcBef>
                <a:spcPts val="0"/>
              </a:spcBef>
            </a:pPr>
            <a:r>
              <a:rPr lang="en-GB" sz="1000" dirty="0">
                <a:hlinkClick r:id="rId8" action="ppaction://hlinksldjump"/>
              </a:rPr>
              <a:t>1.02i School Readiness - children with free school meals achieving a good level of development</a:t>
            </a:r>
            <a:endParaRPr lang="en-GB" sz="1000" dirty="0"/>
          </a:p>
          <a:p>
            <a:pPr>
              <a:spcBef>
                <a:spcPts val="0"/>
              </a:spcBef>
            </a:pPr>
            <a:r>
              <a:rPr lang="en-GB" sz="1000" dirty="0">
                <a:hlinkClick r:id="rId9" action="ppaction://hlinksldjump"/>
              </a:rPr>
              <a:t>1.02ii School Readiness - pupils achieving the expected level in the phonics screening check</a:t>
            </a:r>
            <a:endParaRPr lang="en-GB" sz="1000" dirty="0"/>
          </a:p>
          <a:p>
            <a:pPr>
              <a:spcBef>
                <a:spcPts val="0"/>
              </a:spcBef>
            </a:pPr>
            <a:r>
              <a:rPr lang="en-GB" sz="1000" dirty="0">
                <a:hlinkClick r:id="rId10" action="ppaction://hlinksldjump"/>
              </a:rPr>
              <a:t>1.02ii School Readiness - pupils with free school meals status achieving in the phonics screening check</a:t>
            </a:r>
            <a:endParaRPr lang="en-GB" sz="1000" dirty="0"/>
          </a:p>
          <a:p>
            <a:pPr>
              <a:spcBef>
                <a:spcPts val="0"/>
              </a:spcBef>
            </a:pPr>
            <a:r>
              <a:rPr lang="en-GB" sz="1000" dirty="0">
                <a:hlinkClick r:id="rId11" action="ppaction://hlinksldjump"/>
              </a:rPr>
              <a:t>1.03 Pupil absence</a:t>
            </a:r>
            <a:endParaRPr lang="en-GB" sz="1000" dirty="0"/>
          </a:p>
          <a:p>
            <a:pPr>
              <a:spcBef>
                <a:spcPts val="0"/>
              </a:spcBef>
            </a:pPr>
            <a:r>
              <a:rPr lang="en-GB" sz="1000" dirty="0">
                <a:hlinkClick r:id="rId12" action="ppaction://hlinksldjump"/>
              </a:rPr>
              <a:t>1.05 16-18 year olds not in education employment or training (NEET)</a:t>
            </a:r>
            <a:endParaRPr lang="en-GB" sz="1000" dirty="0"/>
          </a:p>
          <a:p>
            <a:pPr>
              <a:spcBef>
                <a:spcPts val="0"/>
              </a:spcBef>
            </a:pPr>
            <a:r>
              <a:rPr lang="en-GB" sz="1000" dirty="0">
                <a:hlinkClick r:id="rId13" action="ppaction://hlinksldjump"/>
              </a:rPr>
              <a:t>2.07i Hospital admissions caused by unintentional and deliberate injuries in children (aged 1-14 years)</a:t>
            </a:r>
            <a:endParaRPr lang="en-GB" sz="1000" dirty="0"/>
          </a:p>
          <a:p>
            <a:pPr>
              <a:spcBef>
                <a:spcPts val="0"/>
              </a:spcBef>
            </a:pPr>
            <a:r>
              <a:rPr lang="en-GB" sz="1000" dirty="0">
                <a:hlinkClick r:id="rId14" action="ppaction://hlinksldjump"/>
              </a:rPr>
              <a:t>2.07i Hospital admissions caused by unintentional and deliberate injuries in children (aged 0-4 years)</a:t>
            </a:r>
            <a:endParaRPr lang="en-GB" sz="1000" dirty="0"/>
          </a:p>
          <a:p>
            <a:pPr>
              <a:spcBef>
                <a:spcPts val="0"/>
              </a:spcBef>
            </a:pPr>
            <a:r>
              <a:rPr lang="en-GB" sz="1000" dirty="0">
                <a:hlinkClick r:id="rId15" action="ppaction://hlinksldjump"/>
              </a:rPr>
              <a:t>2.07ii Hospital admissions caused by unintentional and deliberate injuries in young people (aged 15-24 years)</a:t>
            </a:r>
            <a:endParaRPr lang="en-GB" sz="1000" dirty="0"/>
          </a:p>
          <a:p>
            <a:pPr>
              <a:spcBef>
                <a:spcPts val="0"/>
              </a:spcBef>
            </a:pPr>
            <a:r>
              <a:rPr lang="en-GB" sz="1000" dirty="0">
                <a:hlinkClick r:id="rId16" action="ppaction://hlinksldjump"/>
              </a:rPr>
              <a:t>2.08i Average difficulties score for all looked after children aged 5-16 who have been in care for at least 12 months on 31st March</a:t>
            </a:r>
            <a:endParaRPr lang="en-GB" sz="1000" dirty="0"/>
          </a:p>
          <a:p>
            <a:pPr>
              <a:spcBef>
                <a:spcPts val="0"/>
              </a:spcBef>
            </a:pPr>
            <a:r>
              <a:rPr lang="en-GB" sz="1000" dirty="0">
                <a:hlinkClick r:id="rId17" action="ppaction://hlinksldjump"/>
              </a:rPr>
              <a:t>2.08ii Percentage of children aged 5-16 who have been in care for at least 12 months on 31st March whose score in the SDQ indicates cause for concern </a:t>
            </a:r>
            <a:endParaRPr lang="en-GB" sz="1000" dirty="0"/>
          </a:p>
          <a:p>
            <a:pPr>
              <a:spcBef>
                <a:spcPts val="0"/>
              </a:spcBef>
            </a:pPr>
            <a:r>
              <a:rPr lang="en-GB" sz="1000" dirty="0">
                <a:hlinkClick r:id="rId18" action="ppaction://hlinksldjump"/>
              </a:rPr>
              <a:t>2.10ii Emergency Hospital Admissions for Intentional Self-Harm</a:t>
            </a:r>
            <a:endParaRPr lang="en-GB" sz="1000" dirty="0"/>
          </a:p>
          <a:p>
            <a:pPr>
              <a:spcBef>
                <a:spcPts val="0"/>
              </a:spcBef>
            </a:pPr>
            <a:endParaRPr lang="en-GB" sz="1000" dirty="0"/>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179512" y="1196752"/>
            <a:ext cx="6840760" cy="369332"/>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Emotional Health &amp; Wellbeing of Children &amp; Young People</a:t>
            </a:r>
          </a:p>
        </p:txBody>
      </p:sp>
    </p:spTree>
    <p:custDataLst>
      <p:tags r:id="rId1"/>
    </p:custDataLst>
    <p:extLst>
      <p:ext uri="{BB962C8B-B14F-4D97-AF65-F5344CB8AC3E}">
        <p14:creationId xmlns:p14="http://schemas.microsoft.com/office/powerpoint/2010/main" val="103381484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8662" y="342369"/>
            <a:ext cx="5521450" cy="1220847"/>
            <a:chOff x="58662" y="122018"/>
            <a:chExt cx="5521450" cy="1220847"/>
          </a:xfrm>
        </p:grpSpPr>
        <p:sp>
          <p:nvSpPr>
            <p:cNvPr id="2" name="Rounded Rectangle 1"/>
            <p:cNvSpPr/>
            <p:nvPr/>
          </p:nvSpPr>
          <p:spPr>
            <a:xfrm>
              <a:off x="58662" y="161935"/>
              <a:ext cx="5521450" cy="11364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122018"/>
              <a:ext cx="5521450" cy="1220847"/>
            </a:xfrm>
            <a:prstGeom prst="rect">
              <a:avLst/>
            </a:prstGeom>
            <a:noFill/>
            <a:effectLst>
              <a:softEdge rad="12700"/>
            </a:effectLst>
          </p:spPr>
          <p:txBody>
            <a:bodyPr wrap="square" rtlCol="0">
              <a:spAutoFit/>
            </a:bodyPr>
            <a:lstStyle/>
            <a:p>
              <a:pPr>
                <a:lnSpc>
                  <a:spcPts val="1100"/>
                </a:lnSpc>
              </a:pPr>
              <a:r>
                <a:rPr lang="en-GB" sz="1000" b="1" spc="-10" dirty="0"/>
                <a:t>4.03 Mortality rate from causes considered preventable</a:t>
              </a:r>
            </a:p>
            <a:p>
              <a:pPr>
                <a:lnSpc>
                  <a:spcPts val="1100"/>
                </a:lnSpc>
              </a:pPr>
              <a:r>
                <a:rPr lang="en-GB" sz="1000" spc="-10" dirty="0"/>
                <a:t>The basic concept of preventable mortality is that deaths are considered preventable if, in the light of the understanding of the determinants of health at the time of death, all or most deaths from the underlying cause (subject to age limits if appropriate) could potentially be avoided by public health interventions in the broadest sense.  Preventable mortality overlaps with, but is not the same as ‘amenable’ mortality, which includes causes of deaths which could potentially be avoided through good quality healthcare. Preventable mortality and amenable mortality are the two components of ‘avoidable’ mortality, as defined by the Office for National Statistics in April 2012.</a:t>
              </a:r>
            </a:p>
          </p:txBody>
        </p:sp>
      </p:gr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391963" y="1567335"/>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dirty="0"/>
                <a:t>In 2015-17, the rate of preventable deaths per 100,000 population in Derbyshire was 181.9, higher than for England (181.5) and higher than for East Midlands (184.8), but had fallen from 189.4.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4" name="Down Arrow 33"/>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13" y="3356792"/>
            <a:ext cx="3555556" cy="31111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710" y="1967608"/>
            <a:ext cx="4762500" cy="213836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037" y="4891823"/>
            <a:ext cx="4762500" cy="1447800"/>
          </a:xfrm>
          <a:prstGeom prst="rect">
            <a:avLst/>
          </a:prstGeom>
        </p:spPr>
      </p:pic>
    </p:spTree>
    <p:extLst>
      <p:ext uri="{BB962C8B-B14F-4D97-AF65-F5344CB8AC3E}">
        <p14:creationId xmlns:p14="http://schemas.microsoft.com/office/powerpoint/2010/main" val="327090596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60149"/>
            <a:ext cx="5471514" cy="1169551"/>
            <a:chOff x="58662" y="139798"/>
            <a:chExt cx="5471514" cy="1169551"/>
          </a:xfrm>
        </p:grpSpPr>
        <p:sp>
          <p:nvSpPr>
            <p:cNvPr id="2" name="Rounded Rectangle 1"/>
            <p:cNvSpPr/>
            <p:nvPr/>
          </p:nvSpPr>
          <p:spPr>
            <a:xfrm>
              <a:off x="58662" y="161936"/>
              <a:ext cx="5316090" cy="1108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139798"/>
              <a:ext cx="5471514" cy="1169551"/>
            </a:xfrm>
            <a:prstGeom prst="rect">
              <a:avLst/>
            </a:prstGeom>
            <a:noFill/>
            <a:effectLst>
              <a:softEdge rad="12700"/>
            </a:effectLst>
          </p:spPr>
          <p:txBody>
            <a:bodyPr wrap="square" rtlCol="0">
              <a:spAutoFit/>
            </a:bodyPr>
            <a:lstStyle/>
            <a:p>
              <a:r>
                <a:rPr lang="en-GB" sz="1000" b="1" dirty="0"/>
                <a:t>4.04i Under 75 mortality rate from all cardiovascular diseases</a:t>
              </a:r>
            </a:p>
            <a:p>
              <a:r>
                <a:rPr lang="en-GB" sz="1000" dirty="0"/>
                <a:t>Cardiovascular disease (CVD) is one of the major causes of death in under 75s in England.  There have been huge gains over the past decades in terms of better treatment for CVD and improvements in lifestyle, but to ensure that there continues to be a reduction in the rate of premature mortality from CVD, there needs to be concerted action in both prevention and treatment. </a:t>
              </a:r>
            </a:p>
            <a:p>
              <a:r>
                <a:rPr lang="en-GB" sz="1000" dirty="0"/>
                <a:t>S</a:t>
              </a:r>
              <a:r>
                <a:rPr lang="en-GB" sz="1000" i="1" dirty="0"/>
                <a:t>ee also NHSOF 1.1, CCGOF 1.2</a:t>
              </a:r>
            </a:p>
          </p:txBody>
        </p:sp>
      </p:grpSp>
      <p:grpSp>
        <p:nvGrpSpPr>
          <p:cNvPr id="3" name="Group 2"/>
          <p:cNvGrpSpPr/>
          <p:nvPr/>
        </p:nvGrpSpPr>
        <p:grpSpPr>
          <a:xfrm>
            <a:off x="467545" y="1618727"/>
            <a:ext cx="3090793" cy="1082124"/>
            <a:chOff x="179512" y="1396541"/>
            <a:chExt cx="3438193" cy="1409236"/>
          </a:xfrm>
        </p:grpSpPr>
        <p:sp>
          <p:nvSpPr>
            <p:cNvPr id="13" name="Rounded Rectangle 12"/>
            <p:cNvSpPr/>
            <p:nvPr/>
          </p:nvSpPr>
          <p:spPr>
            <a:xfrm>
              <a:off x="179512" y="1396541"/>
              <a:ext cx="3384376" cy="14092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9996" y="1622574"/>
              <a:ext cx="3357709" cy="553998"/>
            </a:xfrm>
            <a:prstGeom prst="rect">
              <a:avLst/>
            </a:prstGeom>
            <a:noFill/>
          </p:spPr>
          <p:txBody>
            <a:bodyPr wrap="square" rtlCol="0">
              <a:spAutoFit/>
            </a:bodyPr>
            <a:lstStyle/>
            <a:p>
              <a:r>
                <a:rPr lang="en-GB" sz="1000" dirty="0"/>
                <a:t>In 2015-17, the rate of deaths per 100,000 population in Derbyshire, at 66.9, was significantly lower than for England (72.5), and had fallen from 69.7.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Down Arrow 33"/>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677" y="3352842"/>
            <a:ext cx="3555556" cy="3111111"/>
          </a:xfrm>
          <a:prstGeom prst="rect">
            <a:avLst/>
          </a:prstGeom>
        </p:spPr>
      </p:pic>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576" y="1943958"/>
            <a:ext cx="4762500" cy="213836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6020" y="4868021"/>
            <a:ext cx="4762500" cy="1447800"/>
          </a:xfrm>
          <a:prstGeom prst="rect">
            <a:avLst/>
          </a:prstGeom>
        </p:spPr>
      </p:pic>
    </p:spTree>
    <p:extLst>
      <p:ext uri="{BB962C8B-B14F-4D97-AF65-F5344CB8AC3E}">
        <p14:creationId xmlns:p14="http://schemas.microsoft.com/office/powerpoint/2010/main" val="38283396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60149"/>
            <a:ext cx="5593458" cy="1220847"/>
            <a:chOff x="58662" y="139798"/>
            <a:chExt cx="5593458" cy="1220847"/>
          </a:xfrm>
        </p:grpSpPr>
        <p:sp>
          <p:nvSpPr>
            <p:cNvPr id="2" name="Rounded Rectangle 1"/>
            <p:cNvSpPr/>
            <p:nvPr/>
          </p:nvSpPr>
          <p:spPr>
            <a:xfrm>
              <a:off x="58662" y="161936"/>
              <a:ext cx="5521450" cy="11239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139798"/>
              <a:ext cx="5593458" cy="1220847"/>
            </a:xfrm>
            <a:prstGeom prst="rect">
              <a:avLst/>
            </a:prstGeom>
            <a:noFill/>
            <a:effectLst>
              <a:softEdge rad="12700"/>
            </a:effectLst>
          </p:spPr>
          <p:txBody>
            <a:bodyPr wrap="square" rtlCol="0">
              <a:spAutoFit/>
            </a:bodyPr>
            <a:lstStyle/>
            <a:p>
              <a:pPr>
                <a:lnSpc>
                  <a:spcPts val="1100"/>
                </a:lnSpc>
              </a:pPr>
              <a:r>
                <a:rPr lang="en-GB" sz="1000" b="1" dirty="0"/>
                <a:t>4.04ii Under 75 mortality rate from all cardiovascular diseases considered preventable </a:t>
              </a:r>
              <a:r>
                <a:rPr lang="en-GB" sz="1000" spc="-30" dirty="0"/>
                <a:t>Cardiovascular disease (CVD) is one of the major causes of death in under 75s in England.  There have been huge gains over the past decades in terms of better treatment for CVD and improvements in lifestyle, but to ensure that there continues to be a reduction in the rate of premature mortality from CVD, there needs to be concerted action in both prevention and treatment. The basic concept of preventable mortality is that deaths are considered preventable if, in the light of the understanding of the determinants of health at the time of death, all or most deaths from the underlying cause (subject to age limits if appropriate) could potentially be avoided by public health interventions in the broadest sense. </a:t>
              </a:r>
              <a:endParaRPr lang="en-GB" sz="1000" i="1" spc="-30" dirty="0"/>
            </a:p>
          </p:txBody>
        </p:sp>
      </p:grpSp>
      <p:grpSp>
        <p:nvGrpSpPr>
          <p:cNvPr id="3" name="Group 2"/>
          <p:cNvGrpSpPr/>
          <p:nvPr/>
        </p:nvGrpSpPr>
        <p:grpSpPr>
          <a:xfrm>
            <a:off x="396387" y="1533575"/>
            <a:ext cx="3198853" cy="1409236"/>
            <a:chOff x="179512" y="1396541"/>
            <a:chExt cx="3384376" cy="1409236"/>
          </a:xfrm>
        </p:grpSpPr>
        <p:sp>
          <p:nvSpPr>
            <p:cNvPr id="13" name="Rounded Rectangle 12"/>
            <p:cNvSpPr/>
            <p:nvPr/>
          </p:nvSpPr>
          <p:spPr>
            <a:xfrm>
              <a:off x="179512" y="1396541"/>
              <a:ext cx="3384376" cy="14092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325377" y="1676597"/>
              <a:ext cx="2900604" cy="707886"/>
            </a:xfrm>
            <a:prstGeom prst="rect">
              <a:avLst/>
            </a:prstGeom>
            <a:noFill/>
          </p:spPr>
          <p:txBody>
            <a:bodyPr wrap="square" rtlCol="0">
              <a:spAutoFit/>
            </a:bodyPr>
            <a:lstStyle/>
            <a:p>
              <a:r>
                <a:rPr lang="en-GB" sz="1000" dirty="0"/>
                <a:t>In 2015-17, the rate of deaths per 100,000 population in Derbyshire, at 41.8, was significantly lower than for England (45.9), and had fallen from 45.4.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Down Arrow 33"/>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68" y="3353656"/>
            <a:ext cx="3555556" cy="3111111"/>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8770" y="1958987"/>
            <a:ext cx="4762500" cy="2138363"/>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037" y="4855046"/>
            <a:ext cx="4762500" cy="1447800"/>
          </a:xfrm>
          <a:prstGeom prst="rect">
            <a:avLst/>
          </a:prstGeom>
        </p:spPr>
      </p:pic>
    </p:spTree>
    <p:extLst>
      <p:ext uri="{BB962C8B-B14F-4D97-AF65-F5344CB8AC3E}">
        <p14:creationId xmlns:p14="http://schemas.microsoft.com/office/powerpoint/2010/main" val="10610135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60149"/>
            <a:ext cx="5471514" cy="1130222"/>
            <a:chOff x="58662" y="139798"/>
            <a:chExt cx="5471514" cy="1130222"/>
          </a:xfrm>
        </p:grpSpPr>
        <p:sp>
          <p:nvSpPr>
            <p:cNvPr id="2" name="Rounded Rectangle 1"/>
            <p:cNvSpPr/>
            <p:nvPr/>
          </p:nvSpPr>
          <p:spPr>
            <a:xfrm>
              <a:off x="58662" y="161936"/>
              <a:ext cx="5316090" cy="1108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139798"/>
              <a:ext cx="5471514" cy="861774"/>
            </a:xfrm>
            <a:prstGeom prst="rect">
              <a:avLst/>
            </a:prstGeom>
            <a:noFill/>
            <a:effectLst>
              <a:softEdge rad="12700"/>
            </a:effectLst>
          </p:spPr>
          <p:txBody>
            <a:bodyPr wrap="square" rtlCol="0">
              <a:spAutoFit/>
            </a:bodyPr>
            <a:lstStyle/>
            <a:p>
              <a:r>
                <a:rPr lang="en-GB" sz="1000" b="1" dirty="0"/>
                <a:t>4.05i Under 75 mortality rate from cancer</a:t>
              </a:r>
            </a:p>
            <a:p>
              <a:r>
                <a:rPr lang="en-GB" sz="1000" dirty="0"/>
                <a:t>Cancer is the highest cause of death in England in under 75s.  To ensure that there continues to be a reduction in the rate of premature mortality from cancer, there needs to be concerted action in both prevention and treatment.</a:t>
              </a:r>
            </a:p>
            <a:p>
              <a:r>
                <a:rPr lang="en-GB" sz="1000" i="1" dirty="0"/>
                <a:t>See also NHSOF 1.4, CCGOF 1.9</a:t>
              </a:r>
            </a:p>
          </p:txBody>
        </p:sp>
      </p:grpSp>
      <p:grpSp>
        <p:nvGrpSpPr>
          <p:cNvPr id="3" name="Group 2"/>
          <p:cNvGrpSpPr/>
          <p:nvPr/>
        </p:nvGrpSpPr>
        <p:grpSpPr>
          <a:xfrm>
            <a:off x="58662" y="1519059"/>
            <a:ext cx="3937517" cy="1477328"/>
            <a:chOff x="179512" y="1385900"/>
            <a:chExt cx="3396815" cy="1477328"/>
          </a:xfrm>
        </p:grpSpPr>
        <p:sp>
          <p:nvSpPr>
            <p:cNvPr id="13" name="Rounded Rectangle 12"/>
            <p:cNvSpPr/>
            <p:nvPr/>
          </p:nvSpPr>
          <p:spPr>
            <a:xfrm>
              <a:off x="179512" y="1396541"/>
              <a:ext cx="3384376" cy="14092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8618" y="1385900"/>
              <a:ext cx="3357709" cy="1477328"/>
            </a:xfrm>
            <a:prstGeom prst="rect">
              <a:avLst/>
            </a:prstGeom>
            <a:noFill/>
          </p:spPr>
          <p:txBody>
            <a:bodyPr wrap="square" rtlCol="0">
              <a:spAutoFit/>
            </a:bodyPr>
            <a:lstStyle/>
            <a:p>
              <a:r>
                <a:rPr lang="en-GB" sz="1000" dirty="0"/>
                <a:t>In 2015-17, the rate of deaths per 100,000 population in Derbyshire, at 138.0, was lower than for England (134.6), and had fallen from 142.7.  </a:t>
              </a:r>
            </a:p>
            <a:p>
              <a:r>
                <a:rPr lang="en-GB" sz="1000" dirty="0"/>
                <a:t>In 2016, the rate for Derbyshire STP was 127.6, higher than for NHS England at 121.9, and had fallen from 129.9.</a:t>
              </a:r>
            </a:p>
            <a:p>
              <a:r>
                <a:rPr lang="en-GB" sz="1000" dirty="0"/>
                <a:t>Erewash CCG – 136.4; up from 119.7.</a:t>
              </a:r>
            </a:p>
            <a:p>
              <a:r>
                <a:rPr lang="en-GB" sz="1000" dirty="0"/>
                <a:t>Hardwick CCG – 140.9; down from 159.4.</a:t>
              </a:r>
            </a:p>
            <a:p>
              <a:r>
                <a:rPr lang="en-GB" sz="1000" dirty="0"/>
                <a:t>North Derbyshire CCG – 131.3; up from 122.6.</a:t>
              </a:r>
            </a:p>
            <a:p>
              <a:r>
                <a:rPr lang="en-GB" sz="1000" dirty="0"/>
                <a:t>Southern Derbyshire CCG – 121.6; down from 130.0.</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Down Arrow 33"/>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392171"/>
            <a:ext cx="3555556" cy="3111111"/>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628" y="1975842"/>
            <a:ext cx="4762500" cy="2138363"/>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628" y="4806365"/>
            <a:ext cx="4762500" cy="1447800"/>
          </a:xfrm>
          <a:prstGeom prst="rect">
            <a:avLst/>
          </a:prstGeom>
        </p:spPr>
      </p:pic>
    </p:spTree>
    <p:extLst>
      <p:ext uri="{BB962C8B-B14F-4D97-AF65-F5344CB8AC3E}">
        <p14:creationId xmlns:p14="http://schemas.microsoft.com/office/powerpoint/2010/main" val="425247764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287"/>
            <a:ext cx="5593458" cy="1123994"/>
            <a:chOff x="58662" y="161936"/>
            <a:chExt cx="5593458" cy="1123994"/>
          </a:xfrm>
        </p:grpSpPr>
        <p:sp>
          <p:nvSpPr>
            <p:cNvPr id="2" name="Rounded Rectangle 1"/>
            <p:cNvSpPr/>
            <p:nvPr/>
          </p:nvSpPr>
          <p:spPr>
            <a:xfrm>
              <a:off x="58662" y="161936"/>
              <a:ext cx="5521450" cy="11239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188908"/>
              <a:ext cx="5593458" cy="1079783"/>
            </a:xfrm>
            <a:prstGeom prst="rect">
              <a:avLst/>
            </a:prstGeom>
            <a:noFill/>
            <a:effectLst>
              <a:softEdge rad="12700"/>
            </a:effectLst>
          </p:spPr>
          <p:txBody>
            <a:bodyPr wrap="square" rtlCol="0">
              <a:spAutoFit/>
            </a:bodyPr>
            <a:lstStyle/>
            <a:p>
              <a:pPr>
                <a:lnSpc>
                  <a:spcPts val="1100"/>
                </a:lnSpc>
              </a:pPr>
              <a:r>
                <a:rPr lang="en-GB" sz="1000" b="1" dirty="0"/>
                <a:t>4.05ii Under 75 mortality rate from all cancer considered preventable </a:t>
              </a:r>
            </a:p>
            <a:p>
              <a:pPr>
                <a:lnSpc>
                  <a:spcPts val="1100"/>
                </a:lnSpc>
              </a:pPr>
              <a:r>
                <a:rPr lang="en-GB" sz="1000" spc="-30" dirty="0"/>
                <a:t>Cancer is the highest cause of death in England in under 75s.  To ensure that there continues to be a reduction in the rate of premature mortality from cancer, there needs to be concerted action in both prevention and treatment.  The basic concept of preventable mortality is that deaths are considered preventable if, in the light of the understanding of the determinants of health at the time of death, all or most deaths from the underlying cause (subject to age limits if appropriate) could potentially be avoided by public health interventions in the broadest sense. </a:t>
              </a:r>
              <a:endParaRPr lang="en-GB" sz="1000" i="1" spc="-30" dirty="0"/>
            </a:p>
          </p:txBody>
        </p:sp>
      </p:grpSp>
      <p:grpSp>
        <p:nvGrpSpPr>
          <p:cNvPr id="3" name="Group 2"/>
          <p:cNvGrpSpPr/>
          <p:nvPr/>
        </p:nvGrpSpPr>
        <p:grpSpPr>
          <a:xfrm>
            <a:off x="396387" y="1533575"/>
            <a:ext cx="3198853" cy="1409236"/>
            <a:chOff x="179512" y="1396541"/>
            <a:chExt cx="3384376" cy="1409236"/>
          </a:xfrm>
        </p:grpSpPr>
        <p:sp>
          <p:nvSpPr>
            <p:cNvPr id="13" name="Rounded Rectangle 12"/>
            <p:cNvSpPr/>
            <p:nvPr/>
          </p:nvSpPr>
          <p:spPr>
            <a:xfrm>
              <a:off x="179512" y="1396541"/>
              <a:ext cx="3384376" cy="14092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325377" y="1676597"/>
              <a:ext cx="2900604" cy="707886"/>
            </a:xfrm>
            <a:prstGeom prst="rect">
              <a:avLst/>
            </a:prstGeom>
            <a:noFill/>
          </p:spPr>
          <p:txBody>
            <a:bodyPr wrap="square" rtlCol="0">
              <a:spAutoFit/>
            </a:bodyPr>
            <a:lstStyle/>
            <a:p>
              <a:r>
                <a:rPr lang="en-GB" sz="1000" dirty="0"/>
                <a:t>In 2015-17, the rate of deaths per 100,000 population in Derbyshire, at 83.4, was higher than for England (78.0), but had fallen significantly from 83.4.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Down Arrow 33"/>
          <p:cNvSpPr/>
          <p:nvPr/>
        </p:nvSpPr>
        <p:spPr>
          <a:xfrm>
            <a:off x="5868144" y="789106"/>
            <a:ext cx="216024" cy="349898"/>
          </a:xfrm>
          <a:prstGeom prst="downArrow">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35" y="3352842"/>
            <a:ext cx="3555556" cy="31111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877" y="1941192"/>
            <a:ext cx="4762500" cy="213836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9906" y="4873829"/>
            <a:ext cx="4762500" cy="1447800"/>
          </a:xfrm>
          <a:prstGeom prst="rect">
            <a:avLst/>
          </a:prstGeom>
        </p:spPr>
      </p:pic>
    </p:spTree>
    <p:extLst>
      <p:ext uri="{BB962C8B-B14F-4D97-AF65-F5344CB8AC3E}">
        <p14:creationId xmlns:p14="http://schemas.microsoft.com/office/powerpoint/2010/main" val="273369807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60149"/>
            <a:ext cx="5471514" cy="1130222"/>
            <a:chOff x="58662" y="139798"/>
            <a:chExt cx="5471514" cy="1130222"/>
          </a:xfrm>
        </p:grpSpPr>
        <p:sp>
          <p:nvSpPr>
            <p:cNvPr id="2" name="Rounded Rectangle 1"/>
            <p:cNvSpPr/>
            <p:nvPr/>
          </p:nvSpPr>
          <p:spPr>
            <a:xfrm>
              <a:off x="58662" y="161936"/>
              <a:ext cx="5316090" cy="1108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139798"/>
              <a:ext cx="5471514" cy="861774"/>
            </a:xfrm>
            <a:prstGeom prst="rect">
              <a:avLst/>
            </a:prstGeom>
            <a:noFill/>
            <a:effectLst>
              <a:softEdge rad="12700"/>
            </a:effectLst>
          </p:spPr>
          <p:txBody>
            <a:bodyPr wrap="square" rtlCol="0">
              <a:spAutoFit/>
            </a:bodyPr>
            <a:lstStyle/>
            <a:p>
              <a:r>
                <a:rPr lang="en-GB" sz="1000" b="1" dirty="0"/>
                <a:t>4.06i Under 75 mortality rate from liver disease</a:t>
              </a:r>
            </a:p>
            <a:p>
              <a:r>
                <a:rPr lang="en-GB" sz="1000" dirty="0"/>
                <a:t>Liver disease is one of the top causes of death in England and people are dying from it at younger ages.  Most liver disease is preventable and much is influenced by alcohol consumption and obesity prevalence, which are both amenable to public health interventions.</a:t>
              </a:r>
            </a:p>
            <a:p>
              <a:r>
                <a:rPr lang="en-GB" sz="1000" i="1" dirty="0"/>
                <a:t>See also NHSOF 1.3, CCGOF 1.7</a:t>
              </a:r>
            </a:p>
          </p:txBody>
        </p:sp>
      </p:grpSp>
      <p:grpSp>
        <p:nvGrpSpPr>
          <p:cNvPr id="3" name="Group 2"/>
          <p:cNvGrpSpPr/>
          <p:nvPr/>
        </p:nvGrpSpPr>
        <p:grpSpPr>
          <a:xfrm>
            <a:off x="58662" y="1519059"/>
            <a:ext cx="3937517" cy="1477328"/>
            <a:chOff x="179512" y="1385900"/>
            <a:chExt cx="3396815" cy="1477328"/>
          </a:xfrm>
        </p:grpSpPr>
        <p:sp>
          <p:nvSpPr>
            <p:cNvPr id="13" name="Rounded Rectangle 12"/>
            <p:cNvSpPr/>
            <p:nvPr/>
          </p:nvSpPr>
          <p:spPr>
            <a:xfrm>
              <a:off x="179512" y="1396541"/>
              <a:ext cx="3384376" cy="14092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8618" y="1385900"/>
              <a:ext cx="3357709" cy="1477328"/>
            </a:xfrm>
            <a:prstGeom prst="rect">
              <a:avLst/>
            </a:prstGeom>
            <a:noFill/>
          </p:spPr>
          <p:txBody>
            <a:bodyPr wrap="square" rtlCol="0">
              <a:spAutoFit/>
            </a:bodyPr>
            <a:lstStyle/>
            <a:p>
              <a:r>
                <a:rPr lang="en-GB" sz="1000" dirty="0"/>
                <a:t>In 2015-17, the rate of deaths per 100,000 population in Derbyshire, at 17.5, was lower than for England (18.5), and had fallen from 18.6.  </a:t>
              </a:r>
            </a:p>
            <a:p>
              <a:r>
                <a:rPr lang="en-GB" sz="1000" dirty="0"/>
                <a:t>In 2016, the rate for Derbyshire STP was 16.0, lower than for NHS England at 16.5, and had fallen from 18.2.</a:t>
              </a:r>
            </a:p>
            <a:p>
              <a:r>
                <a:rPr lang="en-GB" sz="1000" dirty="0"/>
                <a:t>Erewash CCG – 22.9; up from 18.8.</a:t>
              </a:r>
            </a:p>
            <a:p>
              <a:r>
                <a:rPr lang="en-GB" sz="1000" dirty="0"/>
                <a:t>Hardwick CCG – 15.4; down from 17.1.</a:t>
              </a:r>
            </a:p>
            <a:p>
              <a:r>
                <a:rPr lang="en-GB" sz="1000" dirty="0"/>
                <a:t>North Derbyshire CCG – 11.5; down from 15.1.</a:t>
              </a:r>
            </a:p>
            <a:p>
              <a:r>
                <a:rPr lang="en-GB" sz="1000" dirty="0"/>
                <a:t>Southern Derbyshire CCG – 17.3; down from 19.9.</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Down Arrow 33"/>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400868"/>
            <a:ext cx="3555556" cy="31111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9037" y="1856934"/>
            <a:ext cx="4762500" cy="213836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971" y="4859816"/>
            <a:ext cx="4762500" cy="1447800"/>
          </a:xfrm>
          <a:prstGeom prst="rect">
            <a:avLst/>
          </a:prstGeom>
        </p:spPr>
      </p:pic>
    </p:spTree>
    <p:extLst>
      <p:ext uri="{BB962C8B-B14F-4D97-AF65-F5344CB8AC3E}">
        <p14:creationId xmlns:p14="http://schemas.microsoft.com/office/powerpoint/2010/main" val="252892253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287"/>
            <a:ext cx="5593458" cy="1123994"/>
            <a:chOff x="58662" y="161936"/>
            <a:chExt cx="5593458" cy="1123994"/>
          </a:xfrm>
        </p:grpSpPr>
        <p:sp>
          <p:nvSpPr>
            <p:cNvPr id="2" name="Rounded Rectangle 1"/>
            <p:cNvSpPr/>
            <p:nvPr/>
          </p:nvSpPr>
          <p:spPr>
            <a:xfrm>
              <a:off x="58662" y="161936"/>
              <a:ext cx="5521450" cy="11239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188908"/>
              <a:ext cx="5593458" cy="1079783"/>
            </a:xfrm>
            <a:prstGeom prst="rect">
              <a:avLst/>
            </a:prstGeom>
            <a:noFill/>
            <a:effectLst>
              <a:softEdge rad="12700"/>
            </a:effectLst>
          </p:spPr>
          <p:txBody>
            <a:bodyPr wrap="square" rtlCol="0">
              <a:spAutoFit/>
            </a:bodyPr>
            <a:lstStyle/>
            <a:p>
              <a:pPr>
                <a:lnSpc>
                  <a:spcPts val="1100"/>
                </a:lnSpc>
              </a:pPr>
              <a:r>
                <a:rPr lang="en-GB" sz="1000" b="1" dirty="0"/>
                <a:t>4.06ii Under 75 mortality rate from all liver disease considered preventable </a:t>
              </a:r>
            </a:p>
            <a:p>
              <a:pPr>
                <a:lnSpc>
                  <a:spcPts val="1100"/>
                </a:lnSpc>
              </a:pPr>
              <a:r>
                <a:rPr lang="en-GB" sz="1000" spc="-30" dirty="0"/>
                <a:t>Liver disease is one of the top causes of death in England and people are dying from it at younger ages.  Most liver disease is preventable and much is influenced by alcohol consumption and obesity prevalence, which are both amenable to public health interventions.  The basic concept of preventable mortality is that deaths are considered preventable if, in the light of the understanding of the determinants of health at the time of death, all or most deaths from the underlying cause (subject to age limits if appropriate) could potentially be avoided by public health interventions in the broadest sense. </a:t>
              </a:r>
              <a:endParaRPr lang="en-GB" sz="1000" i="1" spc="-30" dirty="0"/>
            </a:p>
          </p:txBody>
        </p:sp>
      </p:grpSp>
      <p:grpSp>
        <p:nvGrpSpPr>
          <p:cNvPr id="3" name="Group 2"/>
          <p:cNvGrpSpPr/>
          <p:nvPr/>
        </p:nvGrpSpPr>
        <p:grpSpPr>
          <a:xfrm>
            <a:off x="396387" y="1533575"/>
            <a:ext cx="3198853" cy="1409236"/>
            <a:chOff x="179512" y="1396541"/>
            <a:chExt cx="3384376" cy="1409236"/>
          </a:xfrm>
        </p:grpSpPr>
        <p:sp>
          <p:nvSpPr>
            <p:cNvPr id="13" name="Rounded Rectangle 12"/>
            <p:cNvSpPr/>
            <p:nvPr/>
          </p:nvSpPr>
          <p:spPr>
            <a:xfrm>
              <a:off x="179512" y="1396541"/>
              <a:ext cx="3384376" cy="14092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325377" y="1676597"/>
              <a:ext cx="2900604" cy="707886"/>
            </a:xfrm>
            <a:prstGeom prst="rect">
              <a:avLst/>
            </a:prstGeom>
            <a:noFill/>
          </p:spPr>
          <p:txBody>
            <a:bodyPr wrap="square" rtlCol="0">
              <a:spAutoFit/>
            </a:bodyPr>
            <a:lstStyle/>
            <a:p>
              <a:r>
                <a:rPr lang="en-GB" sz="1000" dirty="0"/>
                <a:t>In 2015-17, the rate of deaths per 100,000 population in Derbyshire, at 15.9, was lower than for England (16.3), and had fallen from 16.5.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Down Arrow 33"/>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31" y="3388296"/>
            <a:ext cx="3555556" cy="3111111"/>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3645" y="1892246"/>
            <a:ext cx="4762500" cy="2138363"/>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037" y="4872519"/>
            <a:ext cx="4762500" cy="1447800"/>
          </a:xfrm>
          <a:prstGeom prst="rect">
            <a:avLst/>
          </a:prstGeom>
        </p:spPr>
      </p:pic>
    </p:spTree>
    <p:extLst>
      <p:ext uri="{BB962C8B-B14F-4D97-AF65-F5344CB8AC3E}">
        <p14:creationId xmlns:p14="http://schemas.microsoft.com/office/powerpoint/2010/main" val="207310966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287"/>
            <a:ext cx="5475531" cy="1108084"/>
            <a:chOff x="58662" y="161936"/>
            <a:chExt cx="5475531" cy="1108084"/>
          </a:xfrm>
        </p:grpSpPr>
        <p:sp>
          <p:nvSpPr>
            <p:cNvPr id="2" name="Rounded Rectangle 1"/>
            <p:cNvSpPr/>
            <p:nvPr/>
          </p:nvSpPr>
          <p:spPr>
            <a:xfrm>
              <a:off x="58662" y="161936"/>
              <a:ext cx="5316090" cy="11080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62679" y="203994"/>
              <a:ext cx="5471514" cy="1015663"/>
            </a:xfrm>
            <a:prstGeom prst="rect">
              <a:avLst/>
            </a:prstGeom>
            <a:noFill/>
            <a:effectLst>
              <a:softEdge rad="12700"/>
            </a:effectLst>
          </p:spPr>
          <p:txBody>
            <a:bodyPr wrap="square" rtlCol="0">
              <a:spAutoFit/>
            </a:bodyPr>
            <a:lstStyle/>
            <a:p>
              <a:r>
                <a:rPr lang="en-GB" sz="1000" b="1" dirty="0"/>
                <a:t>4.07i Under 75 mortality rate from respiratory disease</a:t>
              </a:r>
            </a:p>
            <a:p>
              <a:r>
                <a:rPr lang="en-GB" sz="1000" dirty="0"/>
                <a:t>Respiratory disease is one of the top causes of death in England in under 75s and smoking is the major cause of chronic obstructive pulmonary disease (COPD), one of the major respiratory diseases.  This indicator will focus public health attention on the prevention of smoking and other environmental factors that contribute to people getting respiratory disease.  </a:t>
              </a:r>
              <a:r>
                <a:rPr lang="en-GB" sz="1000" i="1" dirty="0"/>
                <a:t>See also NHSOF 1.3, CCGOF 1.6</a:t>
              </a:r>
            </a:p>
          </p:txBody>
        </p:sp>
      </p:grpSp>
      <p:grpSp>
        <p:nvGrpSpPr>
          <p:cNvPr id="3" name="Group 2"/>
          <p:cNvGrpSpPr/>
          <p:nvPr/>
        </p:nvGrpSpPr>
        <p:grpSpPr>
          <a:xfrm>
            <a:off x="58662" y="1519059"/>
            <a:ext cx="3937517" cy="1477328"/>
            <a:chOff x="179512" y="1385900"/>
            <a:chExt cx="3396815" cy="1477328"/>
          </a:xfrm>
        </p:grpSpPr>
        <p:sp>
          <p:nvSpPr>
            <p:cNvPr id="13" name="Rounded Rectangle 12"/>
            <p:cNvSpPr/>
            <p:nvPr/>
          </p:nvSpPr>
          <p:spPr>
            <a:xfrm>
              <a:off x="179512" y="1396541"/>
              <a:ext cx="3384376" cy="14092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8618" y="1385900"/>
              <a:ext cx="3357709" cy="1477328"/>
            </a:xfrm>
            <a:prstGeom prst="rect">
              <a:avLst/>
            </a:prstGeom>
            <a:noFill/>
          </p:spPr>
          <p:txBody>
            <a:bodyPr wrap="square" rtlCol="0">
              <a:spAutoFit/>
            </a:bodyPr>
            <a:lstStyle/>
            <a:p>
              <a:r>
                <a:rPr lang="en-GB" sz="1000" dirty="0"/>
                <a:t>In 2015-17, the rate of deaths per 100,000 population in Derbyshire, at 33.8, was higher than for England (34.3), and had risen from 33.5.  </a:t>
              </a:r>
            </a:p>
            <a:p>
              <a:r>
                <a:rPr lang="en-GB" sz="1000" dirty="0"/>
                <a:t>In 2016, the rate for Derbyshire STP was 32.6, higher than for NHS England at 31.6, and had fallen from 31.8.</a:t>
              </a:r>
            </a:p>
            <a:p>
              <a:r>
                <a:rPr lang="en-GB" sz="1000" spc="-20" dirty="0"/>
                <a:t>Erewash CCG – 18.2; significantly lower than NHSE; down from 34.6</a:t>
              </a:r>
            </a:p>
            <a:p>
              <a:r>
                <a:rPr lang="en-GB" sz="1000" dirty="0"/>
                <a:t>Hardwick CCG – 40.5; down from 42.4.</a:t>
              </a:r>
            </a:p>
            <a:p>
              <a:r>
                <a:rPr lang="en-GB" sz="1000" dirty="0"/>
                <a:t>North Derbyshire CCG – 32.8; down from 33.2.</a:t>
              </a:r>
            </a:p>
            <a:p>
              <a:r>
                <a:rPr lang="en-GB" sz="1000" dirty="0"/>
                <a:t>Southern Derbyshire CCG – 28.7; up from 24.1.</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Down Arrow 33"/>
          <p:cNvSpPr/>
          <p:nvPr/>
        </p:nvSpPr>
        <p:spPr>
          <a:xfrm>
            <a:off x="5868144" y="789106"/>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49" y="3369422"/>
            <a:ext cx="3555556" cy="3111111"/>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890509"/>
            <a:ext cx="4762500" cy="2138363"/>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8497" y="4803638"/>
            <a:ext cx="4762500" cy="1447800"/>
          </a:xfrm>
          <a:prstGeom prst="rect">
            <a:avLst/>
          </a:prstGeom>
        </p:spPr>
      </p:pic>
    </p:spTree>
    <p:extLst>
      <p:ext uri="{BB962C8B-B14F-4D97-AF65-F5344CB8AC3E}">
        <p14:creationId xmlns:p14="http://schemas.microsoft.com/office/powerpoint/2010/main" val="381967007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35903"/>
            <a:ext cx="5593458" cy="1220847"/>
            <a:chOff x="58662" y="115552"/>
            <a:chExt cx="5593458" cy="1220847"/>
          </a:xfrm>
        </p:grpSpPr>
        <p:sp>
          <p:nvSpPr>
            <p:cNvPr id="2" name="Rounded Rectangle 1"/>
            <p:cNvSpPr/>
            <p:nvPr/>
          </p:nvSpPr>
          <p:spPr>
            <a:xfrm>
              <a:off x="58662" y="161936"/>
              <a:ext cx="5521450" cy="11239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115552"/>
              <a:ext cx="5593458" cy="1220847"/>
            </a:xfrm>
            <a:prstGeom prst="rect">
              <a:avLst/>
            </a:prstGeom>
            <a:noFill/>
            <a:effectLst>
              <a:softEdge rad="12700"/>
            </a:effectLst>
          </p:spPr>
          <p:txBody>
            <a:bodyPr wrap="square" rtlCol="0">
              <a:spAutoFit/>
            </a:bodyPr>
            <a:lstStyle/>
            <a:p>
              <a:pPr>
                <a:lnSpc>
                  <a:spcPts val="1100"/>
                </a:lnSpc>
              </a:pPr>
              <a:r>
                <a:rPr lang="en-GB" sz="1000" b="1" dirty="0"/>
                <a:t>4.07ii Under 75 mortality rate from all respiratory disease considered preventable </a:t>
              </a:r>
            </a:p>
            <a:p>
              <a:pPr>
                <a:lnSpc>
                  <a:spcPts val="1100"/>
                </a:lnSpc>
              </a:pPr>
              <a:r>
                <a:rPr lang="en-GB" sz="1000" spc="-30" dirty="0"/>
                <a:t>Respiratory disease is one of the top causes of death in England in under 75s and smoking is the major cause of chronic obstructive pulmonary disease (COPD), one of the major respiratory diseases.  This indicator will focus public health attention on the prevention of smoking and other environmental factors that contribute to people getting respiratory disease..  The basic concept of preventable mortality is that deaths are considered preventable if, in the light of the understanding of the determinants of health at the time of death, all or most deaths from the underlying cause (subject to age limits if appropriate) could potentially be avoided by public health interventions in the broadest sense. </a:t>
              </a:r>
              <a:endParaRPr lang="en-GB" sz="1000" i="1" spc="-30" dirty="0"/>
            </a:p>
          </p:txBody>
        </p:sp>
      </p:grpSp>
      <p:grpSp>
        <p:nvGrpSpPr>
          <p:cNvPr id="3" name="Group 2"/>
          <p:cNvGrpSpPr/>
          <p:nvPr/>
        </p:nvGrpSpPr>
        <p:grpSpPr>
          <a:xfrm>
            <a:off x="396387" y="1533575"/>
            <a:ext cx="3198853" cy="1409236"/>
            <a:chOff x="179512" y="1396541"/>
            <a:chExt cx="3384376" cy="1409236"/>
          </a:xfrm>
        </p:grpSpPr>
        <p:sp>
          <p:nvSpPr>
            <p:cNvPr id="13" name="Rounded Rectangle 12"/>
            <p:cNvSpPr/>
            <p:nvPr/>
          </p:nvSpPr>
          <p:spPr>
            <a:xfrm>
              <a:off x="179512" y="1396541"/>
              <a:ext cx="3384376" cy="14092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325377" y="1676597"/>
              <a:ext cx="2900604" cy="707886"/>
            </a:xfrm>
            <a:prstGeom prst="rect">
              <a:avLst/>
            </a:prstGeom>
            <a:noFill/>
          </p:spPr>
          <p:txBody>
            <a:bodyPr wrap="square" rtlCol="0">
              <a:spAutoFit/>
            </a:bodyPr>
            <a:lstStyle/>
            <a:p>
              <a:r>
                <a:rPr lang="en-GB" sz="1000" dirty="0"/>
                <a:t>In 2015-17, the rate of deaths per 100,000 population in Derbyshire, at 18.4, was lower than for England (18.9), but had risen from 17.8.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Down Arrow 33"/>
          <p:cNvSpPr/>
          <p:nvPr/>
        </p:nvSpPr>
        <p:spPr>
          <a:xfrm>
            <a:off x="5868144" y="789106"/>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035" y="3388296"/>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528" y="1958897"/>
            <a:ext cx="4762500" cy="2138363"/>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7797" y="4777647"/>
            <a:ext cx="4762500" cy="1447800"/>
          </a:xfrm>
          <a:prstGeom prst="rect">
            <a:avLst/>
          </a:prstGeom>
        </p:spPr>
      </p:pic>
    </p:spTree>
    <p:extLst>
      <p:ext uri="{BB962C8B-B14F-4D97-AF65-F5344CB8AC3E}">
        <p14:creationId xmlns:p14="http://schemas.microsoft.com/office/powerpoint/2010/main" val="135869599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287"/>
            <a:ext cx="4945386" cy="1099567"/>
            <a:chOff x="58662" y="161936"/>
            <a:chExt cx="5305426" cy="1099567"/>
          </a:xfrm>
        </p:grpSpPr>
        <p:sp>
          <p:nvSpPr>
            <p:cNvPr id="2" name="Rounded Rectangle 1"/>
            <p:cNvSpPr/>
            <p:nvPr/>
          </p:nvSpPr>
          <p:spPr>
            <a:xfrm>
              <a:off x="58662" y="161936"/>
              <a:ext cx="530542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245840"/>
              <a:ext cx="5305426" cy="861774"/>
            </a:xfrm>
            <a:prstGeom prst="rect">
              <a:avLst/>
            </a:prstGeom>
            <a:noFill/>
            <a:effectLst>
              <a:softEdge rad="12700"/>
            </a:effectLst>
          </p:spPr>
          <p:txBody>
            <a:bodyPr wrap="square" rtlCol="0">
              <a:spAutoFit/>
            </a:bodyPr>
            <a:lstStyle/>
            <a:p>
              <a:r>
                <a:rPr lang="en-GB" sz="1000" b="1" dirty="0"/>
                <a:t>4.08 Mortality rate from a range of specified communicable diseases, including influenza</a:t>
              </a:r>
            </a:p>
            <a:p>
              <a:r>
                <a:rPr lang="en-GB" sz="1000" dirty="0"/>
                <a:t>Prevention of the spread of communicable diseases is an important issue for Public Health. There is evidence that rapid identification, treatment and prevention of spread can control communicable diseases and prevent avoidable deaths.</a:t>
              </a:r>
              <a:endParaRPr lang="en-GB" sz="1000" i="1" dirty="0"/>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553998"/>
            </a:xfrm>
            <a:prstGeom prst="rect">
              <a:avLst/>
            </a:prstGeom>
            <a:noFill/>
          </p:spPr>
          <p:txBody>
            <a:bodyPr wrap="square" rtlCol="0">
              <a:spAutoFit/>
            </a:bodyPr>
            <a:lstStyle/>
            <a:p>
              <a:r>
                <a:rPr lang="en-GB" sz="1000" dirty="0"/>
                <a:t>In 2015-17, rate of deaths per 100,000 population in Derbyshire was, at 11.3, higher than for England (10.9), and had risen from 10.6.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9" name="Down Arrow 28"/>
          <p:cNvSpPr/>
          <p:nvPr/>
        </p:nvSpPr>
        <p:spPr>
          <a:xfrm>
            <a:off x="5868144" y="789106"/>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402069"/>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66696"/>
            <a:ext cx="4762500" cy="223361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9628" y="4801966"/>
            <a:ext cx="4762500" cy="1543050"/>
          </a:xfrm>
          <a:prstGeom prst="rect">
            <a:avLst/>
          </a:prstGeom>
        </p:spPr>
      </p:pic>
    </p:spTree>
    <p:extLst>
      <p:ext uri="{BB962C8B-B14F-4D97-AF65-F5344CB8AC3E}">
        <p14:creationId xmlns:p14="http://schemas.microsoft.com/office/powerpoint/2010/main" val="3399125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84331" y="1260000"/>
            <a:ext cx="4478723" cy="5504071"/>
          </a:xfrm>
          <a:prstGeom prst="rect">
            <a:avLst/>
          </a:prstGeom>
          <a:solidFill>
            <a:schemeClr val="bg1"/>
          </a:solidFill>
        </p:spPr>
        <p:txBody>
          <a:bodyPr wrap="square" rtlCol="0">
            <a:spAutoFit/>
          </a:bodyPr>
          <a:lstStyle/>
          <a:p>
            <a:pPr>
              <a:spcBef>
                <a:spcPts val="240"/>
              </a:spcBef>
            </a:pPr>
            <a:r>
              <a:rPr lang="en-GB" sz="1000" b="1" dirty="0">
                <a:hlinkClick r:id="rId3" action="ppaction://hlinksldjump"/>
              </a:rPr>
              <a:t>PHOF</a:t>
            </a:r>
            <a:endParaRPr lang="en-GB" sz="1000" b="1" dirty="0">
              <a:hlinkClick r:id="rId4" action="ppaction://hlinksldjump"/>
            </a:endParaRPr>
          </a:p>
          <a:p>
            <a:pPr>
              <a:spcBef>
                <a:spcPts val="0"/>
              </a:spcBef>
            </a:pPr>
            <a:r>
              <a:rPr lang="en-GB" sz="1000" dirty="0">
                <a:hlinkClick r:id="rId5" action="ppaction://hlinksldjump"/>
              </a:rPr>
              <a:t>2.01 Low birth weight of term babies</a:t>
            </a:r>
            <a:endParaRPr lang="en-GB" sz="1000" dirty="0"/>
          </a:p>
          <a:p>
            <a:pPr>
              <a:spcBef>
                <a:spcPts val="0"/>
              </a:spcBef>
            </a:pPr>
            <a:r>
              <a:rPr lang="en-GB" sz="1000" dirty="0">
                <a:hlinkClick r:id="rId6" action="ppaction://hlinksldjump"/>
              </a:rPr>
              <a:t>2.02i Breastfeeding initiation</a:t>
            </a:r>
            <a:endParaRPr lang="en-GB" sz="1000" dirty="0"/>
          </a:p>
          <a:p>
            <a:pPr>
              <a:spcBef>
                <a:spcPts val="0"/>
              </a:spcBef>
            </a:pPr>
            <a:r>
              <a:rPr lang="en-GB" sz="1000" dirty="0">
                <a:hlinkClick r:id="rId7" action="ppaction://hlinksldjump"/>
              </a:rPr>
              <a:t>2.02ii Breastfeeding prevalence at 6-8 weeks after birth</a:t>
            </a:r>
            <a:endParaRPr lang="en-GB" sz="1000" dirty="0"/>
          </a:p>
          <a:p>
            <a:pPr>
              <a:spcBef>
                <a:spcPts val="0"/>
              </a:spcBef>
            </a:pPr>
            <a:r>
              <a:rPr lang="en-GB" sz="1000" dirty="0">
                <a:hlinkClick r:id="rId8" action="ppaction://hlinksldjump"/>
              </a:rPr>
              <a:t>2.03 </a:t>
            </a:r>
            <a:r>
              <a:rPr lang="en-GB" sz="1000" dirty="0">
                <a:hlinkClick r:id="rId9" action="ppaction://hlinksldjump"/>
              </a:rPr>
              <a:t>Smoking status at time of delivery</a:t>
            </a:r>
            <a:endParaRPr lang="en-GB" sz="1000" dirty="0"/>
          </a:p>
          <a:p>
            <a:pPr>
              <a:spcBef>
                <a:spcPts val="0"/>
              </a:spcBef>
            </a:pPr>
            <a:r>
              <a:rPr lang="en-GB" sz="1000" dirty="0">
                <a:hlinkClick r:id="rId8" action="ppaction://hlinksldjump"/>
              </a:rPr>
              <a:t>2.04 Under 18 conceptions</a:t>
            </a:r>
            <a:endParaRPr lang="en-GB" sz="1000" dirty="0"/>
          </a:p>
          <a:p>
            <a:pPr>
              <a:spcBef>
                <a:spcPts val="0"/>
              </a:spcBef>
            </a:pPr>
            <a:r>
              <a:rPr lang="en-GB" sz="1000" dirty="0">
                <a:hlinkClick r:id="rId10" action="ppaction://hlinksldjump"/>
              </a:rPr>
              <a:t>2.04 Under 18 conceptions: conceptions in those aged under 16</a:t>
            </a:r>
            <a:endParaRPr lang="en-GB" sz="1000" dirty="0"/>
          </a:p>
          <a:p>
            <a:pPr>
              <a:spcBef>
                <a:spcPts val="0"/>
              </a:spcBef>
            </a:pPr>
            <a:r>
              <a:rPr lang="en-GB" sz="1000" dirty="0">
                <a:hlinkClick r:id="rId11" action="ppaction://hlinksldjump"/>
              </a:rPr>
              <a:t>2.05ii Proportion of children aged 2-2½yrs offered ASQ-3 as part of the Healthy Child Programme or integrated review </a:t>
            </a:r>
            <a:endParaRPr lang="en-GB" sz="1000" dirty="0"/>
          </a:p>
          <a:p>
            <a:pPr>
              <a:spcBef>
                <a:spcPts val="0"/>
              </a:spcBef>
            </a:pPr>
            <a:r>
              <a:rPr lang="en-GB" sz="1000" dirty="0">
                <a:hlinkClick r:id="rId12" action="ppaction://hlinksldjump"/>
              </a:rPr>
              <a:t>2.06i Child excess weight in 4-5 and 10-11 year olds - 4-5 year olds</a:t>
            </a:r>
            <a:endParaRPr lang="en-GB" sz="1000" dirty="0"/>
          </a:p>
          <a:p>
            <a:pPr>
              <a:spcBef>
                <a:spcPts val="0"/>
              </a:spcBef>
            </a:pPr>
            <a:r>
              <a:rPr lang="en-GB" sz="1000" dirty="0">
                <a:hlinkClick r:id="rId13" action="ppaction://hlinksldjump"/>
              </a:rPr>
              <a:t>2.06ii Child excess weight in 4-5 and 10-11 year olds - 10-11 year olds</a:t>
            </a:r>
            <a:endParaRPr lang="en-GB" sz="1000" dirty="0"/>
          </a:p>
          <a:p>
            <a:pPr>
              <a:spcBef>
                <a:spcPts val="0"/>
              </a:spcBef>
            </a:pPr>
            <a:r>
              <a:rPr lang="en-GB" sz="1000" dirty="0">
                <a:hlinkClick r:id="rId14" action="ppaction://hlinksldjump"/>
              </a:rPr>
              <a:t>2.09i Smoking prevalence at age 15 - current smokers (WAY survey)</a:t>
            </a:r>
            <a:endParaRPr lang="en-GB" sz="1000" dirty="0"/>
          </a:p>
          <a:p>
            <a:pPr>
              <a:spcBef>
                <a:spcPts val="0"/>
              </a:spcBef>
            </a:pPr>
            <a:r>
              <a:rPr lang="en-GB" sz="1000" dirty="0">
                <a:hlinkClick r:id="rId15" action="ppaction://hlinksldjump"/>
              </a:rPr>
              <a:t>2.09ii Smoking prevalence at age 15 - regular smokers (WAY survey)</a:t>
            </a:r>
            <a:endParaRPr lang="en-GB" sz="1000" dirty="0"/>
          </a:p>
          <a:p>
            <a:pPr>
              <a:spcBef>
                <a:spcPts val="0"/>
              </a:spcBef>
            </a:pPr>
            <a:r>
              <a:rPr lang="en-GB" sz="1000" dirty="0">
                <a:hlinkClick r:id="rId16" action="ppaction://hlinksldjump"/>
              </a:rPr>
              <a:t>2.09iii Smoking prevalence at age 15 - occasional smokers (WAY survey)</a:t>
            </a:r>
            <a:endParaRPr lang="en-GB" sz="1000" dirty="0"/>
          </a:p>
          <a:p>
            <a:pPr>
              <a:spcBef>
                <a:spcPts val="0"/>
              </a:spcBef>
            </a:pPr>
            <a:r>
              <a:rPr lang="en-GB" sz="1000" dirty="0">
                <a:hlinkClick r:id="rId17" action="ppaction://hlinksldjump"/>
              </a:rPr>
              <a:t>2.11i Proportion of the population meeting the recommended '5-a-day' on a 'usual day' (adults)</a:t>
            </a:r>
            <a:endParaRPr lang="en-GB" sz="1000" dirty="0"/>
          </a:p>
          <a:p>
            <a:pPr>
              <a:spcBef>
                <a:spcPts val="0"/>
              </a:spcBef>
            </a:pPr>
            <a:r>
              <a:rPr lang="en-GB" sz="1000" dirty="0">
                <a:hlinkClick r:id="rId18" action="ppaction://hlinksldjump"/>
              </a:rPr>
              <a:t>2.11ii Average number of portions of fruit consumed daily (adults)</a:t>
            </a:r>
            <a:endParaRPr lang="en-GB" sz="1000" dirty="0"/>
          </a:p>
          <a:p>
            <a:pPr>
              <a:spcBef>
                <a:spcPts val="0"/>
              </a:spcBef>
            </a:pPr>
            <a:r>
              <a:rPr lang="en-GB" sz="1000" dirty="0">
                <a:hlinkClick r:id="rId19" action="ppaction://hlinksldjump"/>
              </a:rPr>
              <a:t>2.11iii Average number of portions of vegetables consumed daily (adults)</a:t>
            </a:r>
            <a:endParaRPr lang="en-GB" sz="1000" dirty="0"/>
          </a:p>
          <a:p>
            <a:pPr>
              <a:spcBef>
                <a:spcPts val="0"/>
              </a:spcBef>
            </a:pPr>
            <a:r>
              <a:rPr lang="en-GB" sz="1000" dirty="0">
                <a:hlinkClick r:id="rId20" action="ppaction://hlinksldjump"/>
              </a:rPr>
              <a:t>2.11iv Proportion of the population meeting the recommended ‘5-a-day’ at age 15</a:t>
            </a:r>
            <a:endParaRPr lang="en-GB" sz="1000" dirty="0"/>
          </a:p>
          <a:p>
            <a:pPr>
              <a:spcBef>
                <a:spcPts val="0"/>
              </a:spcBef>
            </a:pPr>
            <a:r>
              <a:rPr lang="en-GB" sz="1000" dirty="0">
                <a:hlinkClick r:id="rId21" action="ppaction://hlinksldjump"/>
              </a:rPr>
              <a:t>2.11v Average number of portions of fruit consumed daily at age 15 (WAY survey)</a:t>
            </a:r>
            <a:endParaRPr lang="en-GB" sz="1000" dirty="0"/>
          </a:p>
          <a:p>
            <a:pPr>
              <a:spcBef>
                <a:spcPts val="0"/>
              </a:spcBef>
            </a:pPr>
            <a:r>
              <a:rPr lang="en-GB" sz="1000" dirty="0">
                <a:hlinkClick r:id="rId22" action="ppaction://hlinksldjump"/>
              </a:rPr>
              <a:t>2.11vi Average number of portions of vegetables consumed daily at age 15 (WAY survey)</a:t>
            </a:r>
            <a:endParaRPr lang="en-GB" sz="1000" dirty="0"/>
          </a:p>
          <a:p>
            <a:pPr>
              <a:spcBef>
                <a:spcPts val="0"/>
              </a:spcBef>
            </a:pPr>
            <a:r>
              <a:rPr lang="en-GB" sz="1000" dirty="0">
                <a:hlinkClick r:id="rId23" action="ppaction://hlinksldjump"/>
              </a:rPr>
              <a:t>2.12 Percentage of adults (aged 18+) classified as overweight or obese</a:t>
            </a:r>
            <a:endParaRPr lang="en-GB" sz="1000" dirty="0"/>
          </a:p>
          <a:p>
            <a:pPr>
              <a:spcBef>
                <a:spcPts val="0"/>
              </a:spcBef>
            </a:pPr>
            <a:r>
              <a:rPr lang="en-GB" sz="1000" dirty="0">
                <a:hlinkClick r:id="rId24" action="ppaction://hlinksldjump"/>
              </a:rPr>
              <a:t>2.13i Percentage of physically active adults</a:t>
            </a:r>
            <a:endParaRPr lang="en-GB" sz="1000" dirty="0"/>
          </a:p>
          <a:p>
            <a:pPr>
              <a:spcBef>
                <a:spcPts val="0"/>
              </a:spcBef>
            </a:pPr>
            <a:r>
              <a:rPr lang="en-GB" sz="1000" dirty="0">
                <a:hlinkClick r:id="rId25" action="ppaction://hlinksldjump"/>
              </a:rPr>
              <a:t>2.13ii Percentage of physically inactive adults</a:t>
            </a:r>
            <a:endParaRPr lang="en-GB" sz="1000" dirty="0"/>
          </a:p>
          <a:p>
            <a:pPr>
              <a:spcBef>
                <a:spcPts val="0"/>
              </a:spcBef>
            </a:pPr>
            <a:r>
              <a:rPr lang="en-GB" sz="1000" dirty="0">
                <a:hlinkClick r:id="rId26" action="ppaction://hlinksldjump"/>
              </a:rPr>
              <a:t>2.14 Smoking Prevalence in adults - current smokers (APS)</a:t>
            </a:r>
            <a:endParaRPr lang="en-GB" sz="1000" dirty="0"/>
          </a:p>
          <a:p>
            <a:pPr>
              <a:spcBef>
                <a:spcPts val="0"/>
              </a:spcBef>
            </a:pPr>
            <a:r>
              <a:rPr lang="en-GB" sz="1000" dirty="0">
                <a:hlinkClick r:id="rId27" action="ppaction://hlinksldjump"/>
              </a:rPr>
              <a:t>2.15i Successful completion of drug treatment - opiate users</a:t>
            </a:r>
            <a:endParaRPr lang="en-GB" sz="1000" dirty="0"/>
          </a:p>
          <a:p>
            <a:pPr>
              <a:spcBef>
                <a:spcPts val="0"/>
              </a:spcBef>
            </a:pPr>
            <a:r>
              <a:rPr lang="en-GB" sz="1000" dirty="0">
                <a:hlinkClick r:id="rId28" action="ppaction://hlinksldjump"/>
              </a:rPr>
              <a:t>2.15ii Successful completion of drug treatment – non-opiate users</a:t>
            </a:r>
            <a:endParaRPr lang="en-GB" sz="1000" dirty="0"/>
          </a:p>
          <a:p>
            <a:pPr>
              <a:spcBef>
                <a:spcPts val="0"/>
              </a:spcBef>
            </a:pPr>
            <a:r>
              <a:rPr lang="en-GB" sz="1000" dirty="0">
                <a:hlinkClick r:id="rId29" action="ppaction://hlinksldjump"/>
              </a:rPr>
              <a:t>2.15iii Successful completion of alcohol treatment</a:t>
            </a:r>
            <a:endParaRPr lang="en-GB" sz="1000" dirty="0"/>
          </a:p>
          <a:p>
            <a:pPr>
              <a:spcBef>
                <a:spcPts val="0"/>
              </a:spcBef>
            </a:pPr>
            <a:r>
              <a:rPr lang="en-GB" sz="1000" dirty="0">
                <a:hlinkClick r:id="rId30" action="ppaction://hlinksldjump"/>
              </a:rPr>
              <a:t>2.15iv Deaths from drugs misuse</a:t>
            </a:r>
            <a:endParaRPr lang="en-GB" sz="1000" dirty="0"/>
          </a:p>
          <a:p>
            <a:pPr>
              <a:spcBef>
                <a:spcPts val="0"/>
              </a:spcBef>
            </a:pPr>
            <a:r>
              <a:rPr lang="en-GB" sz="1000" dirty="0">
                <a:hlinkClick r:id="rId31" action="ppaction://hlinksldjump"/>
              </a:rPr>
              <a:t>2.18 Admission episodes for alcohol-related conditions - narrow definition</a:t>
            </a:r>
            <a:endParaRPr lang="en-GB" sz="1000" dirty="0"/>
          </a:p>
          <a:p>
            <a:pPr>
              <a:spcBef>
                <a:spcPts val="0"/>
              </a:spcBef>
            </a:pPr>
            <a:r>
              <a:rPr lang="en-GB" sz="1000" dirty="0">
                <a:hlinkClick r:id="rId32" action="ppaction://hlinksldjump"/>
              </a:rPr>
              <a:t>2.19 Cancer diagnosed at early stage</a:t>
            </a:r>
            <a:endParaRPr lang="en-GB" sz="1000" dirty="0"/>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84331" y="439523"/>
            <a:ext cx="6840760" cy="369332"/>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Healthy Communities</a:t>
            </a:r>
          </a:p>
        </p:txBody>
      </p:sp>
      <p:sp>
        <p:nvSpPr>
          <p:cNvPr id="8" name="Subtitle 3"/>
          <p:cNvSpPr txBox="1">
            <a:spLocks/>
          </p:cNvSpPr>
          <p:nvPr/>
        </p:nvSpPr>
        <p:spPr>
          <a:xfrm>
            <a:off x="4563054" y="1260000"/>
            <a:ext cx="4478723" cy="5508000"/>
          </a:xfrm>
          <a:prstGeom prst="rect">
            <a:avLst/>
          </a:prstGeom>
          <a:solidFill>
            <a:schemeClr val="bg1"/>
          </a:solidFill>
        </p:spPr>
        <p:txBody>
          <a:bodyPr vert="horz" wrap="square" lIns="91440" tIns="45720" rIns="91440" bIns="45720" rtlCol="0">
            <a:spAutoFit/>
          </a:bodyPr>
          <a:lstStyle>
            <a:lvl1pPr marL="0" indent="0" algn="l" defTabSz="914400"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en-GB" sz="1000" dirty="0">
                <a:hlinkClick r:id="rId33" action="ppaction://hlinksldjump"/>
              </a:rPr>
              <a:t>2.20i Cancer screening coverage – breast cancer</a:t>
            </a:r>
            <a:endParaRPr lang="en-GB" sz="1000" dirty="0"/>
          </a:p>
          <a:p>
            <a:pPr>
              <a:spcBef>
                <a:spcPts val="0"/>
              </a:spcBef>
            </a:pPr>
            <a:r>
              <a:rPr lang="en-GB" sz="1000" dirty="0">
                <a:hlinkClick r:id="rId34" action="ppaction://hlinksldjump"/>
              </a:rPr>
              <a:t>2.20i Cancer screening coverage – cervical cancer</a:t>
            </a:r>
            <a:endParaRPr lang="en-GB" sz="1000" dirty="0"/>
          </a:p>
          <a:p>
            <a:pPr>
              <a:spcBef>
                <a:spcPts val="0"/>
              </a:spcBef>
            </a:pPr>
            <a:r>
              <a:rPr lang="en-GB" sz="1000" dirty="0">
                <a:hlinkClick r:id="rId35" action="ppaction://hlinksldjump"/>
              </a:rPr>
              <a:t>2.20i Cancer screening coverage – bowel cancer</a:t>
            </a:r>
            <a:endParaRPr lang="en-GB" sz="1000" dirty="0"/>
          </a:p>
          <a:p>
            <a:pPr>
              <a:spcBef>
                <a:spcPts val="0"/>
              </a:spcBef>
            </a:pPr>
            <a:r>
              <a:rPr lang="en-GB" sz="1000" dirty="0">
                <a:hlinkClick r:id="rId36" action="ppaction://hlinksldjump"/>
              </a:rPr>
              <a:t>2.20iv Abdominal Aortic Aneurysm Screening – Coverage</a:t>
            </a:r>
            <a:endParaRPr lang="en-GB" sz="1000" dirty="0"/>
          </a:p>
          <a:p>
            <a:pPr>
              <a:spcBef>
                <a:spcPts val="0"/>
              </a:spcBef>
            </a:pPr>
            <a:r>
              <a:rPr lang="en-GB" sz="1000" dirty="0">
                <a:hlinkClick r:id="rId37" action="ppaction://hlinksldjump"/>
              </a:rPr>
              <a:t>3.01 Fraction of mortality attributable to particulate air pollution</a:t>
            </a:r>
            <a:endParaRPr lang="en-GB" sz="1000" dirty="0"/>
          </a:p>
          <a:p>
            <a:pPr>
              <a:spcBef>
                <a:spcPts val="0"/>
              </a:spcBef>
            </a:pPr>
            <a:r>
              <a:rPr lang="en-GB" sz="1000" dirty="0">
                <a:hlinkClick r:id="rId38" action="ppaction://hlinksldjump"/>
              </a:rPr>
              <a:t>3.02i Chlamydia detection rate (15-24 year olds) – persons</a:t>
            </a:r>
            <a:endParaRPr lang="en-GB" sz="1000" dirty="0"/>
          </a:p>
          <a:p>
            <a:pPr>
              <a:spcBef>
                <a:spcPts val="0"/>
              </a:spcBef>
            </a:pPr>
            <a:r>
              <a:rPr lang="en-GB" sz="1000" dirty="0">
                <a:hlinkClick r:id="rId39" action="ppaction://hlinksldjump"/>
              </a:rPr>
              <a:t>3.02ii Chlamydia detection rate (15-24 year olds) - males</a:t>
            </a:r>
            <a:endParaRPr lang="en-GB" sz="1000" dirty="0"/>
          </a:p>
          <a:p>
            <a:pPr>
              <a:spcBef>
                <a:spcPts val="0"/>
              </a:spcBef>
            </a:pPr>
            <a:r>
              <a:rPr lang="en-GB" sz="1000" dirty="0">
                <a:hlinkClick r:id="rId40" action="ppaction://hlinksldjump"/>
              </a:rPr>
              <a:t>3.02i Chlamydia detection rate (15-24 year olds) – females</a:t>
            </a:r>
            <a:endParaRPr lang="en-GB" sz="1000" dirty="0"/>
          </a:p>
          <a:p>
            <a:pPr>
              <a:spcBef>
                <a:spcPts val="0"/>
              </a:spcBef>
            </a:pPr>
            <a:r>
              <a:rPr lang="en-GB" sz="1000" dirty="0">
                <a:hlinkClick r:id="rId41" action="ppaction://hlinksldjump"/>
              </a:rPr>
              <a:t>3.03i &amp; ii Population vaccination coverage - Hepatitis B (1 year old &amp; 2 years old)</a:t>
            </a:r>
            <a:endParaRPr lang="en-GB" sz="1000" dirty="0"/>
          </a:p>
          <a:p>
            <a:pPr>
              <a:spcBef>
                <a:spcPts val="0"/>
              </a:spcBef>
            </a:pPr>
            <a:r>
              <a:rPr lang="en-GB" sz="1000" dirty="0">
                <a:hlinkClick r:id="rId42" action="ppaction://hlinksldjump"/>
              </a:rPr>
              <a:t>3.03iii Population vaccination coverage - Dtap / IPV / Hib (1 year old)</a:t>
            </a:r>
            <a:endParaRPr lang="en-GB" sz="1000" dirty="0"/>
          </a:p>
          <a:p>
            <a:pPr>
              <a:spcBef>
                <a:spcPts val="0"/>
              </a:spcBef>
            </a:pPr>
            <a:r>
              <a:rPr lang="en-GB" sz="1000" dirty="0">
                <a:hlinkClick r:id="rId43" action="ppaction://hlinksldjump"/>
              </a:rPr>
              <a:t>3.03iii Population vaccination coverage - Dtap / IPV / Hib (2 years old)</a:t>
            </a:r>
            <a:endParaRPr lang="en-GB" sz="1000" dirty="0"/>
          </a:p>
          <a:p>
            <a:pPr>
              <a:spcBef>
                <a:spcPts val="0"/>
              </a:spcBef>
            </a:pPr>
            <a:r>
              <a:rPr lang="en-GB" sz="1000" dirty="0">
                <a:hlinkClick r:id="rId44" action="ppaction://hlinksldjump"/>
              </a:rPr>
              <a:t>3.03iv Population vaccination coverage - Men C</a:t>
            </a:r>
            <a:endParaRPr lang="en-GB" sz="1000" dirty="0"/>
          </a:p>
          <a:p>
            <a:pPr>
              <a:spcBef>
                <a:spcPts val="0"/>
              </a:spcBef>
            </a:pPr>
            <a:r>
              <a:rPr lang="en-GB" sz="1000" dirty="0">
                <a:hlinkClick r:id="rId45" action="ppaction://hlinksldjump"/>
              </a:rPr>
              <a:t>3.03v Population vaccination coverage - PCV</a:t>
            </a:r>
            <a:endParaRPr lang="en-GB" sz="1000" dirty="0"/>
          </a:p>
          <a:p>
            <a:pPr>
              <a:spcBef>
                <a:spcPts val="0"/>
              </a:spcBef>
            </a:pPr>
            <a:r>
              <a:rPr lang="en-GB" sz="1000" dirty="0">
                <a:hlinkClick r:id="rId46" action="ppaction://hlinksldjump"/>
              </a:rPr>
              <a:t>3.03vi Population vaccination coverage - Hib / Men C booster (2 years old)</a:t>
            </a:r>
            <a:endParaRPr lang="en-GB" sz="1000" dirty="0"/>
          </a:p>
          <a:p>
            <a:pPr>
              <a:spcBef>
                <a:spcPts val="0"/>
              </a:spcBef>
            </a:pPr>
            <a:r>
              <a:rPr lang="en-GB" sz="1000" dirty="0">
                <a:hlinkClick r:id="rId47" action="ppaction://hlinksldjump"/>
              </a:rPr>
              <a:t>3.03vi Population vaccination coverage - Hib / Men C booster (5 years old)</a:t>
            </a:r>
            <a:endParaRPr lang="en-GB" sz="1000" dirty="0"/>
          </a:p>
          <a:p>
            <a:pPr>
              <a:spcBef>
                <a:spcPts val="0"/>
              </a:spcBef>
            </a:pPr>
            <a:r>
              <a:rPr lang="en-GB" sz="1000" dirty="0">
                <a:hlinkClick r:id="rId48" action="ppaction://hlinksldjump"/>
              </a:rPr>
              <a:t>3.03vii Population vaccination coverage - PCV booster</a:t>
            </a:r>
            <a:endParaRPr lang="en-GB" sz="1000" dirty="0"/>
          </a:p>
          <a:p>
            <a:pPr>
              <a:spcBef>
                <a:spcPts val="0"/>
              </a:spcBef>
            </a:pPr>
            <a:r>
              <a:rPr lang="en-GB" sz="1000" dirty="0">
                <a:hlinkClick r:id="rId49" action="ppaction://hlinksldjump"/>
              </a:rPr>
              <a:t>3.03viii Population vaccination coverage - MMR for one dose (2 years old)</a:t>
            </a:r>
            <a:endParaRPr lang="en-GB" sz="1000" dirty="0"/>
          </a:p>
          <a:p>
            <a:pPr>
              <a:spcBef>
                <a:spcPts val="0"/>
              </a:spcBef>
            </a:pPr>
            <a:r>
              <a:rPr lang="en-GB" sz="1000" dirty="0">
                <a:hlinkClick r:id="rId50" action="ppaction://hlinksldjump"/>
              </a:rPr>
              <a:t>3.03ix Population vaccination coverage - MMR for one dose (5 years old)</a:t>
            </a:r>
            <a:endParaRPr lang="en-GB" sz="1000" dirty="0"/>
          </a:p>
          <a:p>
            <a:pPr>
              <a:spcBef>
                <a:spcPts val="0"/>
              </a:spcBef>
            </a:pPr>
            <a:r>
              <a:rPr lang="en-GB" sz="1000" dirty="0">
                <a:hlinkClick r:id="rId51" action="ppaction://hlinksldjump"/>
              </a:rPr>
              <a:t>3.03x Population vaccination coverage - MMR for two doses (5 years old)</a:t>
            </a:r>
            <a:endParaRPr lang="en-GB" sz="1000" dirty="0"/>
          </a:p>
          <a:p>
            <a:pPr>
              <a:spcBef>
                <a:spcPts val="0"/>
              </a:spcBef>
            </a:pPr>
            <a:r>
              <a:rPr lang="en-GB" sz="1000" dirty="0">
                <a:hlinkClick r:id="rId52" action="ppaction://hlinksldjump"/>
              </a:rPr>
              <a:t>3.03xii Population vaccination coverage - HPV vaccination for one dose (females 12-13 years old)</a:t>
            </a:r>
            <a:endParaRPr lang="en-GB" sz="1000" dirty="0"/>
          </a:p>
          <a:p>
            <a:pPr>
              <a:spcBef>
                <a:spcPts val="0"/>
              </a:spcBef>
            </a:pPr>
            <a:r>
              <a:rPr lang="en-GB" sz="1000" dirty="0">
                <a:hlinkClick r:id="rId53" action="ppaction://hlinksldjump"/>
              </a:rPr>
              <a:t>3.03xiii Population vaccination coverage - PPV </a:t>
            </a:r>
            <a:endParaRPr lang="en-GB" sz="1000" dirty="0"/>
          </a:p>
          <a:p>
            <a:pPr>
              <a:spcBef>
                <a:spcPts val="0"/>
              </a:spcBef>
            </a:pPr>
            <a:r>
              <a:rPr lang="en-GB" sz="1000" dirty="0">
                <a:hlinkClick r:id="rId54" action="ppaction://hlinksldjump"/>
              </a:rPr>
              <a:t>3.03xiv Population vaccination coverage - Flu (aged 65+) </a:t>
            </a:r>
            <a:endParaRPr lang="en-GB" sz="1000" dirty="0"/>
          </a:p>
          <a:p>
            <a:pPr>
              <a:spcBef>
                <a:spcPts val="0"/>
              </a:spcBef>
            </a:pPr>
            <a:r>
              <a:rPr lang="en-GB" sz="1000" dirty="0">
                <a:hlinkClick r:id="rId55" action="ppaction://hlinksldjump"/>
              </a:rPr>
              <a:t>3.03xv Population vaccination coverage - Flu (at risk individuals) </a:t>
            </a:r>
            <a:endParaRPr lang="en-GB" sz="1000" dirty="0"/>
          </a:p>
          <a:p>
            <a:pPr>
              <a:spcBef>
                <a:spcPts val="0"/>
              </a:spcBef>
            </a:pPr>
            <a:r>
              <a:rPr lang="en-GB" sz="1000" dirty="0">
                <a:hlinkClick r:id="rId56" action="ppaction://hlinksldjump"/>
              </a:rPr>
              <a:t>3.03xvi Population vaccination coverage - HPV vaccination for two doses (females 13-14 years old)</a:t>
            </a:r>
            <a:endParaRPr lang="en-GB" sz="1000" dirty="0"/>
          </a:p>
          <a:p>
            <a:pPr>
              <a:spcBef>
                <a:spcPts val="0"/>
              </a:spcBef>
            </a:pPr>
            <a:r>
              <a:rPr lang="en-GB" sz="1000" dirty="0">
                <a:hlinkClick r:id="rId57" action="ppaction://hlinksldjump"/>
              </a:rPr>
              <a:t>3.03xvii Population vaccination coverage - Shingles (70 years old)</a:t>
            </a:r>
            <a:endParaRPr lang="en-GB" sz="1000" dirty="0"/>
          </a:p>
          <a:p>
            <a:pPr>
              <a:spcBef>
                <a:spcPts val="0"/>
              </a:spcBef>
            </a:pPr>
            <a:r>
              <a:rPr lang="en-GB" sz="1000" dirty="0">
                <a:hlinkClick r:id="rId58" action="ppaction://hlinksldjump"/>
              </a:rPr>
              <a:t>3.03xviii Population vaccination coverage - Flu (2-3 years old)</a:t>
            </a:r>
            <a:endParaRPr lang="en-GB" sz="1000" dirty="0"/>
          </a:p>
          <a:p>
            <a:pPr>
              <a:spcBef>
                <a:spcPts val="0"/>
              </a:spcBef>
            </a:pPr>
            <a:r>
              <a:rPr lang="en-GB" sz="1000" dirty="0">
                <a:hlinkClick r:id="rId59" action="ppaction://hlinksldjump"/>
              </a:rPr>
              <a:t>3.04 HIV late diagnosis</a:t>
            </a:r>
            <a:endParaRPr lang="en-GB" sz="1000" dirty="0"/>
          </a:p>
          <a:p>
            <a:pPr>
              <a:spcBef>
                <a:spcPts val="0"/>
              </a:spcBef>
            </a:pPr>
            <a:r>
              <a:rPr lang="en-GB" sz="1000" dirty="0">
                <a:hlinkClick r:id="rId60" action="ppaction://hlinksldjump"/>
              </a:rPr>
              <a:t>3.05ii Incidence of TB</a:t>
            </a:r>
            <a:endParaRPr lang="en-GB" sz="1000" dirty="0"/>
          </a:p>
          <a:p>
            <a:pPr>
              <a:spcBef>
                <a:spcPts val="0"/>
              </a:spcBef>
            </a:pPr>
            <a:r>
              <a:rPr lang="en-GB" sz="1000" dirty="0">
                <a:hlinkClick r:id="rId61" action="ppaction://hlinksldjump"/>
              </a:rPr>
              <a:t>3.08 Adjusted antibiotic prescribing in primary care by the NHS</a:t>
            </a:r>
            <a:endParaRPr lang="en-GB" sz="1000" dirty="0"/>
          </a:p>
          <a:p>
            <a:pPr>
              <a:spcBef>
                <a:spcPts val="0"/>
              </a:spcBef>
            </a:pPr>
            <a:r>
              <a:rPr lang="en-GB" sz="1000" dirty="0">
                <a:hlinkClick r:id="rId62" action="ppaction://hlinksldjump"/>
              </a:rPr>
              <a:t>4.01 Infant Mortality</a:t>
            </a:r>
            <a:endParaRPr lang="en-GB" sz="1000" dirty="0"/>
          </a:p>
          <a:p>
            <a:pPr>
              <a:spcBef>
                <a:spcPts val="0"/>
              </a:spcBef>
            </a:pPr>
            <a:r>
              <a:rPr lang="en-GB" sz="1000" dirty="0">
                <a:hlinkClick r:id="rId63" action="ppaction://hlinksldjump"/>
              </a:rPr>
              <a:t>4.02 Proportion of five year old children free from dental decay</a:t>
            </a:r>
            <a:endParaRPr lang="en-GB" sz="1000" dirty="0"/>
          </a:p>
          <a:p>
            <a:pPr>
              <a:spcBef>
                <a:spcPts val="600"/>
              </a:spcBef>
            </a:pPr>
            <a:r>
              <a:rPr lang="en-GB" sz="1000" b="1" dirty="0">
                <a:hlinkClick r:id="rId64" action="ppaction://hlinksldjump"/>
              </a:rPr>
              <a:t>Healthy Communities - NHSOF &amp; CCGOF</a:t>
            </a:r>
            <a:endParaRPr lang="en-GB" sz="1000" b="1" dirty="0"/>
          </a:p>
        </p:txBody>
      </p:sp>
    </p:spTree>
    <p:custDataLst>
      <p:tags r:id="rId1"/>
    </p:custDataLst>
    <p:extLst>
      <p:ext uri="{BB962C8B-B14F-4D97-AF65-F5344CB8AC3E}">
        <p14:creationId xmlns:p14="http://schemas.microsoft.com/office/powerpoint/2010/main" val="287398590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82287"/>
            <a:ext cx="4945386" cy="1099567"/>
            <a:chOff x="58662" y="161936"/>
            <a:chExt cx="5305426" cy="1099567"/>
          </a:xfrm>
        </p:grpSpPr>
        <p:sp>
          <p:nvSpPr>
            <p:cNvPr id="2" name="Rounded Rectangle 1"/>
            <p:cNvSpPr/>
            <p:nvPr/>
          </p:nvSpPr>
          <p:spPr>
            <a:xfrm>
              <a:off x="58662" y="161936"/>
              <a:ext cx="530542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245840"/>
              <a:ext cx="5305426" cy="861774"/>
            </a:xfrm>
            <a:prstGeom prst="rect">
              <a:avLst/>
            </a:prstGeom>
            <a:noFill/>
            <a:effectLst>
              <a:softEdge rad="12700"/>
            </a:effectLst>
          </p:spPr>
          <p:txBody>
            <a:bodyPr wrap="square" rtlCol="0">
              <a:spAutoFit/>
            </a:bodyPr>
            <a:lstStyle/>
            <a:p>
              <a:r>
                <a:rPr lang="en-GB" sz="1000" b="1" dirty="0"/>
                <a:t>4.09i Excess under 75 mortality rate in adults with serious mental illness</a:t>
              </a:r>
            </a:p>
            <a:p>
              <a:r>
                <a:rPr lang="en-GB" sz="1000" b="1" dirty="0"/>
                <a:t>1.5.i Excess under 75 mortality rate in adults with serious mental illness</a:t>
              </a:r>
            </a:p>
            <a:p>
              <a:r>
                <a:rPr lang="en-GB" sz="1000" dirty="0"/>
                <a:t>People with serious mental illness are estimated to be twice as likely to die from coronary heart disease and four times as likely to die from respiratory disease as the general population.</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0442" y="1698335"/>
              <a:ext cx="3240360" cy="553998"/>
            </a:xfrm>
            <a:prstGeom prst="rect">
              <a:avLst/>
            </a:prstGeom>
            <a:noFill/>
          </p:spPr>
          <p:txBody>
            <a:bodyPr wrap="square" rtlCol="0">
              <a:spAutoFit/>
            </a:bodyPr>
            <a:lstStyle/>
            <a:p>
              <a:r>
                <a:rPr lang="en-GB" sz="1000" dirty="0"/>
                <a:t>In 2014/15, the Derbyshire indirectly standardised ratio was 332.2, significantly lower than for England at 370.0, having risen from 324.9.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9" name="Down Arrow 28"/>
          <p:cNvSpPr/>
          <p:nvPr/>
        </p:nvSpPr>
        <p:spPr>
          <a:xfrm>
            <a:off x="5868144" y="789106"/>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5" name="Picture 24"/>
          <p:cNvPicPr>
            <a:picLocks noChangeAspect="1"/>
          </p:cNvPicPr>
          <p:nvPr/>
        </p:nvPicPr>
        <p:blipFill>
          <a:blip r:embed="rId2"/>
          <a:stretch>
            <a:fillRect/>
          </a:stretch>
        </p:blipFill>
        <p:spPr>
          <a:xfrm>
            <a:off x="202240" y="3464111"/>
            <a:ext cx="3628654" cy="2743438"/>
          </a:xfrm>
          <a:prstGeom prst="rect">
            <a:avLst/>
          </a:prstGeom>
        </p:spPr>
      </p:pic>
      <p:pic>
        <p:nvPicPr>
          <p:cNvPr id="26" name="Picture 25"/>
          <p:cNvPicPr>
            <a:picLocks noChangeAspect="1"/>
          </p:cNvPicPr>
          <p:nvPr/>
        </p:nvPicPr>
        <p:blipFill>
          <a:blip r:embed="rId3"/>
          <a:stretch>
            <a:fillRect/>
          </a:stretch>
        </p:blipFill>
        <p:spPr>
          <a:xfrm>
            <a:off x="4260012" y="2021720"/>
            <a:ext cx="4556549" cy="2083816"/>
          </a:xfrm>
          <a:prstGeom prst="rect">
            <a:avLst/>
          </a:prstGeom>
        </p:spPr>
      </p:pic>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nvGrpSpPr>
            <p:cNvPr id="41" name="Group 40"/>
            <p:cNvGrpSpPr/>
            <p:nvPr/>
          </p:nvGrpSpPr>
          <p:grpSpPr>
            <a:xfrm>
              <a:off x="7703937" y="6595964"/>
              <a:ext cx="700304" cy="225051"/>
              <a:chOff x="6993342" y="6575775"/>
              <a:chExt cx="720000" cy="229656"/>
            </a:xfrm>
          </p:grpSpPr>
          <p:sp>
            <p:nvSpPr>
              <p:cNvPr id="42" name="Rounded Rectangle 41"/>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3" name="TextBox 42"/>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spTree>
    <p:extLst>
      <p:ext uri="{BB962C8B-B14F-4D97-AF65-F5344CB8AC3E}">
        <p14:creationId xmlns:p14="http://schemas.microsoft.com/office/powerpoint/2010/main" val="20897537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48585"/>
            <a:ext cx="4945386" cy="1169551"/>
            <a:chOff x="58662" y="128234"/>
            <a:chExt cx="5305426" cy="1169551"/>
          </a:xfrm>
        </p:grpSpPr>
        <p:sp>
          <p:nvSpPr>
            <p:cNvPr id="2" name="Rounded Rectangle 1"/>
            <p:cNvSpPr/>
            <p:nvPr/>
          </p:nvSpPr>
          <p:spPr>
            <a:xfrm>
              <a:off x="58662" y="161936"/>
              <a:ext cx="530542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128234"/>
              <a:ext cx="5305426" cy="1169551"/>
            </a:xfrm>
            <a:prstGeom prst="rect">
              <a:avLst/>
            </a:prstGeom>
            <a:noFill/>
            <a:effectLst>
              <a:softEdge rad="12700"/>
            </a:effectLst>
          </p:spPr>
          <p:txBody>
            <a:bodyPr wrap="square" rtlCol="0">
              <a:spAutoFit/>
            </a:bodyPr>
            <a:lstStyle/>
            <a:p>
              <a:r>
                <a:rPr lang="en-GB" sz="1000" b="1" dirty="0"/>
                <a:t>4.09ii - Proportion of adults in the population in contact with secondary mental health services </a:t>
              </a:r>
            </a:p>
            <a:p>
              <a:r>
                <a:rPr lang="en-GB" sz="1000" dirty="0"/>
                <a:t>The Disability Rights Commission has reported on the serious inequalities experienced (in terms of reduced life expectancy) by those with severe mental illness. For example, people with serious mental illness are estimated to be twice as likely to die from coronary heart disease and four times as likely to die from respiratory disease as the general population.</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0442" y="1698335"/>
              <a:ext cx="3240360" cy="707886"/>
            </a:xfrm>
            <a:prstGeom prst="rect">
              <a:avLst/>
            </a:prstGeom>
            <a:noFill/>
          </p:spPr>
          <p:txBody>
            <a:bodyPr wrap="square" rtlCol="0">
              <a:spAutoFit/>
            </a:bodyPr>
            <a:lstStyle/>
            <a:p>
              <a:r>
                <a:rPr lang="en-GB" sz="1000" dirty="0"/>
                <a:t>In 2014/15, the percentage in contact with secondary mental health services in Derbyshire was 5.9, significantly higher than for England at 5.4, having fallen from 6.0.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9" name="Down Arrow 28"/>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31" y="3337891"/>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009" y="1934331"/>
            <a:ext cx="4757738" cy="2281238"/>
          </a:xfrm>
          <a:prstGeom prst="rect">
            <a:avLst/>
          </a:prstGeom>
        </p:spPr>
      </p:pic>
    </p:spTree>
    <p:extLst>
      <p:ext uri="{BB962C8B-B14F-4D97-AF65-F5344CB8AC3E}">
        <p14:creationId xmlns:p14="http://schemas.microsoft.com/office/powerpoint/2010/main" val="320660699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1631" y="382287"/>
            <a:ext cx="3846376" cy="1099567"/>
            <a:chOff x="216666" y="161936"/>
            <a:chExt cx="5379719" cy="1099567"/>
          </a:xfrm>
        </p:grpSpPr>
        <p:sp>
          <p:nvSpPr>
            <p:cNvPr id="2" name="Rounded Rectangle 1"/>
            <p:cNvSpPr/>
            <p:nvPr/>
          </p:nvSpPr>
          <p:spPr>
            <a:xfrm>
              <a:off x="216666" y="161936"/>
              <a:ext cx="5147422"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90959" y="335023"/>
              <a:ext cx="5305426" cy="553998"/>
            </a:xfrm>
            <a:prstGeom prst="rect">
              <a:avLst/>
            </a:prstGeom>
            <a:noFill/>
            <a:effectLst>
              <a:softEdge rad="12700"/>
            </a:effectLst>
          </p:spPr>
          <p:txBody>
            <a:bodyPr wrap="square" rtlCol="0">
              <a:spAutoFit/>
            </a:bodyPr>
            <a:lstStyle/>
            <a:p>
              <a:r>
                <a:rPr lang="en-GB" sz="1000" b="1" dirty="0"/>
                <a:t>4.10 Suicide rate</a:t>
              </a:r>
            </a:p>
            <a:p>
              <a:r>
                <a:rPr lang="en-GB" sz="1000" dirty="0"/>
                <a:t>Suicide is a significant cause of death in young adults, and is seen as an indicator of underlying rates of mental ill-health.</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0442" y="1698335"/>
              <a:ext cx="3240360" cy="553998"/>
            </a:xfrm>
            <a:prstGeom prst="rect">
              <a:avLst/>
            </a:prstGeom>
            <a:noFill/>
          </p:spPr>
          <p:txBody>
            <a:bodyPr wrap="square" rtlCol="0">
              <a:spAutoFit/>
            </a:bodyPr>
            <a:lstStyle/>
            <a:p>
              <a:r>
                <a:rPr lang="en-GB" sz="1000" dirty="0"/>
                <a:t>In 2015-17, the suicide rate per 100,000 population in Derbyshire was 8.9, lower than for England at 9.6, having fallen from 10.6.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9" name="Down Arrow 28"/>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78" y="3420760"/>
            <a:ext cx="3555556" cy="3111111"/>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418" y="1992389"/>
            <a:ext cx="4757738" cy="2138363"/>
          </a:xfrm>
          <a:prstGeom prst="rect">
            <a:avLst/>
          </a:prstGeom>
        </p:spPr>
      </p:pic>
    </p:spTree>
    <p:extLst>
      <p:ext uri="{BB962C8B-B14F-4D97-AF65-F5344CB8AC3E}">
        <p14:creationId xmlns:p14="http://schemas.microsoft.com/office/powerpoint/2010/main" val="88770418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1522" y="368289"/>
            <a:ext cx="4688509" cy="1113565"/>
            <a:chOff x="216514" y="147938"/>
            <a:chExt cx="6557565" cy="1113565"/>
          </a:xfrm>
        </p:grpSpPr>
        <p:sp>
          <p:nvSpPr>
            <p:cNvPr id="2" name="Rounded Rectangle 1"/>
            <p:cNvSpPr/>
            <p:nvPr/>
          </p:nvSpPr>
          <p:spPr>
            <a:xfrm>
              <a:off x="216666" y="161936"/>
              <a:ext cx="6557413"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16514" y="147938"/>
              <a:ext cx="6557565" cy="1015663"/>
            </a:xfrm>
            <a:prstGeom prst="rect">
              <a:avLst/>
            </a:prstGeom>
            <a:noFill/>
            <a:effectLst>
              <a:softEdge rad="12700"/>
            </a:effectLst>
          </p:spPr>
          <p:txBody>
            <a:bodyPr wrap="square" rtlCol="0">
              <a:spAutoFit/>
            </a:bodyPr>
            <a:lstStyle/>
            <a:p>
              <a:r>
                <a:rPr lang="en-GB" sz="1000" b="1" dirty="0"/>
                <a:t>4.11 Emergency readmissions within 30 days of discharge from hospital</a:t>
              </a:r>
            </a:p>
            <a:p>
              <a:r>
                <a:rPr lang="en-GB" sz="1000" b="1" dirty="0"/>
                <a:t>3b Emergency readmissions within 30 days of discharge from hospital</a:t>
              </a:r>
            </a:p>
            <a:p>
              <a:r>
                <a:rPr lang="en-GB" sz="1000" dirty="0"/>
                <a:t>Health interventions and social care will play significant roles in putting in place the right re-ablement, rehabilitation and intermediate care services to support individuals to return home or regain their independence, so avoiding potentially avoidable adverse events, such as incomplete recovery or complications.</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0442" y="1698335"/>
              <a:ext cx="3240360" cy="553998"/>
            </a:xfrm>
            <a:prstGeom prst="rect">
              <a:avLst/>
            </a:prstGeom>
            <a:noFill/>
          </p:spPr>
          <p:txBody>
            <a:bodyPr wrap="square" rtlCol="0">
              <a:spAutoFit/>
            </a:bodyPr>
            <a:lstStyle/>
            <a:p>
              <a:r>
                <a:rPr lang="en-GB" sz="1000" dirty="0"/>
                <a:t>In 2015-17, the proportion of readmissions in Derbyshire was 11.4, lower than for England at 11.8, having fallen from 11.6.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9" name="Down Arrow 28"/>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ounded Rectangle 45"/>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7" y="3391599"/>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8239" y="1947067"/>
            <a:ext cx="4757738" cy="213836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009" y="4859816"/>
            <a:ext cx="4757738" cy="1447800"/>
          </a:xfrm>
          <a:prstGeom prst="rect">
            <a:avLst/>
          </a:prstGeom>
        </p:spPr>
      </p:pic>
      <p:grpSp>
        <p:nvGrpSpPr>
          <p:cNvPr id="31" name="Group 30"/>
          <p:cNvGrpSpPr/>
          <p:nvPr/>
        </p:nvGrpSpPr>
        <p:grpSpPr>
          <a:xfrm>
            <a:off x="6444208" y="6587514"/>
            <a:ext cx="2595600" cy="258042"/>
            <a:chOff x="6444208" y="6587514"/>
            <a:chExt cx="2595600" cy="258042"/>
          </a:xfrm>
        </p:grpSpPr>
        <p:sp>
          <p:nvSpPr>
            <p:cNvPr id="33" name="Rounded Rectangle 32"/>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7" name="Group 36"/>
            <p:cNvGrpSpPr/>
            <p:nvPr/>
          </p:nvGrpSpPr>
          <p:grpSpPr>
            <a:xfrm>
              <a:off x="8304946" y="6599335"/>
              <a:ext cx="734862" cy="246221"/>
              <a:chOff x="7020272" y="6583745"/>
              <a:chExt cx="755530" cy="246221"/>
            </a:xfrm>
          </p:grpSpPr>
          <p:sp>
            <p:nvSpPr>
              <p:cNvPr id="48" name="Rounded Rectangle 47"/>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9" name="TextBox 48"/>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nvGrpSpPr>
            <p:cNvPr id="41" name="Group 40"/>
            <p:cNvGrpSpPr/>
            <p:nvPr/>
          </p:nvGrpSpPr>
          <p:grpSpPr>
            <a:xfrm>
              <a:off x="7703937" y="6595964"/>
              <a:ext cx="700304" cy="225051"/>
              <a:chOff x="6993342" y="6575775"/>
              <a:chExt cx="720000" cy="229656"/>
            </a:xfrm>
          </p:grpSpPr>
          <p:sp>
            <p:nvSpPr>
              <p:cNvPr id="42" name="Rounded Rectangle 41"/>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3" name="TextBox 42"/>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spTree>
    <p:extLst>
      <p:ext uri="{BB962C8B-B14F-4D97-AF65-F5344CB8AC3E}">
        <p14:creationId xmlns:p14="http://schemas.microsoft.com/office/powerpoint/2010/main" val="377518737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1631" y="382287"/>
            <a:ext cx="3846376" cy="1099567"/>
            <a:chOff x="216666" y="161936"/>
            <a:chExt cx="5379719" cy="1099567"/>
          </a:xfrm>
        </p:grpSpPr>
        <p:sp>
          <p:nvSpPr>
            <p:cNvPr id="2" name="Rounded Rectangle 1"/>
            <p:cNvSpPr/>
            <p:nvPr/>
          </p:nvSpPr>
          <p:spPr>
            <a:xfrm>
              <a:off x="216666" y="161936"/>
              <a:ext cx="5147422"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90959" y="264887"/>
              <a:ext cx="5305426" cy="861774"/>
            </a:xfrm>
            <a:prstGeom prst="rect">
              <a:avLst/>
            </a:prstGeom>
            <a:noFill/>
            <a:effectLst>
              <a:softEdge rad="12700"/>
            </a:effectLst>
          </p:spPr>
          <p:txBody>
            <a:bodyPr wrap="square" rtlCol="0">
              <a:spAutoFit/>
            </a:bodyPr>
            <a:lstStyle/>
            <a:p>
              <a:r>
                <a:rPr lang="en-GB" sz="1000" b="1" dirty="0"/>
                <a:t>4.12 Preventable sight loss</a:t>
              </a:r>
            </a:p>
            <a:p>
              <a:r>
                <a:rPr lang="en-GB" sz="1000" dirty="0"/>
                <a:t>Prevention of sight loss will help people maintain independent lives as far as possible and reduce needs for social care support, which would be necessary if sight was lost permanently.</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0442" y="1698335"/>
              <a:ext cx="3240360" cy="707886"/>
            </a:xfrm>
            <a:prstGeom prst="rect">
              <a:avLst/>
            </a:prstGeom>
            <a:noFill/>
          </p:spPr>
          <p:txBody>
            <a:bodyPr wrap="square" rtlCol="0">
              <a:spAutoFit/>
            </a:bodyPr>
            <a:lstStyle/>
            <a:p>
              <a:r>
                <a:rPr lang="en-GB" sz="1000" b="1" dirty="0"/>
                <a:t>i Age related macular degeneration (AMD)</a:t>
              </a:r>
            </a:p>
            <a:p>
              <a:r>
                <a:rPr lang="en-GB" sz="1000" dirty="0"/>
                <a:t>In 2016/17, the crude rate per 100,000 of sight loss through AMD in Derbyshire, was 122.9, higher than for England (111.3), having fallen from 145.0</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9" name="Down Arrow 28"/>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377304"/>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575" y="1934331"/>
            <a:ext cx="4757738" cy="2138363"/>
          </a:xfrm>
          <a:prstGeom prst="rect">
            <a:avLst/>
          </a:prstGeom>
        </p:spPr>
      </p:pic>
    </p:spTree>
    <p:extLst>
      <p:ext uri="{BB962C8B-B14F-4D97-AF65-F5344CB8AC3E}">
        <p14:creationId xmlns:p14="http://schemas.microsoft.com/office/powerpoint/2010/main" val="250538651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1631" y="382287"/>
            <a:ext cx="3846376" cy="1099567"/>
            <a:chOff x="216666" y="161936"/>
            <a:chExt cx="5379719" cy="1099567"/>
          </a:xfrm>
        </p:grpSpPr>
        <p:sp>
          <p:nvSpPr>
            <p:cNvPr id="2" name="Rounded Rectangle 1"/>
            <p:cNvSpPr/>
            <p:nvPr/>
          </p:nvSpPr>
          <p:spPr>
            <a:xfrm>
              <a:off x="216666" y="161936"/>
              <a:ext cx="5147422"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90959" y="264887"/>
              <a:ext cx="5305426" cy="861774"/>
            </a:xfrm>
            <a:prstGeom prst="rect">
              <a:avLst/>
            </a:prstGeom>
            <a:noFill/>
            <a:effectLst>
              <a:softEdge rad="12700"/>
            </a:effectLst>
          </p:spPr>
          <p:txBody>
            <a:bodyPr wrap="square" rtlCol="0">
              <a:spAutoFit/>
            </a:bodyPr>
            <a:lstStyle/>
            <a:p>
              <a:r>
                <a:rPr lang="en-GB" sz="1000" b="1" dirty="0"/>
                <a:t>4.12 Preventable sight loss</a:t>
              </a:r>
            </a:p>
            <a:p>
              <a:r>
                <a:rPr lang="en-GB" sz="1000" dirty="0"/>
                <a:t>Prevention of sight loss will help people maintain independent lives as far as possible and reduce needs for social care support, which would be necessary if sight was lost permanently.</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0442" y="1698335"/>
              <a:ext cx="3240360" cy="707886"/>
            </a:xfrm>
            <a:prstGeom prst="rect">
              <a:avLst/>
            </a:prstGeom>
            <a:noFill/>
          </p:spPr>
          <p:txBody>
            <a:bodyPr wrap="square" rtlCol="0">
              <a:spAutoFit/>
            </a:bodyPr>
            <a:lstStyle/>
            <a:p>
              <a:r>
                <a:rPr lang="en-GB" sz="1000" b="1" dirty="0"/>
                <a:t>ii Glaucoma</a:t>
              </a:r>
            </a:p>
            <a:p>
              <a:r>
                <a:rPr lang="en-GB" sz="1000" dirty="0"/>
                <a:t>In 2016/17, the crude rate per 100,000 of sight loss through glaucoma in Derbyshire, was 12.4, lower than for England (13.1), having risen from 11.8.</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9" name="Down Arrow 28"/>
          <p:cNvSpPr/>
          <p:nvPr/>
        </p:nvSpPr>
        <p:spPr>
          <a:xfrm>
            <a:off x="5868144" y="789106"/>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554" y="3395426"/>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418" y="1965871"/>
            <a:ext cx="4757738" cy="2138363"/>
          </a:xfrm>
          <a:prstGeom prst="rect">
            <a:avLst/>
          </a:prstGeom>
        </p:spPr>
      </p:pic>
    </p:spTree>
    <p:extLst>
      <p:ext uri="{BB962C8B-B14F-4D97-AF65-F5344CB8AC3E}">
        <p14:creationId xmlns:p14="http://schemas.microsoft.com/office/powerpoint/2010/main" val="170996710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1631" y="382287"/>
            <a:ext cx="3846376" cy="1099567"/>
            <a:chOff x="216666" y="161936"/>
            <a:chExt cx="5379719" cy="1099567"/>
          </a:xfrm>
        </p:grpSpPr>
        <p:sp>
          <p:nvSpPr>
            <p:cNvPr id="2" name="Rounded Rectangle 1"/>
            <p:cNvSpPr/>
            <p:nvPr/>
          </p:nvSpPr>
          <p:spPr>
            <a:xfrm>
              <a:off x="216666" y="161936"/>
              <a:ext cx="5147422"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90959" y="264887"/>
              <a:ext cx="5305426" cy="861774"/>
            </a:xfrm>
            <a:prstGeom prst="rect">
              <a:avLst/>
            </a:prstGeom>
            <a:noFill/>
            <a:effectLst>
              <a:softEdge rad="12700"/>
            </a:effectLst>
          </p:spPr>
          <p:txBody>
            <a:bodyPr wrap="square" rtlCol="0">
              <a:spAutoFit/>
            </a:bodyPr>
            <a:lstStyle/>
            <a:p>
              <a:r>
                <a:rPr lang="en-GB" sz="1000" b="1" dirty="0"/>
                <a:t>4.12 Preventable sight loss</a:t>
              </a:r>
            </a:p>
            <a:p>
              <a:r>
                <a:rPr lang="en-GB" sz="1000" dirty="0"/>
                <a:t>Prevention of sight loss will help people maintain independent lives as far as possible and reduce needs for social care support, which would be necessary if sight was lost permanently.</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0442" y="1698335"/>
              <a:ext cx="3240360" cy="707886"/>
            </a:xfrm>
            <a:prstGeom prst="rect">
              <a:avLst/>
            </a:prstGeom>
            <a:noFill/>
          </p:spPr>
          <p:txBody>
            <a:bodyPr wrap="square" rtlCol="0">
              <a:spAutoFit/>
            </a:bodyPr>
            <a:lstStyle/>
            <a:p>
              <a:r>
                <a:rPr lang="en-GB" sz="1000" b="1" dirty="0"/>
                <a:t>iii Diabetic eye disease</a:t>
              </a:r>
            </a:p>
            <a:p>
              <a:r>
                <a:rPr lang="en-GB" sz="1000" dirty="0"/>
                <a:t>In 2016/17, the crude rate per 100,000 of sight loss through glaucoma in Derbyshire, was 3.1, the same as for England, having fallen from 3.7.</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9" name="Down Arrow 28"/>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352842"/>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009" y="2007027"/>
            <a:ext cx="4757738" cy="2143125"/>
          </a:xfrm>
          <a:prstGeom prst="rect">
            <a:avLst/>
          </a:prstGeom>
        </p:spPr>
      </p:pic>
    </p:spTree>
    <p:extLst>
      <p:ext uri="{BB962C8B-B14F-4D97-AF65-F5344CB8AC3E}">
        <p14:creationId xmlns:p14="http://schemas.microsoft.com/office/powerpoint/2010/main" val="338302660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1631" y="382287"/>
            <a:ext cx="3810129" cy="1099567"/>
            <a:chOff x="216666" y="161936"/>
            <a:chExt cx="5329022" cy="1099567"/>
          </a:xfrm>
        </p:grpSpPr>
        <p:sp>
          <p:nvSpPr>
            <p:cNvPr id="2" name="Rounded Rectangle 1"/>
            <p:cNvSpPr/>
            <p:nvPr/>
          </p:nvSpPr>
          <p:spPr>
            <a:xfrm>
              <a:off x="216666" y="161936"/>
              <a:ext cx="5329022"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90959" y="271832"/>
              <a:ext cx="5254729" cy="861774"/>
            </a:xfrm>
            <a:prstGeom prst="rect">
              <a:avLst/>
            </a:prstGeom>
            <a:noFill/>
            <a:effectLst>
              <a:softEdge rad="12700"/>
            </a:effectLst>
          </p:spPr>
          <p:txBody>
            <a:bodyPr wrap="square" rtlCol="0">
              <a:spAutoFit/>
            </a:bodyPr>
            <a:lstStyle/>
            <a:p>
              <a:r>
                <a:rPr lang="en-GB" sz="1000" b="1" dirty="0"/>
                <a:t>4.12 Preventable sight loss</a:t>
              </a:r>
            </a:p>
            <a:p>
              <a:r>
                <a:rPr lang="en-GB" sz="1000" dirty="0"/>
                <a:t>Prevention of sight loss will help people maintain independent lives as far as possible and reduce needs for social care support, which would be necessary if sight was lost permanently.</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0442" y="1698335"/>
              <a:ext cx="3240360" cy="707886"/>
            </a:xfrm>
            <a:prstGeom prst="rect">
              <a:avLst/>
            </a:prstGeom>
            <a:noFill/>
          </p:spPr>
          <p:txBody>
            <a:bodyPr wrap="square" rtlCol="0">
              <a:spAutoFit/>
            </a:bodyPr>
            <a:lstStyle/>
            <a:p>
              <a:r>
                <a:rPr lang="en-GB" sz="1000" b="1" dirty="0"/>
                <a:t>iv Sight loss certifications</a:t>
              </a:r>
            </a:p>
            <a:p>
              <a:r>
                <a:rPr lang="en-GB" sz="1000" dirty="0"/>
                <a:t>In 2016/17, the crude rate per 100,000 of sight loss certifications in Derbyshire, was 41.9, higher than for England (42.4), having fallen from 50.0</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9" name="Down Arrow 28"/>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90" y="3352842"/>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248" y="1972135"/>
            <a:ext cx="4757738" cy="2138363"/>
          </a:xfrm>
          <a:prstGeom prst="rect">
            <a:avLst/>
          </a:prstGeom>
        </p:spPr>
      </p:pic>
    </p:spTree>
    <p:extLst>
      <p:ext uri="{BB962C8B-B14F-4D97-AF65-F5344CB8AC3E}">
        <p14:creationId xmlns:p14="http://schemas.microsoft.com/office/powerpoint/2010/main" val="229569714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1" y="356294"/>
            <a:ext cx="5525155" cy="1169551"/>
            <a:chOff x="216666" y="135943"/>
            <a:chExt cx="5381265" cy="1169551"/>
          </a:xfrm>
        </p:grpSpPr>
        <p:sp>
          <p:nvSpPr>
            <p:cNvPr id="2" name="Rounded Rectangle 1"/>
            <p:cNvSpPr/>
            <p:nvPr/>
          </p:nvSpPr>
          <p:spPr>
            <a:xfrm>
              <a:off x="216666" y="161936"/>
              <a:ext cx="5329022"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16666" y="135943"/>
              <a:ext cx="5381265" cy="1169551"/>
            </a:xfrm>
            <a:prstGeom prst="rect">
              <a:avLst/>
            </a:prstGeom>
            <a:noFill/>
            <a:effectLst>
              <a:softEdge rad="12700"/>
            </a:effectLst>
          </p:spPr>
          <p:txBody>
            <a:bodyPr wrap="square" rtlCol="0">
              <a:spAutoFit/>
            </a:bodyPr>
            <a:lstStyle/>
            <a:p>
              <a:r>
                <a:rPr lang="en-GB" sz="1000" b="1" dirty="0"/>
                <a:t>4.13 Health related quality of life for older people</a:t>
              </a:r>
            </a:p>
            <a:p>
              <a:r>
                <a:rPr lang="en-GB" sz="1000" dirty="0"/>
                <a:t>1 in 5 people are over 65 and this is set to rise to 1 in 3 by 2033. The number of "oldest old" (over 85) has doubled in the past decade and the percentage of people dying before 65 has remained constant for the past 20 years. Older people are the biggest and costliest users of health and social care - those with complex needs, long-term conditions, functional, sensory or cognitive impairment are the highest cost and volume group of service users. Dementia also accounts for more expenditure than heart disease and cancer combined.</a:t>
              </a:r>
            </a:p>
          </p:txBody>
        </p:sp>
      </p:grpSp>
      <p:grpSp>
        <p:nvGrpSpPr>
          <p:cNvPr id="3" name="Group 2"/>
          <p:cNvGrpSpPr/>
          <p:nvPr/>
        </p:nvGrpSpPr>
        <p:grpSpPr>
          <a:xfrm>
            <a:off x="539552" y="1656487"/>
            <a:ext cx="2952328" cy="1172719"/>
            <a:chOff x="179512" y="1523328"/>
            <a:chExt cx="3384376" cy="1172719"/>
          </a:xfrm>
        </p:grpSpPr>
        <p:sp>
          <p:nvSpPr>
            <p:cNvPr id="13" name="Rounded Rectangle 12"/>
            <p:cNvSpPr/>
            <p:nvPr/>
          </p:nvSpPr>
          <p:spPr>
            <a:xfrm>
              <a:off x="179512" y="1523328"/>
              <a:ext cx="3384376" cy="1172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0441" y="1698335"/>
              <a:ext cx="3240360" cy="553998"/>
            </a:xfrm>
            <a:prstGeom prst="rect">
              <a:avLst/>
            </a:prstGeom>
            <a:noFill/>
          </p:spPr>
          <p:txBody>
            <a:bodyPr wrap="square" rtlCol="0">
              <a:spAutoFit/>
            </a:bodyPr>
            <a:lstStyle/>
            <a:p>
              <a:r>
                <a:rPr lang="en-GB" sz="1000" dirty="0"/>
                <a:t>In 2016/17, the average health status score for over 65s in Derbyshire was 0.731, similar to England (0.733), and the same as previously.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683" y="3352842"/>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606" y="1916892"/>
            <a:ext cx="4757738" cy="2138363"/>
          </a:xfrm>
          <a:prstGeom prst="rect">
            <a:avLst/>
          </a:prstGeom>
        </p:spPr>
      </p:pic>
      <p:sp>
        <p:nvSpPr>
          <p:cNvPr id="30" name="Rectangle 29"/>
          <p:cNvSpPr/>
          <p:nvPr/>
        </p:nvSpPr>
        <p:spPr>
          <a:xfrm>
            <a:off x="5796136" y="908720"/>
            <a:ext cx="360040"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9418" y="4794538"/>
            <a:ext cx="4757738" cy="1447800"/>
          </a:xfrm>
          <a:prstGeom prst="rect">
            <a:avLst/>
          </a:prstGeom>
        </p:spPr>
      </p:pic>
    </p:spTree>
    <p:extLst>
      <p:ext uri="{BB962C8B-B14F-4D97-AF65-F5344CB8AC3E}">
        <p14:creationId xmlns:p14="http://schemas.microsoft.com/office/powerpoint/2010/main" val="223171059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1" y="382287"/>
            <a:ext cx="5573259" cy="1099567"/>
            <a:chOff x="216666" y="161936"/>
            <a:chExt cx="5428116" cy="1099567"/>
          </a:xfrm>
        </p:grpSpPr>
        <p:sp>
          <p:nvSpPr>
            <p:cNvPr id="2" name="Rounded Rectangle 1"/>
            <p:cNvSpPr/>
            <p:nvPr/>
          </p:nvSpPr>
          <p:spPr>
            <a:xfrm>
              <a:off x="216666" y="161936"/>
              <a:ext cx="5329022"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63517" y="165930"/>
              <a:ext cx="5381265" cy="1015663"/>
            </a:xfrm>
            <a:prstGeom prst="rect">
              <a:avLst/>
            </a:prstGeom>
            <a:noFill/>
            <a:effectLst>
              <a:softEdge rad="12700"/>
            </a:effectLst>
          </p:spPr>
          <p:txBody>
            <a:bodyPr wrap="square" rtlCol="0">
              <a:spAutoFit/>
            </a:bodyPr>
            <a:lstStyle/>
            <a:p>
              <a:r>
                <a:rPr lang="en-GB" sz="1000" b="1" dirty="0"/>
                <a:t>4.14 Hip fractures in people aged 65 and over </a:t>
              </a:r>
            </a:p>
            <a:p>
              <a:r>
                <a:rPr lang="en-GB" sz="1000" dirty="0"/>
                <a:t>Hip fracture is a debilitating condition – only one in three sufferers return to their former levels of independence and one in three ends up leaving their own home and moving to long-term care (resulting in social care costs). Hip fractures are almost as common and costly as strokes and the incidence is rising.  There is evidence of interventions to treat osteoporosis, to prevent falls and to prevent fractures in people who have already suffered one fragility fracture.</a:t>
              </a:r>
            </a:p>
          </p:txBody>
        </p:sp>
      </p:grpSp>
      <p:grpSp>
        <p:nvGrpSpPr>
          <p:cNvPr id="3" name="Group 2"/>
          <p:cNvGrpSpPr/>
          <p:nvPr/>
        </p:nvGrpSpPr>
        <p:grpSpPr>
          <a:xfrm>
            <a:off x="539552" y="1656487"/>
            <a:ext cx="2952328" cy="1172719"/>
            <a:chOff x="179512" y="1523328"/>
            <a:chExt cx="3384376" cy="1172719"/>
          </a:xfrm>
        </p:grpSpPr>
        <p:sp>
          <p:nvSpPr>
            <p:cNvPr id="13" name="Rounded Rectangle 12"/>
            <p:cNvSpPr/>
            <p:nvPr/>
          </p:nvSpPr>
          <p:spPr>
            <a:xfrm>
              <a:off x="179512" y="1523328"/>
              <a:ext cx="3384376" cy="1172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0441" y="1698335"/>
              <a:ext cx="3240360" cy="861774"/>
            </a:xfrm>
            <a:prstGeom prst="rect">
              <a:avLst/>
            </a:prstGeom>
            <a:noFill/>
          </p:spPr>
          <p:txBody>
            <a:bodyPr wrap="square" rtlCol="0">
              <a:spAutoFit/>
            </a:bodyPr>
            <a:lstStyle/>
            <a:p>
              <a:r>
                <a:rPr lang="en-GB" sz="1000" b="1" dirty="0"/>
                <a:t>i Aged 65 and over</a:t>
              </a:r>
            </a:p>
            <a:p>
              <a:r>
                <a:rPr lang="en-GB" sz="1000" dirty="0"/>
                <a:t>In 2016/17, the rate of admissions per 100,000 population in Derbyshire, at 542, was lower than for England (575) and had fallen from 611.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9" name="Down Arrow 28"/>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683" y="3420760"/>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3986" y="1951994"/>
            <a:ext cx="4757738" cy="220980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2260" y="4796282"/>
            <a:ext cx="4757738" cy="1519238"/>
          </a:xfrm>
          <a:prstGeom prst="rect">
            <a:avLst/>
          </a:prstGeom>
        </p:spPr>
      </p:pic>
    </p:spTree>
    <p:extLst>
      <p:ext uri="{BB962C8B-B14F-4D97-AF65-F5344CB8AC3E}">
        <p14:creationId xmlns:p14="http://schemas.microsoft.com/office/powerpoint/2010/main" val="23602646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84331" y="439523"/>
            <a:ext cx="6840760" cy="369332"/>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Healthy Communities</a:t>
            </a:r>
          </a:p>
        </p:txBody>
      </p:sp>
      <p:sp>
        <p:nvSpPr>
          <p:cNvPr id="8" name="Subtitle 3"/>
          <p:cNvSpPr txBox="1">
            <a:spLocks/>
          </p:cNvSpPr>
          <p:nvPr/>
        </p:nvSpPr>
        <p:spPr>
          <a:xfrm>
            <a:off x="323528" y="1340768"/>
            <a:ext cx="7416824" cy="4708981"/>
          </a:xfrm>
          <a:prstGeom prst="rect">
            <a:avLst/>
          </a:prstGeom>
          <a:solidFill>
            <a:schemeClr val="bg1"/>
          </a:solidFill>
        </p:spPr>
        <p:txBody>
          <a:bodyPr vert="horz" wrap="square" lIns="91440" tIns="45720" rIns="91440" bIns="45720" rtlCol="0">
            <a:spAutoFit/>
          </a:bodyPr>
          <a:lstStyle>
            <a:lvl1pPr marL="0" indent="0" algn="l" defTabSz="914400"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en-GB" sz="1000" b="1" dirty="0">
                <a:hlinkClick r:id="rId2" action="ppaction://hlinksldjump"/>
              </a:rPr>
              <a:t>NHSOF</a:t>
            </a:r>
            <a:endParaRPr lang="en-GB" sz="1000" b="1" dirty="0">
              <a:hlinkClick r:id="rId3" action="ppaction://hlinksldjump"/>
            </a:endParaRPr>
          </a:p>
          <a:p>
            <a:pPr>
              <a:spcBef>
                <a:spcPts val="0"/>
              </a:spcBef>
            </a:pPr>
            <a:r>
              <a:rPr lang="en-GB" sz="1000" dirty="0">
                <a:hlinkClick r:id="rId4" action="ppaction://hlinksldjump"/>
              </a:rPr>
              <a:t>1.6.i Infant mortality</a:t>
            </a:r>
            <a:endParaRPr lang="en-GB" sz="1000" dirty="0"/>
          </a:p>
          <a:p>
            <a:pPr>
              <a:spcBef>
                <a:spcPts val="0"/>
              </a:spcBef>
            </a:pPr>
            <a:r>
              <a:rPr lang="en-GB" sz="1000" dirty="0">
                <a:hlinkClick r:id="rId5" action="ppaction://hlinksldjump"/>
              </a:rPr>
              <a:t>1c Neonatal mortality and stillbirths (formerly indicator 1.6.ii) </a:t>
            </a:r>
            <a:endParaRPr lang="en-GB" sz="1000" dirty="0"/>
          </a:p>
          <a:p>
            <a:pPr>
              <a:spcBef>
                <a:spcPts val="0"/>
              </a:spcBef>
            </a:pPr>
            <a:r>
              <a:rPr lang="en-GB" sz="1000" dirty="0">
                <a:hlinkClick r:id="rId6" action="ppaction://hlinksldjump"/>
              </a:rPr>
              <a:t>2.2 Employment of people with long-term conditions</a:t>
            </a:r>
          </a:p>
          <a:p>
            <a:pPr>
              <a:spcBef>
                <a:spcPts val="0"/>
              </a:spcBef>
            </a:pPr>
            <a:r>
              <a:rPr lang="en-GB" sz="1000" dirty="0">
                <a:hlinkClick r:id="rId7" action="ppaction://hlinksldjump"/>
              </a:rPr>
              <a:t>3.2 Emergency admissions for children with lower respiratory tract infections (LRTI)</a:t>
            </a:r>
            <a:endParaRPr lang="en-GB" sz="1000" dirty="0"/>
          </a:p>
          <a:p>
            <a:pPr>
              <a:spcBef>
                <a:spcPts val="0"/>
              </a:spcBef>
            </a:pPr>
            <a:r>
              <a:rPr lang="en-GB" sz="1000" dirty="0">
                <a:hlinkClick r:id="rId8" action="ppaction://hlinksldjump"/>
              </a:rPr>
              <a:t>3.7.ii Tooth extractions due to decay for children admitted as inpatients to hospital, aged 10 years and under</a:t>
            </a:r>
            <a:endParaRPr lang="en-GB" sz="1000" dirty="0"/>
          </a:p>
          <a:p>
            <a:pPr>
              <a:spcBef>
                <a:spcPts val="0"/>
              </a:spcBef>
            </a:pPr>
            <a:r>
              <a:rPr lang="en-GB" sz="1000" dirty="0">
                <a:hlinkClick r:id="rId9" action="ppaction://hlinksldjump"/>
              </a:rPr>
              <a:t>4.4.i Access to GP services</a:t>
            </a:r>
            <a:endParaRPr lang="en-GB" sz="1000" dirty="0"/>
          </a:p>
          <a:p>
            <a:pPr>
              <a:spcBef>
                <a:spcPts val="0"/>
              </a:spcBef>
            </a:pPr>
            <a:r>
              <a:rPr lang="en-GB" sz="1000" dirty="0">
                <a:hlinkClick r:id="rId10" action="ppaction://hlinksldjump"/>
              </a:rPr>
              <a:t>4.4.ii Access to NHS dental services</a:t>
            </a:r>
            <a:endParaRPr lang="en-GB" sz="1000" dirty="0"/>
          </a:p>
          <a:p>
            <a:pPr>
              <a:spcBef>
                <a:spcPts val="0"/>
              </a:spcBef>
            </a:pPr>
            <a:r>
              <a:rPr lang="en-GB" sz="1000" dirty="0">
                <a:hlinkClick r:id="rId11" action="ppaction://hlinksldjump"/>
              </a:rPr>
              <a:t>4a.i Patient experience of GP services</a:t>
            </a:r>
            <a:endParaRPr lang="en-GB" sz="1000" dirty="0"/>
          </a:p>
          <a:p>
            <a:pPr>
              <a:spcBef>
                <a:spcPts val="0"/>
              </a:spcBef>
            </a:pPr>
            <a:r>
              <a:rPr lang="en-GB" sz="1000" dirty="0">
                <a:hlinkClick r:id="rId12" action="ppaction://hlinksldjump"/>
              </a:rPr>
              <a:t>4a.ii Patient experience of GP out-of-hours services</a:t>
            </a:r>
            <a:endParaRPr lang="en-GB" sz="1000" dirty="0">
              <a:hlinkClick r:id="rId13" action="ppaction://hlinksldjump"/>
            </a:endParaRPr>
          </a:p>
          <a:p>
            <a:pPr>
              <a:spcBef>
                <a:spcPts val="0"/>
              </a:spcBef>
            </a:pPr>
            <a:r>
              <a:rPr lang="en-GB" sz="1000" dirty="0">
                <a:hlinkClick r:id="rId14" action="ppaction://hlinksldjump"/>
              </a:rPr>
              <a:t>4a.iii Patient experience of dental services</a:t>
            </a:r>
            <a:endParaRPr lang="en-GB" sz="1000" dirty="0"/>
          </a:p>
          <a:p>
            <a:pPr>
              <a:spcBef>
                <a:spcPts val="0"/>
              </a:spcBef>
            </a:pPr>
            <a:endParaRPr lang="en-GB" sz="1000" b="1" dirty="0">
              <a:hlinkClick r:id="rId15" action="ppaction://hlinksldjump"/>
            </a:endParaRPr>
          </a:p>
          <a:p>
            <a:pPr>
              <a:spcBef>
                <a:spcPts val="0"/>
              </a:spcBef>
            </a:pPr>
            <a:r>
              <a:rPr lang="en-GB" sz="1000" b="1" dirty="0">
                <a:hlinkClick r:id="rId15" action="ppaction://hlinksldjump"/>
              </a:rPr>
              <a:t>CCGOF</a:t>
            </a:r>
            <a:endParaRPr lang="en-GB" sz="1000" dirty="0"/>
          </a:p>
          <a:p>
            <a:pPr>
              <a:spcBef>
                <a:spcPts val="0"/>
              </a:spcBef>
            </a:pPr>
            <a:r>
              <a:rPr lang="en-GB" sz="1000" dirty="0">
                <a:hlinkClick r:id="rId16" action="ppaction://hlinksldjump"/>
              </a:rPr>
              <a:t>1.14 Maternal smoking at delivery</a:t>
            </a:r>
            <a:endParaRPr lang="en-GB" sz="1000" dirty="0"/>
          </a:p>
          <a:p>
            <a:pPr>
              <a:spcBef>
                <a:spcPts val="0"/>
              </a:spcBef>
            </a:pPr>
            <a:r>
              <a:rPr lang="en-GB" sz="1000" dirty="0">
                <a:hlinkClick r:id="rId17" action="ppaction://hlinksldjump"/>
              </a:rPr>
              <a:t>1.15 Breast feeding prevalence at 6 - 8 weeks</a:t>
            </a:r>
            <a:endParaRPr lang="en-GB" sz="1000" dirty="0"/>
          </a:p>
          <a:p>
            <a:pPr>
              <a:spcBef>
                <a:spcPts val="0"/>
              </a:spcBef>
            </a:pPr>
            <a:r>
              <a:rPr lang="en-GB" sz="1000" dirty="0">
                <a:hlinkClick r:id="rId18" action="ppaction://hlinksldjump"/>
              </a:rPr>
              <a:t>1.23 Smoking rates in people with serious mental illness (SMI)</a:t>
            </a:r>
            <a:endParaRPr lang="en-GB" sz="1000" dirty="0"/>
          </a:p>
          <a:p>
            <a:pPr>
              <a:spcBef>
                <a:spcPts val="0"/>
              </a:spcBef>
            </a:pPr>
            <a:r>
              <a:rPr lang="en-GB" sz="1000" dirty="0">
                <a:hlinkClick r:id="rId19" action="ppaction://hlinksldjump"/>
              </a:rPr>
              <a:t>1.24 Referrals to cardiac rehabilitation within 5 days of an admission for coronary heart disease</a:t>
            </a:r>
            <a:endParaRPr lang="en-GB" sz="1000" dirty="0"/>
          </a:p>
          <a:p>
            <a:pPr>
              <a:spcBef>
                <a:spcPts val="0"/>
              </a:spcBef>
            </a:pPr>
            <a:r>
              <a:rPr lang="en-GB" sz="1000" dirty="0">
                <a:hlinkClick r:id="rId20" action="ppaction://hlinksldjump"/>
              </a:rPr>
              <a:t>1.25 Neonatal mortality and stillbirths</a:t>
            </a:r>
            <a:endParaRPr lang="en-GB" sz="1000" dirty="0"/>
          </a:p>
          <a:p>
            <a:pPr>
              <a:spcBef>
                <a:spcPts val="0"/>
              </a:spcBef>
            </a:pPr>
            <a:r>
              <a:rPr lang="en-GB" sz="1000" dirty="0">
                <a:hlinkClick r:id="rId21" action="ppaction://hlinksldjump"/>
              </a:rPr>
              <a:t>1.26 Low birth weight full-term babies</a:t>
            </a:r>
            <a:endParaRPr lang="en-GB" sz="1000" dirty="0"/>
          </a:p>
          <a:p>
            <a:pPr>
              <a:spcBef>
                <a:spcPts val="0"/>
              </a:spcBef>
            </a:pPr>
            <a:r>
              <a:rPr lang="en-GB" sz="1000" dirty="0">
                <a:hlinkClick r:id="rId22" action="ppaction://hlinksldjump"/>
              </a:rPr>
              <a:t>2.9 Access to community mental health services by people from black and minority ethnic (BME) groups</a:t>
            </a:r>
            <a:endParaRPr lang="en-GB" sz="1000" dirty="0"/>
          </a:p>
          <a:p>
            <a:pPr>
              <a:spcBef>
                <a:spcPts val="0"/>
              </a:spcBef>
            </a:pPr>
            <a:r>
              <a:rPr lang="en-GB" sz="1000" dirty="0">
                <a:hlinkClick r:id="rId23" action="ppaction://hlinksldjump"/>
              </a:rPr>
              <a:t>2.10 Access to psychological therapies services by people from Black and Minority Ethnic (BME) groups</a:t>
            </a:r>
            <a:endParaRPr lang="en-GB" sz="1000" dirty="0"/>
          </a:p>
          <a:p>
            <a:pPr>
              <a:spcBef>
                <a:spcPts val="0"/>
              </a:spcBef>
            </a:pPr>
            <a:r>
              <a:rPr lang="en-GB" sz="1000" dirty="0">
                <a:hlinkClick r:id="rId24" action="ppaction://hlinksldjump"/>
              </a:rPr>
              <a:t>3.4 Emergency admissions for children with lower respiratory tract infections (LRTIs)</a:t>
            </a:r>
            <a:endParaRPr lang="en-GB" sz="1000" dirty="0"/>
          </a:p>
          <a:p>
            <a:pPr>
              <a:spcBef>
                <a:spcPts val="0"/>
              </a:spcBef>
            </a:pPr>
            <a:r>
              <a:rPr lang="en-GB" sz="1000" dirty="0">
                <a:hlinkClick r:id="rId25" action="ppaction://hlinksldjump"/>
              </a:rPr>
              <a:t>3.14 Alcohol-specific hospital admissions</a:t>
            </a:r>
            <a:endParaRPr lang="en-GB" sz="1000" dirty="0"/>
          </a:p>
          <a:p>
            <a:pPr>
              <a:spcBef>
                <a:spcPts val="0"/>
              </a:spcBef>
            </a:pPr>
            <a:r>
              <a:rPr lang="en-GB" sz="1000" dirty="0">
                <a:hlinkClick r:id="rId26" action="ppaction://hlinksldjump"/>
              </a:rPr>
              <a:t>4.1 Patient experience of GP out-of-hours services</a:t>
            </a:r>
            <a:endParaRPr lang="en-GB" sz="1000" dirty="0"/>
          </a:p>
          <a:p>
            <a:pPr>
              <a:spcBef>
                <a:spcPts val="0"/>
              </a:spcBef>
            </a:pPr>
            <a:r>
              <a:rPr lang="en-GB" sz="1000" dirty="0">
                <a:hlinkClick r:id="rId27" action="ppaction://hlinksldjump"/>
              </a:rPr>
              <a:t>4.2 Patient experience of hospital care</a:t>
            </a:r>
            <a:endParaRPr lang="en-GB" sz="1000" dirty="0"/>
          </a:p>
          <a:p>
            <a:pPr>
              <a:spcBef>
                <a:spcPts val="0"/>
              </a:spcBef>
            </a:pPr>
            <a:r>
              <a:rPr lang="en-GB" sz="1000" dirty="0">
                <a:hlinkClick r:id="rId28" action="ppaction://hlinksldjump"/>
              </a:rPr>
              <a:t>4.5 Responsiveness to Inpatients personal needs</a:t>
            </a:r>
            <a:endParaRPr lang="en-GB" sz="1000" dirty="0"/>
          </a:p>
          <a:p>
            <a:pPr>
              <a:spcBef>
                <a:spcPts val="0"/>
              </a:spcBef>
            </a:pPr>
            <a:r>
              <a:rPr lang="en-GB" sz="1000" dirty="0">
                <a:hlinkClick r:id="rId29" action="ppaction://hlinksldjump"/>
              </a:rPr>
              <a:t>3.15 Emergency alcohol-specific readmission to any hospital within 30 days of discharge following an alcohol-specific admission</a:t>
            </a:r>
            <a:endParaRPr lang="en-GB" sz="1000" dirty="0"/>
          </a:p>
          <a:p>
            <a:pPr>
              <a:spcBef>
                <a:spcPts val="0"/>
              </a:spcBef>
            </a:pPr>
            <a:endParaRPr lang="en-GB" sz="1000" dirty="0"/>
          </a:p>
          <a:p>
            <a:pPr>
              <a:spcBef>
                <a:spcPts val="0"/>
              </a:spcBef>
            </a:pPr>
            <a:r>
              <a:rPr lang="en-GB" sz="1000" b="1" dirty="0">
                <a:hlinkClick r:id="rId30" action="ppaction://hlinksldjump"/>
              </a:rPr>
              <a:t>Healthy Communities - PHOF</a:t>
            </a:r>
            <a:endParaRPr lang="en-GB" sz="1000" b="1" dirty="0"/>
          </a:p>
        </p:txBody>
      </p:sp>
    </p:spTree>
    <p:extLst>
      <p:ext uri="{BB962C8B-B14F-4D97-AF65-F5344CB8AC3E}">
        <p14:creationId xmlns:p14="http://schemas.microsoft.com/office/powerpoint/2010/main" val="1546510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1" y="382287"/>
            <a:ext cx="5573259" cy="1099567"/>
            <a:chOff x="216666" y="161936"/>
            <a:chExt cx="5428116" cy="1099567"/>
          </a:xfrm>
        </p:grpSpPr>
        <p:sp>
          <p:nvSpPr>
            <p:cNvPr id="2" name="Rounded Rectangle 1"/>
            <p:cNvSpPr/>
            <p:nvPr/>
          </p:nvSpPr>
          <p:spPr>
            <a:xfrm>
              <a:off x="216666" y="161936"/>
              <a:ext cx="5329022"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63517" y="165930"/>
              <a:ext cx="5381265" cy="1015663"/>
            </a:xfrm>
            <a:prstGeom prst="rect">
              <a:avLst/>
            </a:prstGeom>
            <a:noFill/>
            <a:effectLst>
              <a:softEdge rad="12700"/>
            </a:effectLst>
          </p:spPr>
          <p:txBody>
            <a:bodyPr wrap="square" rtlCol="0">
              <a:spAutoFit/>
            </a:bodyPr>
            <a:lstStyle/>
            <a:p>
              <a:r>
                <a:rPr lang="en-GB" sz="1000" b="1" dirty="0"/>
                <a:t>4.14 Hip fractures in people aged 65 and over </a:t>
              </a:r>
            </a:p>
            <a:p>
              <a:r>
                <a:rPr lang="en-GB" sz="1000" dirty="0"/>
                <a:t>Hip fracture is a debilitating condition – only one in three sufferers return to their former levels of independence and one in three ends up leaving their own home and moving to long-term care (resulting in social care costs). Hip fractures are almost as common and costly as strokes and the incidence is rising.  There is evidence of interventions to treat osteoporosis, to prevent falls and to prevent fractures in people who have already suffered one fragility fracture.</a:t>
              </a:r>
            </a:p>
          </p:txBody>
        </p:sp>
      </p:grpSp>
      <p:grpSp>
        <p:nvGrpSpPr>
          <p:cNvPr id="3" name="Group 2"/>
          <p:cNvGrpSpPr/>
          <p:nvPr/>
        </p:nvGrpSpPr>
        <p:grpSpPr>
          <a:xfrm>
            <a:off x="539552" y="1656487"/>
            <a:ext cx="2952328" cy="1172719"/>
            <a:chOff x="179512" y="1523328"/>
            <a:chExt cx="3384376" cy="1172719"/>
          </a:xfrm>
        </p:grpSpPr>
        <p:sp>
          <p:nvSpPr>
            <p:cNvPr id="13" name="Rounded Rectangle 12"/>
            <p:cNvSpPr/>
            <p:nvPr/>
          </p:nvSpPr>
          <p:spPr>
            <a:xfrm>
              <a:off x="179512" y="1523328"/>
              <a:ext cx="3384376" cy="1172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0441" y="1698335"/>
              <a:ext cx="3240360" cy="861774"/>
            </a:xfrm>
            <a:prstGeom prst="rect">
              <a:avLst/>
            </a:prstGeom>
            <a:noFill/>
          </p:spPr>
          <p:txBody>
            <a:bodyPr wrap="square" rtlCol="0">
              <a:spAutoFit/>
            </a:bodyPr>
            <a:lstStyle/>
            <a:p>
              <a:r>
                <a:rPr lang="en-GB" sz="1000" b="1" dirty="0"/>
                <a:t>ii Aged 65-79</a:t>
              </a:r>
            </a:p>
            <a:p>
              <a:r>
                <a:rPr lang="en-GB" sz="1000" dirty="0"/>
                <a:t>In 2016/17, the rate of admissions per 100,000 population in Derbyshire, at 209, was significantly lower than for England (241) and had fallen from 220.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9" name="Down Arrow 28"/>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38" y="3353350"/>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009" y="1948494"/>
            <a:ext cx="4757738" cy="2209800"/>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1036" y="4806365"/>
            <a:ext cx="4757738" cy="1524000"/>
          </a:xfrm>
          <a:prstGeom prst="rect">
            <a:avLst/>
          </a:prstGeom>
        </p:spPr>
      </p:pic>
    </p:spTree>
    <p:extLst>
      <p:ext uri="{BB962C8B-B14F-4D97-AF65-F5344CB8AC3E}">
        <p14:creationId xmlns:p14="http://schemas.microsoft.com/office/powerpoint/2010/main" val="151086879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1" y="382287"/>
            <a:ext cx="5573259" cy="1099567"/>
            <a:chOff x="216666" y="161936"/>
            <a:chExt cx="5428116" cy="1099567"/>
          </a:xfrm>
        </p:grpSpPr>
        <p:sp>
          <p:nvSpPr>
            <p:cNvPr id="2" name="Rounded Rectangle 1"/>
            <p:cNvSpPr/>
            <p:nvPr/>
          </p:nvSpPr>
          <p:spPr>
            <a:xfrm>
              <a:off x="216666" y="161936"/>
              <a:ext cx="5329022"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63517" y="165930"/>
              <a:ext cx="5381265" cy="1015663"/>
            </a:xfrm>
            <a:prstGeom prst="rect">
              <a:avLst/>
            </a:prstGeom>
            <a:noFill/>
            <a:effectLst>
              <a:softEdge rad="12700"/>
            </a:effectLst>
          </p:spPr>
          <p:txBody>
            <a:bodyPr wrap="square" rtlCol="0">
              <a:spAutoFit/>
            </a:bodyPr>
            <a:lstStyle/>
            <a:p>
              <a:r>
                <a:rPr lang="en-GB" sz="1000" b="1" dirty="0"/>
                <a:t>4.14 Hip fractures in people aged 65 and over </a:t>
              </a:r>
            </a:p>
            <a:p>
              <a:r>
                <a:rPr lang="en-GB" sz="1000" dirty="0"/>
                <a:t>Hip fracture is a debilitating condition – only one in three sufferers return to their former levels of independence and one in three ends up leaving their own home and moving to long-term care (resulting in social care costs). Hip fractures are almost as common and costly as strokes and the incidence is rising.  There is evidence of interventions to treat osteoporosis, to prevent falls and to prevent fractures in people who have already suffered one fragility fracture.</a:t>
              </a:r>
            </a:p>
          </p:txBody>
        </p:sp>
      </p:grpSp>
      <p:grpSp>
        <p:nvGrpSpPr>
          <p:cNvPr id="3" name="Group 2"/>
          <p:cNvGrpSpPr/>
          <p:nvPr/>
        </p:nvGrpSpPr>
        <p:grpSpPr>
          <a:xfrm>
            <a:off x="539552" y="1656487"/>
            <a:ext cx="2952328" cy="1172719"/>
            <a:chOff x="179512" y="1523328"/>
            <a:chExt cx="3384376" cy="1172719"/>
          </a:xfrm>
        </p:grpSpPr>
        <p:sp>
          <p:nvSpPr>
            <p:cNvPr id="13" name="Rounded Rectangle 12"/>
            <p:cNvSpPr/>
            <p:nvPr/>
          </p:nvSpPr>
          <p:spPr>
            <a:xfrm>
              <a:off x="179512" y="1523328"/>
              <a:ext cx="3384376" cy="1172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0441" y="1698335"/>
              <a:ext cx="3240360" cy="861774"/>
            </a:xfrm>
            <a:prstGeom prst="rect">
              <a:avLst/>
            </a:prstGeom>
            <a:noFill/>
          </p:spPr>
          <p:txBody>
            <a:bodyPr wrap="square" rtlCol="0">
              <a:spAutoFit/>
            </a:bodyPr>
            <a:lstStyle/>
            <a:p>
              <a:r>
                <a:rPr lang="en-GB" sz="1000" b="1" dirty="0"/>
                <a:t>iii Aged 80+</a:t>
              </a:r>
            </a:p>
            <a:p>
              <a:r>
                <a:rPr lang="en-GB" sz="1000" dirty="0"/>
                <a:t>In 2016/17, the rate of admissions per 100,000 population in Derbyshire, at 1508, was lower than for England (1545) and had fallen from 1744.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9" name="Down Arrow 28"/>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21" y="3413691"/>
            <a:ext cx="3555556" cy="3111111"/>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009" y="1958987"/>
            <a:ext cx="4757738" cy="2209800"/>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1376" y="4895285"/>
            <a:ext cx="4757738" cy="1519238"/>
          </a:xfrm>
          <a:prstGeom prst="rect">
            <a:avLst/>
          </a:prstGeom>
        </p:spPr>
      </p:pic>
    </p:spTree>
    <p:extLst>
      <p:ext uri="{BB962C8B-B14F-4D97-AF65-F5344CB8AC3E}">
        <p14:creationId xmlns:p14="http://schemas.microsoft.com/office/powerpoint/2010/main" val="135709925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1" y="382287"/>
            <a:ext cx="5573259" cy="1099567"/>
            <a:chOff x="216666" y="161936"/>
            <a:chExt cx="5428116" cy="1099567"/>
          </a:xfrm>
        </p:grpSpPr>
        <p:sp>
          <p:nvSpPr>
            <p:cNvPr id="2" name="Rounded Rectangle 1"/>
            <p:cNvSpPr/>
            <p:nvPr/>
          </p:nvSpPr>
          <p:spPr>
            <a:xfrm>
              <a:off x="216666" y="161936"/>
              <a:ext cx="5329022"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63517" y="165930"/>
              <a:ext cx="5381265" cy="1015663"/>
            </a:xfrm>
            <a:prstGeom prst="rect">
              <a:avLst/>
            </a:prstGeom>
            <a:noFill/>
            <a:effectLst>
              <a:softEdge rad="12700"/>
            </a:effectLst>
          </p:spPr>
          <p:txBody>
            <a:bodyPr wrap="square" rtlCol="0">
              <a:spAutoFit/>
            </a:bodyPr>
            <a:lstStyle/>
            <a:p>
              <a:r>
                <a:rPr lang="en-GB" sz="1000" b="1" dirty="0"/>
                <a:t>4.15 Excess winter mortality</a:t>
              </a:r>
            </a:p>
            <a:p>
              <a:r>
                <a:rPr lang="en-GB" sz="1000" dirty="0"/>
                <a:t>The number of excess winter deaths depends on the temperature and the level of disease in the population as well as other factors, such as how well equipped people are to cope with the drop in temperature. Most excess winter deaths are due to circulatory and respiratory diseases, and the majority occur amongst the elderly population.  The excess winter deaths index (EWDI) is the ratio of deaths in winter to non-winter months.</a:t>
              </a:r>
            </a:p>
          </p:txBody>
        </p:sp>
      </p:grpSp>
      <p:grpSp>
        <p:nvGrpSpPr>
          <p:cNvPr id="3" name="Group 2"/>
          <p:cNvGrpSpPr/>
          <p:nvPr/>
        </p:nvGrpSpPr>
        <p:grpSpPr>
          <a:xfrm>
            <a:off x="539552" y="1656487"/>
            <a:ext cx="2952328" cy="1172719"/>
            <a:chOff x="179512" y="1523328"/>
            <a:chExt cx="3384376" cy="1172719"/>
          </a:xfrm>
        </p:grpSpPr>
        <p:sp>
          <p:nvSpPr>
            <p:cNvPr id="13" name="Rounded Rectangle 12"/>
            <p:cNvSpPr/>
            <p:nvPr/>
          </p:nvSpPr>
          <p:spPr>
            <a:xfrm>
              <a:off x="179512" y="1523328"/>
              <a:ext cx="3384376" cy="1172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0441" y="1698335"/>
              <a:ext cx="3240360" cy="861774"/>
            </a:xfrm>
            <a:prstGeom prst="rect">
              <a:avLst/>
            </a:prstGeom>
            <a:noFill/>
          </p:spPr>
          <p:txBody>
            <a:bodyPr wrap="square" rtlCol="0">
              <a:spAutoFit/>
            </a:bodyPr>
            <a:lstStyle/>
            <a:p>
              <a:r>
                <a:rPr lang="en-GB" sz="1000" b="1" dirty="0"/>
                <a:t>i Excess winter deaths index (single year, all ages)</a:t>
              </a:r>
            </a:p>
            <a:p>
              <a:r>
                <a:rPr lang="en-GB" sz="1000" dirty="0"/>
                <a:t>Between Aug 2016 and Jul 2017, the EWDI in Derbyshire, at 23.8, was higher than for England (21.8) and had risen from 14.8.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9" name="Down Arrow 28"/>
          <p:cNvSpPr/>
          <p:nvPr/>
        </p:nvSpPr>
        <p:spPr>
          <a:xfrm>
            <a:off x="5868144" y="789106"/>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03" y="3352842"/>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009" y="2037439"/>
            <a:ext cx="4757738" cy="213836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7997" y="4873829"/>
            <a:ext cx="4757738" cy="1447800"/>
          </a:xfrm>
          <a:prstGeom prst="rect">
            <a:avLst/>
          </a:prstGeom>
        </p:spPr>
      </p:pic>
    </p:spTree>
    <p:extLst>
      <p:ext uri="{BB962C8B-B14F-4D97-AF65-F5344CB8AC3E}">
        <p14:creationId xmlns:p14="http://schemas.microsoft.com/office/powerpoint/2010/main" val="296887811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1" y="382287"/>
            <a:ext cx="5573259" cy="1099567"/>
            <a:chOff x="216666" y="161936"/>
            <a:chExt cx="5428116" cy="1099567"/>
          </a:xfrm>
        </p:grpSpPr>
        <p:sp>
          <p:nvSpPr>
            <p:cNvPr id="2" name="Rounded Rectangle 1"/>
            <p:cNvSpPr/>
            <p:nvPr/>
          </p:nvSpPr>
          <p:spPr>
            <a:xfrm>
              <a:off x="216666" y="161936"/>
              <a:ext cx="5329022"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63517" y="165930"/>
              <a:ext cx="5381265" cy="1015663"/>
            </a:xfrm>
            <a:prstGeom prst="rect">
              <a:avLst/>
            </a:prstGeom>
            <a:noFill/>
            <a:effectLst>
              <a:softEdge rad="12700"/>
            </a:effectLst>
          </p:spPr>
          <p:txBody>
            <a:bodyPr wrap="square" rtlCol="0">
              <a:spAutoFit/>
            </a:bodyPr>
            <a:lstStyle/>
            <a:p>
              <a:r>
                <a:rPr lang="en-GB" sz="1000" b="1" dirty="0"/>
                <a:t>4.15 Excess winter mortality</a:t>
              </a:r>
            </a:p>
            <a:p>
              <a:r>
                <a:rPr lang="en-GB" sz="1000" dirty="0"/>
                <a:t>The number of excess winter deaths depends on the temperature and the level of disease in the population as well as other factors, such as how well equipped people are to cope with the drop in temperature. Most excess winter deaths are due to circulatory and respiratory diseases, and the majority occur amongst the elderly population.  The excess winter deaths index (EWDI) is the ratio of deaths in winter to non-winter months.</a:t>
              </a:r>
            </a:p>
          </p:txBody>
        </p:sp>
      </p:grpSp>
      <p:grpSp>
        <p:nvGrpSpPr>
          <p:cNvPr id="3" name="Group 2"/>
          <p:cNvGrpSpPr/>
          <p:nvPr/>
        </p:nvGrpSpPr>
        <p:grpSpPr>
          <a:xfrm>
            <a:off x="539552" y="1656487"/>
            <a:ext cx="2952328" cy="1172719"/>
            <a:chOff x="179512" y="1523328"/>
            <a:chExt cx="3384376" cy="1172719"/>
          </a:xfrm>
        </p:grpSpPr>
        <p:sp>
          <p:nvSpPr>
            <p:cNvPr id="13" name="Rounded Rectangle 12"/>
            <p:cNvSpPr/>
            <p:nvPr/>
          </p:nvSpPr>
          <p:spPr>
            <a:xfrm>
              <a:off x="179512" y="1523328"/>
              <a:ext cx="3384376" cy="1172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0441" y="1698335"/>
              <a:ext cx="3240360" cy="861774"/>
            </a:xfrm>
            <a:prstGeom prst="rect">
              <a:avLst/>
            </a:prstGeom>
            <a:noFill/>
          </p:spPr>
          <p:txBody>
            <a:bodyPr wrap="square" rtlCol="0">
              <a:spAutoFit/>
            </a:bodyPr>
            <a:lstStyle/>
            <a:p>
              <a:r>
                <a:rPr lang="en-GB" sz="1000" b="1" dirty="0"/>
                <a:t>ii Excess winter deaths index (single year, age 85+)</a:t>
              </a:r>
            </a:p>
            <a:p>
              <a:r>
                <a:rPr lang="en-GB" sz="1000" dirty="0"/>
                <a:t>Between Aug 2016 and Jul 2017, the EWDI in Derbyshire, at 32.4, was higher than for England (30.8) and had risen from 17.4.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9" name="Down Arrow 28"/>
          <p:cNvSpPr/>
          <p:nvPr/>
        </p:nvSpPr>
        <p:spPr>
          <a:xfrm>
            <a:off x="5868144" y="789106"/>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38" y="3326991"/>
            <a:ext cx="3555556" cy="3111111"/>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009" y="2011789"/>
            <a:ext cx="4757738" cy="2138363"/>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2009" y="4777647"/>
            <a:ext cx="4757738" cy="1447800"/>
          </a:xfrm>
          <a:prstGeom prst="rect">
            <a:avLst/>
          </a:prstGeom>
        </p:spPr>
      </p:pic>
    </p:spTree>
    <p:extLst>
      <p:ext uri="{BB962C8B-B14F-4D97-AF65-F5344CB8AC3E}">
        <p14:creationId xmlns:p14="http://schemas.microsoft.com/office/powerpoint/2010/main" val="1301637957"/>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1" y="382287"/>
            <a:ext cx="5573259" cy="1099567"/>
            <a:chOff x="216666" y="161936"/>
            <a:chExt cx="5428116" cy="1099567"/>
          </a:xfrm>
        </p:grpSpPr>
        <p:sp>
          <p:nvSpPr>
            <p:cNvPr id="2" name="Rounded Rectangle 1"/>
            <p:cNvSpPr/>
            <p:nvPr/>
          </p:nvSpPr>
          <p:spPr>
            <a:xfrm>
              <a:off x="216666" y="161936"/>
              <a:ext cx="5329022"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63517" y="165930"/>
              <a:ext cx="5381265" cy="1015663"/>
            </a:xfrm>
            <a:prstGeom prst="rect">
              <a:avLst/>
            </a:prstGeom>
            <a:noFill/>
            <a:effectLst>
              <a:softEdge rad="12700"/>
            </a:effectLst>
          </p:spPr>
          <p:txBody>
            <a:bodyPr wrap="square" rtlCol="0">
              <a:spAutoFit/>
            </a:bodyPr>
            <a:lstStyle/>
            <a:p>
              <a:r>
                <a:rPr lang="en-GB" sz="1000" b="1" dirty="0"/>
                <a:t>4.15 Excess winter mortality</a:t>
              </a:r>
            </a:p>
            <a:p>
              <a:r>
                <a:rPr lang="en-GB" sz="1000" dirty="0"/>
                <a:t>The number of excess winter deaths depends on the temperature and the level of disease in the population as well as other factors, such as how well equipped people are to cope with the drop in temperature. Most excess winter deaths are due to circulatory and respiratory diseases, and the majority occur amongst the elderly population.  The excess winter deaths index (EWDI) is the ratio of deaths in winter to non-winter months.</a:t>
              </a:r>
            </a:p>
          </p:txBody>
        </p:sp>
      </p:grpSp>
      <p:grpSp>
        <p:nvGrpSpPr>
          <p:cNvPr id="3" name="Group 2"/>
          <p:cNvGrpSpPr/>
          <p:nvPr/>
        </p:nvGrpSpPr>
        <p:grpSpPr>
          <a:xfrm>
            <a:off x="539552" y="1656487"/>
            <a:ext cx="2952328" cy="1172719"/>
            <a:chOff x="179512" y="1523328"/>
            <a:chExt cx="3384376" cy="1172719"/>
          </a:xfrm>
        </p:grpSpPr>
        <p:sp>
          <p:nvSpPr>
            <p:cNvPr id="13" name="Rounded Rectangle 12"/>
            <p:cNvSpPr/>
            <p:nvPr/>
          </p:nvSpPr>
          <p:spPr>
            <a:xfrm>
              <a:off x="179512" y="1523328"/>
              <a:ext cx="3384376" cy="1172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0441" y="1698335"/>
              <a:ext cx="3240360" cy="861774"/>
            </a:xfrm>
            <a:prstGeom prst="rect">
              <a:avLst/>
            </a:prstGeom>
            <a:noFill/>
          </p:spPr>
          <p:txBody>
            <a:bodyPr wrap="square" rtlCol="0">
              <a:spAutoFit/>
            </a:bodyPr>
            <a:lstStyle/>
            <a:p>
              <a:r>
                <a:rPr lang="en-GB" sz="1000" b="1" dirty="0"/>
                <a:t>iii Excess winter deaths index (3 years, all ages)</a:t>
              </a:r>
            </a:p>
            <a:p>
              <a:r>
                <a:rPr lang="en-GB" sz="1000" dirty="0"/>
                <a:t>Between Aug 2016 and Jul 2017, the EWDI in Derbyshire, at 22.8, was higher than for England (21.1) and had risen from 19.8.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9" name="Down Arrow 28"/>
          <p:cNvSpPr/>
          <p:nvPr/>
        </p:nvSpPr>
        <p:spPr>
          <a:xfrm>
            <a:off x="5868144" y="789106"/>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938" y="3420760"/>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5060" y="1934331"/>
            <a:ext cx="4757738" cy="213836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4680" y="4830900"/>
            <a:ext cx="4757738" cy="1447800"/>
          </a:xfrm>
          <a:prstGeom prst="rect">
            <a:avLst/>
          </a:prstGeom>
        </p:spPr>
      </p:pic>
    </p:spTree>
    <p:extLst>
      <p:ext uri="{BB962C8B-B14F-4D97-AF65-F5344CB8AC3E}">
        <p14:creationId xmlns:p14="http://schemas.microsoft.com/office/powerpoint/2010/main" val="393325953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1" y="382287"/>
            <a:ext cx="5573259" cy="1099567"/>
            <a:chOff x="216666" y="161936"/>
            <a:chExt cx="5428116" cy="1099567"/>
          </a:xfrm>
        </p:grpSpPr>
        <p:sp>
          <p:nvSpPr>
            <p:cNvPr id="2" name="Rounded Rectangle 1"/>
            <p:cNvSpPr/>
            <p:nvPr/>
          </p:nvSpPr>
          <p:spPr>
            <a:xfrm>
              <a:off x="216666" y="161936"/>
              <a:ext cx="5329022"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63517" y="165930"/>
              <a:ext cx="5381265" cy="1015663"/>
            </a:xfrm>
            <a:prstGeom prst="rect">
              <a:avLst/>
            </a:prstGeom>
            <a:noFill/>
            <a:effectLst>
              <a:softEdge rad="12700"/>
            </a:effectLst>
          </p:spPr>
          <p:txBody>
            <a:bodyPr wrap="square" rtlCol="0">
              <a:spAutoFit/>
            </a:bodyPr>
            <a:lstStyle/>
            <a:p>
              <a:r>
                <a:rPr lang="en-GB" sz="1000" b="1" dirty="0"/>
                <a:t>4.15 Excess winter mortality</a:t>
              </a:r>
            </a:p>
            <a:p>
              <a:r>
                <a:rPr lang="en-GB" sz="1000" dirty="0"/>
                <a:t>The number of excess winter deaths depends on the temperature and the level of disease in the population as well as other factors, such as how well equipped people are to cope with the drop in temperature. Most excess winter deaths are due to circulatory and respiratory diseases, and the majority occur amongst the elderly population.  The excess winter deaths index (EWDI) is the ratio of deaths in winter to non-winter months.</a:t>
              </a:r>
            </a:p>
          </p:txBody>
        </p:sp>
      </p:grpSp>
      <p:grpSp>
        <p:nvGrpSpPr>
          <p:cNvPr id="3" name="Group 2"/>
          <p:cNvGrpSpPr/>
          <p:nvPr/>
        </p:nvGrpSpPr>
        <p:grpSpPr>
          <a:xfrm>
            <a:off x="396387" y="1656487"/>
            <a:ext cx="3239509" cy="1172719"/>
            <a:chOff x="179512" y="1523328"/>
            <a:chExt cx="3384376" cy="1172719"/>
          </a:xfrm>
        </p:grpSpPr>
        <p:sp>
          <p:nvSpPr>
            <p:cNvPr id="13" name="Rounded Rectangle 12"/>
            <p:cNvSpPr/>
            <p:nvPr/>
          </p:nvSpPr>
          <p:spPr>
            <a:xfrm>
              <a:off x="179512" y="1523328"/>
              <a:ext cx="3384376" cy="1172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0441" y="1698335"/>
              <a:ext cx="3240360" cy="861774"/>
            </a:xfrm>
            <a:prstGeom prst="rect">
              <a:avLst/>
            </a:prstGeom>
            <a:noFill/>
          </p:spPr>
          <p:txBody>
            <a:bodyPr wrap="square" rtlCol="0">
              <a:spAutoFit/>
            </a:bodyPr>
            <a:lstStyle/>
            <a:p>
              <a:r>
                <a:rPr lang="en-GB" sz="1000" b="1" dirty="0"/>
                <a:t>iv Excess winter deaths index (3 years, age 85+)</a:t>
              </a:r>
            </a:p>
            <a:p>
              <a:r>
                <a:rPr lang="en-GB" sz="1000" dirty="0"/>
                <a:t>Between Aug 2016 and Jul 2017, the EWDI in Derbyshire, at 30.7, was higher than for England (29.3) and had risen from 26.2.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9" name="Down Arrow 28"/>
          <p:cNvSpPr/>
          <p:nvPr/>
        </p:nvSpPr>
        <p:spPr>
          <a:xfrm>
            <a:off x="5868144" y="789106"/>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363" y="3352842"/>
            <a:ext cx="3555556" cy="3111111"/>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009" y="2011789"/>
            <a:ext cx="4757738" cy="2138363"/>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8698" y="4861684"/>
            <a:ext cx="4757738" cy="1447800"/>
          </a:xfrm>
          <a:prstGeom prst="rect">
            <a:avLst/>
          </a:prstGeom>
        </p:spPr>
      </p:pic>
    </p:spTree>
    <p:extLst>
      <p:ext uri="{BB962C8B-B14F-4D97-AF65-F5344CB8AC3E}">
        <p14:creationId xmlns:p14="http://schemas.microsoft.com/office/powerpoint/2010/main" val="136939967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1" y="502937"/>
            <a:ext cx="5545251" cy="836853"/>
            <a:chOff x="216666" y="282586"/>
            <a:chExt cx="5400837" cy="836853"/>
          </a:xfrm>
        </p:grpSpPr>
        <p:sp>
          <p:nvSpPr>
            <p:cNvPr id="2" name="Rounded Rectangle 1"/>
            <p:cNvSpPr/>
            <p:nvPr/>
          </p:nvSpPr>
          <p:spPr>
            <a:xfrm>
              <a:off x="216666" y="282586"/>
              <a:ext cx="5329022" cy="83685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6238" y="371443"/>
              <a:ext cx="5381265" cy="553998"/>
            </a:xfrm>
            <a:prstGeom prst="rect">
              <a:avLst/>
            </a:prstGeom>
            <a:noFill/>
            <a:effectLst>
              <a:softEdge rad="12700"/>
            </a:effectLst>
          </p:spPr>
          <p:txBody>
            <a:bodyPr wrap="square" rtlCol="0">
              <a:spAutoFit/>
            </a:bodyPr>
            <a:lstStyle/>
            <a:p>
              <a:r>
                <a:rPr lang="en-GB" sz="1000" b="1" dirty="0"/>
                <a:t>4.16 Estimated diagnosis rate for people with dementia</a:t>
              </a:r>
            </a:p>
            <a:p>
              <a:r>
                <a:rPr lang="en-GB" sz="1000" dirty="0"/>
                <a:t>A timely diagnosis enables people living with dementia, their carers and healthcare staff to plan accordingly and work together to improve health and care outcomes.</a:t>
              </a:r>
            </a:p>
          </p:txBody>
        </p:sp>
      </p:grpSp>
      <p:grpSp>
        <p:nvGrpSpPr>
          <p:cNvPr id="3" name="Group 2"/>
          <p:cNvGrpSpPr/>
          <p:nvPr/>
        </p:nvGrpSpPr>
        <p:grpSpPr>
          <a:xfrm>
            <a:off x="396387" y="1656487"/>
            <a:ext cx="3239509" cy="1172719"/>
            <a:chOff x="179512" y="1523328"/>
            <a:chExt cx="3384376" cy="1172719"/>
          </a:xfrm>
        </p:grpSpPr>
        <p:sp>
          <p:nvSpPr>
            <p:cNvPr id="13" name="Rounded Rectangle 12"/>
            <p:cNvSpPr/>
            <p:nvPr/>
          </p:nvSpPr>
          <p:spPr>
            <a:xfrm>
              <a:off x="179512" y="1523328"/>
              <a:ext cx="3384376" cy="117271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0441" y="1698335"/>
              <a:ext cx="3240360" cy="553998"/>
            </a:xfrm>
            <a:prstGeom prst="rect">
              <a:avLst/>
            </a:prstGeom>
            <a:noFill/>
          </p:spPr>
          <p:txBody>
            <a:bodyPr wrap="square" rtlCol="0">
              <a:spAutoFit/>
            </a:bodyPr>
            <a:lstStyle/>
            <a:p>
              <a:r>
                <a:rPr lang="en-GB" sz="1000" dirty="0"/>
                <a:t>In 2018, the rate in Derbyshire, at 70.6, was estimated to be higher than those for England (67.5) but fell from 73.1 previously.</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ounded Rectangle 31"/>
          <p:cNvSpPr/>
          <p:nvPr/>
        </p:nvSpPr>
        <p:spPr>
          <a:xfrm>
            <a:off x="8304941" y="6612049"/>
            <a:ext cx="560305"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grpSp>
        <p:nvGrpSpPr>
          <p:cNvPr id="35" name="Group 34"/>
          <p:cNvGrpSpPr/>
          <p:nvPr/>
        </p:nvGrpSpPr>
        <p:grpSpPr>
          <a:xfrm>
            <a:off x="6444208" y="6587514"/>
            <a:ext cx="2595600" cy="258042"/>
            <a:chOff x="6444208" y="6587514"/>
            <a:chExt cx="2595600" cy="258042"/>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9" name="Group 38"/>
            <p:cNvGrpSpPr/>
            <p:nvPr/>
          </p:nvGrpSpPr>
          <p:grpSpPr>
            <a:xfrm>
              <a:off x="8304946" y="6599335"/>
              <a:ext cx="734862"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9" name="Down Arrow 28"/>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691" y="3356913"/>
            <a:ext cx="3555556" cy="3111111"/>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009" y="1922869"/>
            <a:ext cx="4757738" cy="2138363"/>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9418" y="4815803"/>
            <a:ext cx="4757738" cy="1447800"/>
          </a:xfrm>
          <a:prstGeom prst="rect">
            <a:avLst/>
          </a:prstGeom>
        </p:spPr>
      </p:pic>
    </p:spTree>
    <p:extLst>
      <p:ext uri="{BB962C8B-B14F-4D97-AF65-F5344CB8AC3E}">
        <p14:creationId xmlns:p14="http://schemas.microsoft.com/office/powerpoint/2010/main" val="161910956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73623" y="405398"/>
            <a:ext cx="5184576" cy="1068908"/>
            <a:chOff x="73623" y="186446"/>
            <a:chExt cx="5184576" cy="1099567"/>
          </a:xfrm>
        </p:grpSpPr>
        <p:sp>
          <p:nvSpPr>
            <p:cNvPr id="2" name="Rounded Rectangle 1"/>
            <p:cNvSpPr/>
            <p:nvPr/>
          </p:nvSpPr>
          <p:spPr>
            <a:xfrm>
              <a:off x="73623" y="18644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31268" y="265838"/>
              <a:ext cx="5126931" cy="861774"/>
            </a:xfrm>
            <a:prstGeom prst="rect">
              <a:avLst/>
            </a:prstGeom>
            <a:noFill/>
            <a:effectLst>
              <a:softEdge rad="12700"/>
            </a:effectLst>
          </p:spPr>
          <p:txBody>
            <a:bodyPr wrap="square" rtlCol="0">
              <a:spAutoFit/>
            </a:bodyPr>
            <a:lstStyle/>
            <a:p>
              <a:r>
                <a:rPr lang="en-GB" sz="1000" b="1" dirty="0"/>
                <a:t>1a.i Potential years of life lost (PYLL) from causes considered amenable to healthcare – adults</a:t>
              </a:r>
            </a:p>
            <a:p>
              <a:r>
                <a:rPr lang="en-GB" sz="1000" dirty="0"/>
                <a:t>The number of years of life lost by every 100,000 adults aged 20 and over dying from</a:t>
              </a:r>
            </a:p>
            <a:p>
              <a:r>
                <a:rPr lang="en-GB" sz="1000" dirty="0"/>
                <a:t>conditions which are usually treatable, measured in a way which allows for comparisons</a:t>
              </a:r>
            </a:p>
            <a:p>
              <a:r>
                <a:rPr lang="en-GB" sz="1000" dirty="0"/>
                <a:t>between populations with different age profiles and over time.</a:t>
              </a:r>
            </a:p>
          </p:txBody>
        </p:sp>
      </p:grpSp>
      <p:grpSp>
        <p:nvGrpSpPr>
          <p:cNvPr id="3" name="Group 2"/>
          <p:cNvGrpSpPr/>
          <p:nvPr/>
        </p:nvGrpSpPr>
        <p:grpSpPr>
          <a:xfrm>
            <a:off x="539552" y="1539718"/>
            <a:ext cx="3024336" cy="1424867"/>
            <a:chOff x="205409" y="1413372"/>
            <a:chExt cx="3384376" cy="1367556"/>
          </a:xfrm>
        </p:grpSpPr>
        <p:sp>
          <p:nvSpPr>
            <p:cNvPr id="13" name="Rounded Rectangle 12"/>
            <p:cNvSpPr/>
            <p:nvPr/>
          </p:nvSpPr>
          <p:spPr>
            <a:xfrm>
              <a:off x="205409"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335373" y="1656780"/>
              <a:ext cx="3240360" cy="679413"/>
            </a:xfrm>
            <a:prstGeom prst="rect">
              <a:avLst/>
            </a:prstGeom>
            <a:noFill/>
          </p:spPr>
          <p:txBody>
            <a:bodyPr wrap="square" rtlCol="0">
              <a:spAutoFit/>
            </a:bodyPr>
            <a:lstStyle/>
            <a:p>
              <a:r>
                <a:rPr lang="en-GB" sz="1000" b="1" dirty="0"/>
                <a:t>Male</a:t>
              </a:r>
            </a:p>
            <a:p>
              <a:r>
                <a:rPr lang="en-GB" sz="1000" dirty="0"/>
                <a:t>In 2014, the rate of years lost per 100,000 population in Derbyshire, at 3253, was higher than for England (3237), and had risen from 3110.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25263" cy="242150"/>
            <a:chOff x="6444208" y="6587514"/>
            <a:chExt cx="2525263" cy="242150"/>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703937" y="6595964"/>
              <a:ext cx="700304" cy="225051"/>
              <a:chOff x="6993342" y="6575775"/>
              <a:chExt cx="720000" cy="229656"/>
            </a:xfrm>
          </p:grpSpPr>
          <p:sp>
            <p:nvSpPr>
              <p:cNvPr id="43" name="Rounded Rectangle 42"/>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a:stretch>
            <a:fillRect/>
          </a:stretch>
        </p:blipFill>
        <p:spPr>
          <a:xfrm>
            <a:off x="205884" y="3481198"/>
            <a:ext cx="3628654" cy="2743438"/>
          </a:xfrm>
          <a:prstGeom prst="rect">
            <a:avLst/>
          </a:prstGeom>
        </p:spPr>
      </p:pic>
      <p:pic>
        <p:nvPicPr>
          <p:cNvPr id="15" name="Picture 14"/>
          <p:cNvPicPr>
            <a:picLocks noChangeAspect="1"/>
          </p:cNvPicPr>
          <p:nvPr/>
        </p:nvPicPr>
        <p:blipFill>
          <a:blip r:embed="rId3"/>
          <a:stretch>
            <a:fillRect/>
          </a:stretch>
        </p:blipFill>
        <p:spPr>
          <a:xfrm>
            <a:off x="4188657" y="1943272"/>
            <a:ext cx="4556549" cy="2194052"/>
          </a:xfrm>
          <a:prstGeom prst="rect">
            <a:avLst/>
          </a:prstGeom>
        </p:spPr>
      </p:pic>
      <p:pic>
        <p:nvPicPr>
          <p:cNvPr id="14" name="Picture 13"/>
          <p:cNvPicPr>
            <a:picLocks noChangeAspect="1"/>
          </p:cNvPicPr>
          <p:nvPr/>
        </p:nvPicPr>
        <p:blipFill>
          <a:blip r:embed="rId4"/>
          <a:stretch>
            <a:fillRect/>
          </a:stretch>
        </p:blipFill>
        <p:spPr>
          <a:xfrm>
            <a:off x="4437725" y="4895285"/>
            <a:ext cx="4201124" cy="1472184"/>
          </a:xfrm>
          <a:prstGeom prst="rect">
            <a:avLst/>
          </a:prstGeom>
          <a:solidFill>
            <a:schemeClr val="bg1"/>
          </a:solidFill>
        </p:spPr>
      </p:pic>
    </p:spTree>
    <p:extLst>
      <p:ext uri="{BB962C8B-B14F-4D97-AF65-F5344CB8AC3E}">
        <p14:creationId xmlns:p14="http://schemas.microsoft.com/office/powerpoint/2010/main" val="416213971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61103" y="382288"/>
            <a:ext cx="5302986" cy="1034244"/>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90596" y="260039"/>
              <a:ext cx="4962407" cy="861774"/>
            </a:xfrm>
            <a:prstGeom prst="rect">
              <a:avLst/>
            </a:prstGeom>
            <a:noFill/>
            <a:effectLst>
              <a:softEdge rad="12700"/>
            </a:effectLst>
          </p:spPr>
          <p:txBody>
            <a:bodyPr wrap="square" rtlCol="0">
              <a:spAutoFit/>
            </a:bodyPr>
            <a:lstStyle/>
            <a:p>
              <a:r>
                <a:rPr lang="en-GB" sz="1000" b="1" dirty="0"/>
                <a:t>1a.i Potential years of life lost (PYLL) from causes considered amenable to healthcare – adults</a:t>
              </a:r>
            </a:p>
            <a:p>
              <a:r>
                <a:rPr lang="en-GB" sz="1000" dirty="0"/>
                <a:t>The number of years of life lost by every 100,000 adults aged 20 and over dying from</a:t>
              </a:r>
            </a:p>
            <a:p>
              <a:r>
                <a:rPr lang="en-GB" sz="1000" dirty="0"/>
                <a:t>conditions which are usually treatable, measured in a way which allows for comparisons between populations with different age profiles and over time.</a:t>
              </a:r>
            </a:p>
          </p:txBody>
        </p:sp>
      </p:grpSp>
      <p:grpSp>
        <p:nvGrpSpPr>
          <p:cNvPr id="3" name="Group 2"/>
          <p:cNvGrpSpPr/>
          <p:nvPr/>
        </p:nvGrpSpPr>
        <p:grpSpPr>
          <a:xfrm>
            <a:off x="403797" y="1538939"/>
            <a:ext cx="3232100" cy="1304071"/>
            <a:chOff x="179512" y="1413372"/>
            <a:chExt cx="3425247"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6725" y="1510093"/>
              <a:ext cx="3348034" cy="692968"/>
            </a:xfrm>
            <a:prstGeom prst="rect">
              <a:avLst/>
            </a:prstGeom>
            <a:noFill/>
          </p:spPr>
          <p:txBody>
            <a:bodyPr wrap="square" rtlCol="0">
              <a:spAutoFit/>
            </a:bodyPr>
            <a:lstStyle/>
            <a:p>
              <a:r>
                <a:rPr lang="en-GB" sz="1000" b="1" dirty="0"/>
                <a:t>Female</a:t>
              </a:r>
            </a:p>
            <a:p>
              <a:r>
                <a:rPr lang="en-GB" sz="1000" dirty="0"/>
                <a:t>In 2014, the rate of years lost per 100,000 population in Derbyshire, at 2530, was lower than for England (3237), and had risen from 2391. </a:t>
              </a:r>
            </a:p>
          </p:txBody>
        </p:sp>
      </p:grpSp>
      <p:grpSp>
        <p:nvGrpSpPr>
          <p:cNvPr id="10" name="Group 9"/>
          <p:cNvGrpSpPr/>
          <p:nvPr/>
        </p:nvGrpSpPr>
        <p:grpSpPr>
          <a:xfrm>
            <a:off x="4018008" y="1502701"/>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25263" cy="242150"/>
            <a:chOff x="6444208" y="6587514"/>
            <a:chExt cx="2525263" cy="242150"/>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703937" y="6595964"/>
              <a:ext cx="700304" cy="225051"/>
              <a:chOff x="6993342" y="6575775"/>
              <a:chExt cx="720000" cy="229656"/>
            </a:xfrm>
          </p:grpSpPr>
          <p:sp>
            <p:nvSpPr>
              <p:cNvPr id="43" name="Rounded Rectangle 42"/>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stretch>
            <a:fillRect/>
          </a:stretch>
        </p:blipFill>
        <p:spPr>
          <a:xfrm>
            <a:off x="229011" y="3488097"/>
            <a:ext cx="3628654" cy="2743438"/>
          </a:xfrm>
          <a:prstGeom prst="rect">
            <a:avLst/>
          </a:prstGeom>
        </p:spPr>
      </p:pic>
      <p:pic>
        <p:nvPicPr>
          <p:cNvPr id="23" name="Picture 22"/>
          <p:cNvPicPr>
            <a:picLocks noChangeAspect="1"/>
          </p:cNvPicPr>
          <p:nvPr/>
        </p:nvPicPr>
        <p:blipFill>
          <a:blip r:embed="rId3"/>
          <a:stretch>
            <a:fillRect/>
          </a:stretch>
        </p:blipFill>
        <p:spPr>
          <a:xfrm>
            <a:off x="4188005" y="1907083"/>
            <a:ext cx="4556549" cy="2201164"/>
          </a:xfrm>
          <a:prstGeom prst="rect">
            <a:avLst/>
          </a:prstGeom>
        </p:spPr>
      </p:pic>
      <p:pic>
        <p:nvPicPr>
          <p:cNvPr id="14" name="Picture 13"/>
          <p:cNvPicPr>
            <a:picLocks noChangeAspect="1"/>
          </p:cNvPicPr>
          <p:nvPr/>
        </p:nvPicPr>
        <p:blipFill>
          <a:blip r:embed="rId4"/>
          <a:stretch>
            <a:fillRect/>
          </a:stretch>
        </p:blipFill>
        <p:spPr>
          <a:xfrm>
            <a:off x="4365717" y="4859816"/>
            <a:ext cx="4201124" cy="1472184"/>
          </a:xfrm>
          <a:prstGeom prst="rect">
            <a:avLst/>
          </a:prstGeom>
          <a:solidFill>
            <a:schemeClr val="bg1"/>
          </a:solidFill>
        </p:spPr>
      </p:pic>
    </p:spTree>
    <p:extLst>
      <p:ext uri="{BB962C8B-B14F-4D97-AF65-F5344CB8AC3E}">
        <p14:creationId xmlns:p14="http://schemas.microsoft.com/office/powerpoint/2010/main" val="106129525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78520"/>
              <a:ext cx="5112568" cy="707886"/>
            </a:xfrm>
            <a:prstGeom prst="rect">
              <a:avLst/>
            </a:prstGeom>
            <a:noFill/>
            <a:effectLst>
              <a:softEdge rad="12700"/>
            </a:effectLst>
          </p:spPr>
          <p:txBody>
            <a:bodyPr wrap="square" rtlCol="0">
              <a:spAutoFit/>
            </a:bodyPr>
            <a:lstStyle/>
            <a:p>
              <a:r>
                <a:rPr lang="en-GB" sz="1000" b="1" dirty="0"/>
                <a:t>1b Life expectancy at 75</a:t>
              </a:r>
            </a:p>
            <a:p>
              <a:r>
                <a:rPr lang="en-GB" sz="1000" dirty="0"/>
                <a:t>The average number of additional years a man or woman aged 75 can be expected to live if they continue to live in the same place and the death rates in their area remain the same for the rest of their life.</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861774"/>
            </a:xfrm>
            <a:prstGeom prst="rect">
              <a:avLst/>
            </a:prstGeom>
            <a:noFill/>
          </p:spPr>
          <p:txBody>
            <a:bodyPr wrap="square" rtlCol="0">
              <a:spAutoFit/>
            </a:bodyPr>
            <a:lstStyle/>
            <a:p>
              <a:r>
                <a:rPr lang="en-GB" sz="1000" b="1" dirty="0"/>
                <a:t>Male</a:t>
              </a:r>
            </a:p>
            <a:p>
              <a:r>
                <a:rPr lang="en-GB" sz="1000" dirty="0"/>
                <a:t>In 2014-16, life expectancy for a man aged 75 in Derbyshire, at 11.1 years, was significantly lower than for England (11.5 years), but had risen from 11.0 years.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25263" cy="242150"/>
            <a:chOff x="6444208" y="6587514"/>
            <a:chExt cx="2525263" cy="242150"/>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703937" y="6595964"/>
              <a:ext cx="700304" cy="225051"/>
              <a:chOff x="6993342" y="6575775"/>
              <a:chExt cx="720000" cy="229656"/>
            </a:xfrm>
          </p:grpSpPr>
          <p:sp>
            <p:nvSpPr>
              <p:cNvPr id="43" name="Rounded Rectangle 42"/>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sp>
        <p:nvSpPr>
          <p:cNvPr id="28" name="Down Arrow 27"/>
          <p:cNvSpPr/>
          <p:nvPr/>
        </p:nvSpPr>
        <p:spPr>
          <a:xfrm>
            <a:off x="5868144" y="789106"/>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stretch>
            <a:fillRect/>
          </a:stretch>
        </p:blipFill>
        <p:spPr>
          <a:xfrm>
            <a:off x="205884" y="3477534"/>
            <a:ext cx="3628654" cy="2743438"/>
          </a:xfrm>
          <a:prstGeom prst="rect">
            <a:avLst/>
          </a:prstGeom>
        </p:spPr>
      </p:pic>
      <p:pic>
        <p:nvPicPr>
          <p:cNvPr id="15" name="Picture 14"/>
          <p:cNvPicPr>
            <a:picLocks noChangeAspect="1"/>
          </p:cNvPicPr>
          <p:nvPr/>
        </p:nvPicPr>
        <p:blipFill>
          <a:blip r:embed="rId3"/>
          <a:stretch>
            <a:fillRect/>
          </a:stretch>
        </p:blipFill>
        <p:spPr>
          <a:xfrm>
            <a:off x="4188005" y="1966696"/>
            <a:ext cx="4556549" cy="2083816"/>
          </a:xfrm>
          <a:prstGeom prst="rect">
            <a:avLst/>
          </a:prstGeom>
        </p:spPr>
      </p:pic>
      <p:pic>
        <p:nvPicPr>
          <p:cNvPr id="22" name="Picture 21"/>
          <p:cNvPicPr>
            <a:picLocks noChangeAspect="1"/>
          </p:cNvPicPr>
          <p:nvPr/>
        </p:nvPicPr>
        <p:blipFill>
          <a:blip r:embed="rId4"/>
          <a:stretch>
            <a:fillRect/>
          </a:stretch>
        </p:blipFill>
        <p:spPr>
          <a:xfrm>
            <a:off x="4365717" y="4748788"/>
            <a:ext cx="4201124" cy="1472184"/>
          </a:xfrm>
          <a:prstGeom prst="rect">
            <a:avLst/>
          </a:prstGeom>
          <a:solidFill>
            <a:schemeClr val="bg1"/>
          </a:solidFill>
        </p:spPr>
      </p:pic>
    </p:spTree>
    <p:extLst>
      <p:ext uri="{BB962C8B-B14F-4D97-AF65-F5344CB8AC3E}">
        <p14:creationId xmlns:p14="http://schemas.microsoft.com/office/powerpoint/2010/main" val="2863502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65964" y="1296000"/>
            <a:ext cx="8977834" cy="5170646"/>
          </a:xfrm>
          <a:prstGeom prst="rect">
            <a:avLst/>
          </a:prstGeom>
          <a:solidFill>
            <a:schemeClr val="bg1"/>
          </a:solidFill>
        </p:spPr>
        <p:txBody>
          <a:bodyPr wrap="square" rtlCol="0">
            <a:spAutoFit/>
          </a:bodyPr>
          <a:lstStyle/>
          <a:p>
            <a:pPr>
              <a:spcBef>
                <a:spcPts val="0"/>
              </a:spcBef>
            </a:pPr>
            <a:endParaRPr lang="en-GB" sz="1000" b="1" dirty="0">
              <a:hlinkClick r:id="rId3" action="ppaction://hlinksldjump"/>
            </a:endParaRPr>
          </a:p>
          <a:p>
            <a:pPr>
              <a:spcBef>
                <a:spcPts val="0"/>
              </a:spcBef>
            </a:pPr>
            <a:r>
              <a:rPr lang="en-GB" sz="1000" b="1" dirty="0">
                <a:hlinkClick r:id="rId3" action="ppaction://hlinksldjump"/>
              </a:rPr>
              <a:t>PHOF</a:t>
            </a:r>
            <a:endParaRPr lang="en-GB" sz="1000" b="1" dirty="0">
              <a:hlinkClick r:id="rId4" action="ppaction://hlinksldjump"/>
            </a:endParaRPr>
          </a:p>
          <a:p>
            <a:pPr>
              <a:spcBef>
                <a:spcPts val="0"/>
              </a:spcBef>
            </a:pPr>
            <a:r>
              <a:rPr lang="en-GB" sz="1000" dirty="0">
                <a:hlinkClick r:id="rId5" action="ppaction://hlinksldjump"/>
              </a:rPr>
              <a:t>1.04 First time entrants to the youth justice system</a:t>
            </a:r>
            <a:endParaRPr lang="en-GB" sz="1000" dirty="0"/>
          </a:p>
          <a:p>
            <a:pPr>
              <a:spcBef>
                <a:spcPts val="0"/>
              </a:spcBef>
            </a:pPr>
            <a:r>
              <a:rPr lang="en-GB" sz="1000" dirty="0">
                <a:hlinkClick r:id="rId6" action="ppaction://hlinksldjump"/>
              </a:rPr>
              <a:t>1.08i Gap in the employment rate between those with a long-term health condition and the overall employment rate</a:t>
            </a:r>
            <a:endParaRPr lang="en-GB" sz="1000" dirty="0"/>
          </a:p>
          <a:p>
            <a:pPr>
              <a:spcBef>
                <a:spcPts val="0"/>
              </a:spcBef>
            </a:pPr>
            <a:r>
              <a:rPr lang="en-GB" sz="1000" dirty="0">
                <a:hlinkClick r:id="rId7" action="ppaction://hlinksldjump"/>
              </a:rPr>
              <a:t>1.08ii Gap in the employment rate between those with a learning disability and the overall employment rate</a:t>
            </a:r>
            <a:endParaRPr lang="en-GB" sz="1000" dirty="0"/>
          </a:p>
          <a:p>
            <a:pPr>
              <a:spcBef>
                <a:spcPts val="0"/>
              </a:spcBef>
            </a:pPr>
            <a:r>
              <a:rPr lang="en-GB" sz="1000" dirty="0">
                <a:hlinkClick r:id="rId8" action="ppaction://hlinksldjump"/>
              </a:rPr>
              <a:t>1.08iii Gap in the employment rate for those in contact with secondary mental health services and the overall employment rate</a:t>
            </a:r>
            <a:endParaRPr lang="en-GB" sz="1000" dirty="0"/>
          </a:p>
          <a:p>
            <a:pPr>
              <a:spcBef>
                <a:spcPts val="0"/>
              </a:spcBef>
            </a:pPr>
            <a:r>
              <a:rPr lang="en-GB" sz="1000" dirty="0">
                <a:hlinkClick r:id="rId9" action="ppaction://hlinksldjump"/>
              </a:rPr>
              <a:t>1.09i Sickness Absence - The percentage of employees who had at least one day off in the previous week.</a:t>
            </a:r>
            <a:endParaRPr lang="en-GB" sz="1000" dirty="0"/>
          </a:p>
          <a:p>
            <a:pPr>
              <a:spcBef>
                <a:spcPts val="0"/>
              </a:spcBef>
            </a:pPr>
            <a:r>
              <a:rPr lang="en-GB" sz="1000" dirty="0">
                <a:hlinkClick r:id="rId10" action="ppaction://hlinksldjump"/>
              </a:rPr>
              <a:t>1.09ii Sickness Absence - The percentage of working days lost due to sickness absence</a:t>
            </a:r>
            <a:endParaRPr lang="en-GB" sz="1000" dirty="0"/>
          </a:p>
          <a:p>
            <a:pPr>
              <a:spcBef>
                <a:spcPts val="0"/>
              </a:spcBef>
            </a:pPr>
            <a:r>
              <a:rPr lang="en-GB" sz="1000" dirty="0">
                <a:hlinkClick r:id="rId11" action="ppaction://hlinksldjump"/>
              </a:rPr>
              <a:t>1.10 Killed and seriously injured casualties on England's roads</a:t>
            </a:r>
            <a:endParaRPr lang="en-GB" sz="1000" dirty="0"/>
          </a:p>
          <a:p>
            <a:pPr>
              <a:spcBef>
                <a:spcPts val="0"/>
              </a:spcBef>
            </a:pPr>
            <a:r>
              <a:rPr lang="en-GB" sz="1000" dirty="0">
                <a:hlinkClick r:id="rId12" action="ppaction://hlinksldjump"/>
              </a:rPr>
              <a:t>1.11 Domestic abuse-related incidents and crimes</a:t>
            </a:r>
            <a:endParaRPr lang="en-GB" sz="1000" dirty="0"/>
          </a:p>
          <a:p>
            <a:pPr>
              <a:spcBef>
                <a:spcPts val="0"/>
              </a:spcBef>
            </a:pPr>
            <a:r>
              <a:rPr lang="en-GB" sz="1000" dirty="0">
                <a:hlinkClick r:id="rId13" action="ppaction://hlinksldjump"/>
              </a:rPr>
              <a:t>1.12i Violent crime - Hospital admissions for violence</a:t>
            </a:r>
            <a:endParaRPr lang="en-GB" sz="1000" dirty="0"/>
          </a:p>
          <a:p>
            <a:pPr>
              <a:spcBef>
                <a:spcPts val="0"/>
              </a:spcBef>
            </a:pPr>
            <a:r>
              <a:rPr lang="fr-FR" sz="1000" dirty="0">
                <a:hlinkClick r:id="rId14" action="ppaction://hlinksldjump"/>
              </a:rPr>
              <a:t>1.12ii Violent crime - Violence offences per 1,000 population</a:t>
            </a:r>
            <a:endParaRPr lang="fr-FR" sz="1000" dirty="0"/>
          </a:p>
          <a:p>
            <a:pPr>
              <a:spcBef>
                <a:spcPts val="0"/>
              </a:spcBef>
            </a:pPr>
            <a:r>
              <a:rPr lang="en-GB" sz="1000" dirty="0">
                <a:hlinkClick r:id="rId15" action="ppaction://hlinksldjump"/>
              </a:rPr>
              <a:t>1.12iii Violent crime - Rate of sexual offences per 1,000 population</a:t>
            </a:r>
            <a:endParaRPr lang="en-GB" sz="1000" dirty="0"/>
          </a:p>
          <a:p>
            <a:pPr>
              <a:spcBef>
                <a:spcPts val="0"/>
              </a:spcBef>
            </a:pPr>
            <a:r>
              <a:rPr lang="en-GB" sz="1000" dirty="0">
                <a:hlinkClick r:id="rId16" action="ppaction://hlinksldjump"/>
              </a:rPr>
              <a:t>1.13i Re-offending levels - Percentage of offenders who re-offend</a:t>
            </a:r>
            <a:endParaRPr lang="en-GB" sz="1000" dirty="0"/>
          </a:p>
          <a:p>
            <a:pPr>
              <a:spcBef>
                <a:spcPts val="0"/>
              </a:spcBef>
            </a:pPr>
            <a:r>
              <a:rPr lang="en-GB" sz="1000" dirty="0">
                <a:hlinkClick r:id="rId17" action="ppaction://hlinksldjump"/>
              </a:rPr>
              <a:t>1.13ii Re-offending levels - Average number of re-offences per offender</a:t>
            </a:r>
            <a:endParaRPr lang="en-GB" sz="1000" dirty="0"/>
          </a:p>
          <a:p>
            <a:pPr>
              <a:spcBef>
                <a:spcPts val="0"/>
              </a:spcBef>
            </a:pPr>
            <a:r>
              <a:rPr lang="en-GB" sz="1000" dirty="0">
                <a:hlinkClick r:id="rId18" action="ppaction://hlinksldjump"/>
              </a:rPr>
              <a:t>1.13iii First time offenders</a:t>
            </a:r>
            <a:endParaRPr lang="en-GB" sz="1000" dirty="0"/>
          </a:p>
          <a:p>
            <a:pPr>
              <a:spcBef>
                <a:spcPts val="0"/>
              </a:spcBef>
            </a:pPr>
            <a:r>
              <a:rPr lang="en-GB" sz="1000" dirty="0">
                <a:hlinkClick r:id="rId19" action="ppaction://hlinksldjump"/>
              </a:rPr>
              <a:t>1.14i Exposure to road, rail and air transport noise - Complaints about noise</a:t>
            </a:r>
            <a:endParaRPr lang="en-GB" sz="1000" dirty="0"/>
          </a:p>
          <a:p>
            <a:pPr>
              <a:spcBef>
                <a:spcPts val="0"/>
              </a:spcBef>
            </a:pPr>
            <a:r>
              <a:rPr lang="en-GB" sz="1000" dirty="0">
                <a:hlinkClick r:id="rId20" action="ppaction://hlinksldjump"/>
              </a:rPr>
              <a:t>1.14ii Exposure to road, rail and air transport noise - 65dB(A) or more, during the daytime</a:t>
            </a:r>
            <a:endParaRPr lang="en-GB" sz="1000" dirty="0"/>
          </a:p>
          <a:p>
            <a:pPr>
              <a:spcBef>
                <a:spcPts val="0"/>
              </a:spcBef>
            </a:pPr>
            <a:r>
              <a:rPr lang="en-GB" sz="1000" dirty="0">
                <a:hlinkClick r:id="rId21" action="ppaction://hlinksldjump"/>
              </a:rPr>
              <a:t>1.14ii Exposure to road, rail and air transport noise - 55dB(A) or more, during the night-time</a:t>
            </a:r>
            <a:endParaRPr lang="en-GB" sz="1000" dirty="0"/>
          </a:p>
          <a:p>
            <a:pPr>
              <a:spcBef>
                <a:spcPts val="0"/>
              </a:spcBef>
            </a:pPr>
            <a:r>
              <a:rPr lang="en-GB" sz="1000" dirty="0">
                <a:hlinkClick r:id="rId22" action="ppaction://hlinksldjump"/>
              </a:rPr>
              <a:t>1.15i Statutory homelessness - eligible homeless people not in priority need per 1,000 households</a:t>
            </a:r>
            <a:endParaRPr lang="en-GB" sz="1000" dirty="0"/>
          </a:p>
          <a:p>
            <a:pPr>
              <a:spcBef>
                <a:spcPts val="0"/>
              </a:spcBef>
            </a:pPr>
            <a:r>
              <a:rPr lang="en-GB" sz="1000" dirty="0">
                <a:hlinkClick r:id="rId23" action="ppaction://hlinksldjump"/>
              </a:rPr>
              <a:t>1.15ii Statutory homelessness - households in temporary accommodation</a:t>
            </a:r>
            <a:endParaRPr lang="en-GB" sz="1000" dirty="0"/>
          </a:p>
          <a:p>
            <a:pPr>
              <a:spcBef>
                <a:spcPts val="0"/>
              </a:spcBef>
            </a:pPr>
            <a:r>
              <a:rPr lang="en-GB" sz="1000" dirty="0">
                <a:hlinkClick r:id="rId24" action="ppaction://hlinksldjump"/>
              </a:rPr>
              <a:t>1.16 Utilisation of outdoor space for exercise/health reasons</a:t>
            </a:r>
            <a:endParaRPr lang="en-GB" sz="1000" dirty="0"/>
          </a:p>
          <a:p>
            <a:pPr>
              <a:spcBef>
                <a:spcPts val="0"/>
              </a:spcBef>
            </a:pPr>
            <a:r>
              <a:rPr lang="en-GB" sz="1000" dirty="0">
                <a:hlinkClick r:id="rId25" action="ppaction://hlinksldjump"/>
              </a:rPr>
              <a:t>1.18i Social Isolation - Percentage of adult social care users who have as much social contact as they would like</a:t>
            </a:r>
            <a:endParaRPr lang="en-GB" sz="1000" dirty="0"/>
          </a:p>
          <a:p>
            <a:pPr>
              <a:spcBef>
                <a:spcPts val="0"/>
              </a:spcBef>
            </a:pPr>
            <a:r>
              <a:rPr lang="en-GB" sz="1000" dirty="0">
                <a:hlinkClick r:id="rId26" action="ppaction://hlinksldjump"/>
              </a:rPr>
              <a:t>1.18ii Social Isolation - Percentage of adult carers who have as much social contact as they would like</a:t>
            </a:r>
            <a:endParaRPr lang="en-GB" sz="1000" dirty="0"/>
          </a:p>
          <a:p>
            <a:pPr>
              <a:spcBef>
                <a:spcPts val="0"/>
              </a:spcBef>
            </a:pPr>
            <a:r>
              <a:rPr lang="en-GB" sz="1000" dirty="0">
                <a:hlinkClick r:id="rId27" action="ppaction://hlinksldjump"/>
              </a:rPr>
              <a:t>2.16 Adults with substance misuse treatment need who successfully engage in community-based structured treatment following release from prison</a:t>
            </a:r>
            <a:endParaRPr lang="en-GB" sz="1000" dirty="0"/>
          </a:p>
          <a:p>
            <a:pPr>
              <a:spcBef>
                <a:spcPts val="0"/>
              </a:spcBef>
            </a:pPr>
            <a:r>
              <a:rPr lang="en-GB" sz="1000" dirty="0">
                <a:hlinkClick r:id="rId28" action="ppaction://hlinksldjump"/>
              </a:rPr>
              <a:t>2.23i Self-reported well-being - people with a low satisfaction score</a:t>
            </a:r>
            <a:endParaRPr lang="en-GB" sz="1000" dirty="0"/>
          </a:p>
          <a:p>
            <a:pPr>
              <a:spcBef>
                <a:spcPts val="0"/>
              </a:spcBef>
            </a:pPr>
            <a:r>
              <a:rPr lang="en-GB" sz="1000" dirty="0">
                <a:hlinkClick r:id="rId29" action="ppaction://hlinksldjump"/>
              </a:rPr>
              <a:t>2.23i Self-reported well-being - people with a low worthwhile score</a:t>
            </a:r>
            <a:endParaRPr lang="en-GB" sz="1000" dirty="0"/>
          </a:p>
          <a:p>
            <a:pPr>
              <a:spcBef>
                <a:spcPts val="0"/>
              </a:spcBef>
            </a:pPr>
            <a:r>
              <a:rPr lang="en-GB" sz="1000" dirty="0">
                <a:hlinkClick r:id="rId30" action="ppaction://hlinksldjump"/>
              </a:rPr>
              <a:t>2.23i Self-reported well-being - people with a low happiness score</a:t>
            </a:r>
            <a:endParaRPr lang="en-GB" sz="1000" dirty="0"/>
          </a:p>
          <a:p>
            <a:pPr>
              <a:spcBef>
                <a:spcPts val="0"/>
              </a:spcBef>
            </a:pPr>
            <a:r>
              <a:rPr lang="en-GB" sz="1000" dirty="0">
                <a:hlinkClick r:id="rId31" action="ppaction://hlinksldjump"/>
              </a:rPr>
              <a:t>2.23i Self-reported well-being - people with a high anxiety score</a:t>
            </a:r>
            <a:endParaRPr lang="en-GB" sz="1000" dirty="0"/>
          </a:p>
          <a:p>
            <a:pPr>
              <a:spcBef>
                <a:spcPts val="0"/>
              </a:spcBef>
            </a:pPr>
            <a:r>
              <a:rPr lang="en-GB" sz="1000" dirty="0">
                <a:hlinkClick r:id="rId32" action="ppaction://hlinksldjump"/>
              </a:rPr>
              <a:t>3.06 NHS organisations with a board approved sustainable development management plan</a:t>
            </a:r>
            <a:endParaRPr lang="en-GB" sz="1000" dirty="0"/>
          </a:p>
          <a:p>
            <a:pPr>
              <a:spcBef>
                <a:spcPts val="0"/>
              </a:spcBef>
            </a:pPr>
            <a:endParaRPr lang="en-GB" sz="1000" dirty="0"/>
          </a:p>
          <a:p>
            <a:pPr>
              <a:spcBef>
                <a:spcPts val="0"/>
              </a:spcBef>
            </a:pPr>
            <a:r>
              <a:rPr lang="en-GB" sz="1000" b="1" dirty="0">
                <a:hlinkClick r:id="rId33" action="ppaction://hlinksldjump"/>
              </a:rPr>
              <a:t>Build Social Capital – NHSOF, CCGOF &amp; ASCOF</a:t>
            </a:r>
            <a:endParaRPr lang="en-GB" sz="1000" b="1" dirty="0"/>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0" y="383880"/>
            <a:ext cx="2232248" cy="369332"/>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Build Social Capital</a:t>
            </a:r>
          </a:p>
        </p:txBody>
      </p:sp>
    </p:spTree>
    <p:custDataLst>
      <p:tags r:id="rId1"/>
    </p:custDataLst>
    <p:extLst>
      <p:ext uri="{BB962C8B-B14F-4D97-AF65-F5344CB8AC3E}">
        <p14:creationId xmlns:p14="http://schemas.microsoft.com/office/powerpoint/2010/main" val="379730758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78520"/>
              <a:ext cx="5112568" cy="707886"/>
            </a:xfrm>
            <a:prstGeom prst="rect">
              <a:avLst/>
            </a:prstGeom>
            <a:noFill/>
            <a:effectLst>
              <a:softEdge rad="12700"/>
            </a:effectLst>
          </p:spPr>
          <p:txBody>
            <a:bodyPr wrap="square" rtlCol="0">
              <a:spAutoFit/>
            </a:bodyPr>
            <a:lstStyle/>
            <a:p>
              <a:r>
                <a:rPr lang="en-GB" sz="1000" b="1" dirty="0"/>
                <a:t>1b Life expectancy at 75</a:t>
              </a:r>
            </a:p>
            <a:p>
              <a:r>
                <a:rPr lang="en-GB" sz="1000" dirty="0"/>
                <a:t>The average number of additional years a man or woman aged 75 can be expected to live if they continue to live in the same place and the death rates in their area remain the same for the rest of their life.</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861774"/>
            </a:xfrm>
            <a:prstGeom prst="rect">
              <a:avLst/>
            </a:prstGeom>
            <a:noFill/>
          </p:spPr>
          <p:txBody>
            <a:bodyPr wrap="square" rtlCol="0">
              <a:spAutoFit/>
            </a:bodyPr>
            <a:lstStyle/>
            <a:p>
              <a:r>
                <a:rPr lang="en-GB" sz="1000" b="1" dirty="0"/>
                <a:t>Female</a:t>
              </a:r>
            </a:p>
            <a:p>
              <a:r>
                <a:rPr lang="en-GB" sz="1000" dirty="0"/>
                <a:t>In 2014-16, life expectancy for a woman aged 75 in Derbyshire, at 12.8 years, was significantly lower than for England (13.2 years), and but risen from 12.7 years.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25263" cy="242150"/>
            <a:chOff x="6444208" y="6587514"/>
            <a:chExt cx="2525263" cy="242150"/>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703937" y="6595964"/>
              <a:ext cx="700304" cy="225051"/>
              <a:chOff x="6993342" y="6575775"/>
              <a:chExt cx="720000" cy="229656"/>
            </a:xfrm>
          </p:grpSpPr>
          <p:sp>
            <p:nvSpPr>
              <p:cNvPr id="43" name="Rounded Rectangle 42"/>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sp>
        <p:nvSpPr>
          <p:cNvPr id="28" name="Down Arrow 27"/>
          <p:cNvSpPr/>
          <p:nvPr/>
        </p:nvSpPr>
        <p:spPr>
          <a:xfrm>
            <a:off x="5868144" y="789106"/>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a:stretch>
            <a:fillRect/>
          </a:stretch>
        </p:blipFill>
        <p:spPr>
          <a:xfrm>
            <a:off x="205884" y="3496705"/>
            <a:ext cx="3628654" cy="2743438"/>
          </a:xfrm>
          <a:prstGeom prst="rect">
            <a:avLst/>
          </a:prstGeom>
        </p:spPr>
      </p:pic>
      <p:pic>
        <p:nvPicPr>
          <p:cNvPr id="22" name="Picture 21"/>
          <p:cNvPicPr>
            <a:picLocks noChangeAspect="1"/>
          </p:cNvPicPr>
          <p:nvPr/>
        </p:nvPicPr>
        <p:blipFill>
          <a:blip r:embed="rId3"/>
          <a:stretch>
            <a:fillRect/>
          </a:stretch>
        </p:blipFill>
        <p:spPr>
          <a:xfrm>
            <a:off x="4260012" y="1992389"/>
            <a:ext cx="4556549" cy="2083816"/>
          </a:xfrm>
          <a:prstGeom prst="rect">
            <a:avLst/>
          </a:prstGeom>
        </p:spPr>
      </p:pic>
      <p:pic>
        <p:nvPicPr>
          <p:cNvPr id="23" name="Picture 22"/>
          <p:cNvPicPr>
            <a:picLocks noChangeAspect="1"/>
          </p:cNvPicPr>
          <p:nvPr/>
        </p:nvPicPr>
        <p:blipFill>
          <a:blip r:embed="rId4"/>
          <a:stretch>
            <a:fillRect/>
          </a:stretch>
        </p:blipFill>
        <p:spPr>
          <a:xfrm>
            <a:off x="4430316" y="4767959"/>
            <a:ext cx="4201124" cy="1472184"/>
          </a:xfrm>
          <a:prstGeom prst="rect">
            <a:avLst/>
          </a:prstGeom>
        </p:spPr>
      </p:pic>
    </p:spTree>
    <p:extLst>
      <p:ext uri="{BB962C8B-B14F-4D97-AF65-F5344CB8AC3E}">
        <p14:creationId xmlns:p14="http://schemas.microsoft.com/office/powerpoint/2010/main" val="171144750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42404"/>
            <a:ext cx="5184576" cy="1169551"/>
            <a:chOff x="179512" y="122053"/>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97490" y="122053"/>
              <a:ext cx="5112568" cy="1169551"/>
            </a:xfrm>
            <a:prstGeom prst="rect">
              <a:avLst/>
            </a:prstGeom>
            <a:noFill/>
            <a:effectLst>
              <a:softEdge rad="12700"/>
            </a:effectLst>
          </p:spPr>
          <p:txBody>
            <a:bodyPr wrap="square" rtlCol="0">
              <a:spAutoFit/>
            </a:bodyPr>
            <a:lstStyle/>
            <a:p>
              <a:r>
                <a:rPr lang="en-GB" sz="1000" b="1" dirty="0"/>
                <a:t>1c Neonatal mortality and stillbirths (formerly indicator 1.6.ii) </a:t>
              </a:r>
            </a:p>
            <a:p>
              <a:r>
                <a:rPr lang="en-GB" sz="1000" dirty="0"/>
                <a:t>Infant mortality is an indicator of the general health of an entire population. It reflects the relationship between causes of infant mortality and upstream determinants of population health such as economic, social and environmental conditions. Deaths occurring during the first 28 days of life (the neonatal period) in particular, are considered to reflect the health and care of both mother and newborn.</a:t>
              </a:r>
            </a:p>
            <a:p>
              <a:r>
                <a:rPr lang="en-GB" sz="1000" i="1" dirty="0"/>
                <a:t>See also CCGOF 1.25</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dirty="0"/>
                <a:t>In 2016,the rate babies stillborn or dying before 28 days old for every 1,000 that were born alive or stillborn was, at 7.8, higher than for England (7.1), and had risen from 6.2 previously.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25263" cy="242150"/>
            <a:chOff x="6444208" y="6587514"/>
            <a:chExt cx="2525263" cy="242150"/>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703937" y="6595964"/>
              <a:ext cx="700304" cy="225051"/>
              <a:chOff x="6993342" y="6575775"/>
              <a:chExt cx="720000" cy="229656"/>
            </a:xfrm>
          </p:grpSpPr>
          <p:sp>
            <p:nvSpPr>
              <p:cNvPr id="43" name="Rounded Rectangle 42"/>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pic>
        <p:nvPicPr>
          <p:cNvPr id="4" name="Picture 3"/>
          <p:cNvPicPr>
            <a:picLocks noChangeAspect="1"/>
          </p:cNvPicPr>
          <p:nvPr/>
        </p:nvPicPr>
        <p:blipFill>
          <a:blip r:embed="rId2"/>
          <a:stretch>
            <a:fillRect/>
          </a:stretch>
        </p:blipFill>
        <p:spPr>
          <a:xfrm>
            <a:off x="205105" y="3477534"/>
            <a:ext cx="3628654" cy="2743438"/>
          </a:xfrm>
          <a:prstGeom prst="rect">
            <a:avLst/>
          </a:prstGeom>
        </p:spPr>
      </p:pic>
      <p:sp>
        <p:nvSpPr>
          <p:cNvPr id="30" name="Down Arrow 29"/>
          <p:cNvSpPr/>
          <p:nvPr/>
        </p:nvSpPr>
        <p:spPr>
          <a:xfrm>
            <a:off x="5868144" y="789106"/>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a:blip r:embed="rId3"/>
          <a:stretch>
            <a:fillRect/>
          </a:stretch>
        </p:blipFill>
        <p:spPr>
          <a:xfrm>
            <a:off x="4188005" y="1931366"/>
            <a:ext cx="4556549" cy="2083816"/>
          </a:xfrm>
          <a:prstGeom prst="rect">
            <a:avLst/>
          </a:prstGeom>
        </p:spPr>
      </p:pic>
      <p:pic>
        <p:nvPicPr>
          <p:cNvPr id="12" name="Picture 11"/>
          <p:cNvPicPr>
            <a:picLocks noChangeAspect="1"/>
          </p:cNvPicPr>
          <p:nvPr/>
        </p:nvPicPr>
        <p:blipFill>
          <a:blip r:embed="rId4"/>
          <a:stretch>
            <a:fillRect/>
          </a:stretch>
        </p:blipFill>
        <p:spPr>
          <a:xfrm>
            <a:off x="4365717" y="4893867"/>
            <a:ext cx="4201124" cy="1472184"/>
          </a:xfrm>
          <a:prstGeom prst="rect">
            <a:avLst/>
          </a:prstGeom>
          <a:solidFill>
            <a:schemeClr val="bg1"/>
          </a:solidFill>
        </p:spPr>
      </p:pic>
    </p:spTree>
    <p:extLst>
      <p:ext uri="{BB962C8B-B14F-4D97-AF65-F5344CB8AC3E}">
        <p14:creationId xmlns:p14="http://schemas.microsoft.com/office/powerpoint/2010/main" val="2964137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48585"/>
            <a:ext cx="5184576" cy="1169551"/>
            <a:chOff x="179512" y="128234"/>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128234"/>
              <a:ext cx="5112568" cy="1169551"/>
            </a:xfrm>
            <a:prstGeom prst="rect">
              <a:avLst/>
            </a:prstGeom>
            <a:noFill/>
            <a:effectLst>
              <a:softEdge rad="12700"/>
            </a:effectLst>
          </p:spPr>
          <p:txBody>
            <a:bodyPr wrap="square" rtlCol="0">
              <a:spAutoFit/>
            </a:bodyPr>
            <a:lstStyle/>
            <a:p>
              <a:r>
                <a:rPr lang="en-GB" sz="1000" b="1" dirty="0"/>
                <a:t>1.1 Under 75 mortality rate from cardiovascular disease </a:t>
              </a:r>
            </a:p>
            <a:p>
              <a:r>
                <a:rPr lang="en-GB" sz="1000" dirty="0"/>
                <a:t>Cardiovascular disease (CVD) is one of the major causes of death in under 75s in England.  There have been huge gains over the past decades in terms of better treatment for CVD and improvements in lifestyle, but to ensure that there continues to be a reduction in the rate of premature mortality from CVD, there needs to be concerted action in both prevention and treatment.</a:t>
              </a:r>
            </a:p>
            <a:p>
              <a:r>
                <a:rPr lang="en-GB" sz="1000" i="1" dirty="0"/>
                <a:t>See also PHOF 4.04i , CCGOF 1.2</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553998"/>
            </a:xfrm>
            <a:prstGeom prst="rect">
              <a:avLst/>
            </a:prstGeom>
            <a:noFill/>
          </p:spPr>
          <p:txBody>
            <a:bodyPr wrap="square" rtlCol="0">
              <a:spAutoFit/>
            </a:bodyPr>
            <a:lstStyle/>
            <a:p>
              <a:r>
                <a:rPr lang="en-GB" sz="1000" dirty="0"/>
                <a:t>In 2014, The rate of deaths per 100,000 population in Derbyshire, at 70.8, was lower than for England (73.8), and had fallen from 78.2.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25263" cy="242150"/>
            <a:chOff x="6444208" y="6587514"/>
            <a:chExt cx="2525263" cy="242150"/>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703937" y="6595964"/>
              <a:ext cx="700304" cy="225051"/>
              <a:chOff x="6993342" y="6575775"/>
              <a:chExt cx="720000" cy="229656"/>
            </a:xfrm>
          </p:grpSpPr>
          <p:sp>
            <p:nvSpPr>
              <p:cNvPr id="43" name="Rounded Rectangle 42"/>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a:stretch>
            <a:fillRect/>
          </a:stretch>
        </p:blipFill>
        <p:spPr>
          <a:xfrm>
            <a:off x="212183" y="3488097"/>
            <a:ext cx="3628654" cy="2743438"/>
          </a:xfrm>
          <a:prstGeom prst="rect">
            <a:avLst/>
          </a:prstGeom>
        </p:spPr>
      </p:pic>
      <p:pic>
        <p:nvPicPr>
          <p:cNvPr id="23" name="Picture 22"/>
          <p:cNvPicPr>
            <a:picLocks noChangeAspect="1"/>
          </p:cNvPicPr>
          <p:nvPr/>
        </p:nvPicPr>
        <p:blipFill>
          <a:blip r:embed="rId3"/>
          <a:stretch>
            <a:fillRect/>
          </a:stretch>
        </p:blipFill>
        <p:spPr>
          <a:xfrm>
            <a:off x="4188005" y="2002978"/>
            <a:ext cx="4556549" cy="2083816"/>
          </a:xfrm>
          <a:prstGeom prst="rect">
            <a:avLst/>
          </a:prstGeom>
        </p:spPr>
      </p:pic>
    </p:spTree>
    <p:extLst>
      <p:ext uri="{BB962C8B-B14F-4D97-AF65-F5344CB8AC3E}">
        <p14:creationId xmlns:p14="http://schemas.microsoft.com/office/powerpoint/2010/main" val="45744038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38761"/>
            <a:ext cx="5184576" cy="1169551"/>
            <a:chOff x="179512" y="118410"/>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118410"/>
              <a:ext cx="5112568" cy="1169551"/>
            </a:xfrm>
            <a:prstGeom prst="rect">
              <a:avLst/>
            </a:prstGeom>
            <a:noFill/>
            <a:effectLst>
              <a:softEdge rad="12700"/>
            </a:effectLst>
          </p:spPr>
          <p:txBody>
            <a:bodyPr wrap="square" rtlCol="0">
              <a:spAutoFit/>
            </a:bodyPr>
            <a:lstStyle/>
            <a:p>
              <a:r>
                <a:rPr lang="en-GB" sz="1000" b="1" dirty="0"/>
                <a:t>1.2 Under 75 mortality rate from respiratory disease</a:t>
              </a:r>
            </a:p>
            <a:p>
              <a:r>
                <a:rPr lang="en-GB" sz="1000" dirty="0"/>
                <a:t>Respiratory disease is one of the top causes of death in England in under 75s and smoking is the major cause of chronic obstructive pulmonary disease (COPD), one of the major respiratory diseases.  This indicator will focus public health attention on the prevention of smoking and other environmental factors that contribute to people getting respiratory disease.</a:t>
              </a:r>
            </a:p>
            <a:p>
              <a:r>
                <a:rPr lang="en-GB" sz="1000" i="1" dirty="0"/>
                <a:t>See also PHOF 4.07i, CCGOF 1.6</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553998"/>
            </a:xfrm>
            <a:prstGeom prst="rect">
              <a:avLst/>
            </a:prstGeom>
            <a:noFill/>
          </p:spPr>
          <p:txBody>
            <a:bodyPr wrap="square" rtlCol="0">
              <a:spAutoFit/>
            </a:bodyPr>
            <a:lstStyle/>
            <a:p>
              <a:r>
                <a:rPr lang="en-GB" sz="1000" dirty="0"/>
                <a:t>In 2014, The rate of deaths per 100,000 population in Derbyshire, at 32.4, was higher than for England (31.9), and had fallen from 32.5.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25263" cy="242150"/>
            <a:chOff x="6444208" y="6587514"/>
            <a:chExt cx="2525263" cy="242150"/>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703937" y="6595964"/>
              <a:ext cx="700304" cy="225051"/>
              <a:chOff x="6993342" y="6575775"/>
              <a:chExt cx="720000" cy="229656"/>
            </a:xfrm>
          </p:grpSpPr>
          <p:sp>
            <p:nvSpPr>
              <p:cNvPr id="43" name="Rounded Rectangle 42"/>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a:stretch>
            <a:fillRect/>
          </a:stretch>
        </p:blipFill>
        <p:spPr>
          <a:xfrm>
            <a:off x="205884" y="3497910"/>
            <a:ext cx="3628654" cy="2743438"/>
          </a:xfrm>
          <a:prstGeom prst="rect">
            <a:avLst/>
          </a:prstGeom>
        </p:spPr>
      </p:pic>
      <p:pic>
        <p:nvPicPr>
          <p:cNvPr id="15" name="Picture 14"/>
          <p:cNvPicPr>
            <a:picLocks noChangeAspect="1"/>
          </p:cNvPicPr>
          <p:nvPr/>
        </p:nvPicPr>
        <p:blipFill>
          <a:blip r:embed="rId3"/>
          <a:stretch>
            <a:fillRect/>
          </a:stretch>
        </p:blipFill>
        <p:spPr>
          <a:xfrm>
            <a:off x="4188005" y="1912839"/>
            <a:ext cx="4556549" cy="2083816"/>
          </a:xfrm>
          <a:prstGeom prst="rect">
            <a:avLst/>
          </a:prstGeom>
        </p:spPr>
      </p:pic>
    </p:spTree>
    <p:extLst>
      <p:ext uri="{BB962C8B-B14F-4D97-AF65-F5344CB8AC3E}">
        <p14:creationId xmlns:p14="http://schemas.microsoft.com/office/powerpoint/2010/main" val="373195286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43318" y="182297"/>
              <a:ext cx="5112568" cy="1015663"/>
            </a:xfrm>
            <a:prstGeom prst="rect">
              <a:avLst/>
            </a:prstGeom>
            <a:noFill/>
            <a:effectLst>
              <a:softEdge rad="12700"/>
            </a:effectLst>
          </p:spPr>
          <p:txBody>
            <a:bodyPr wrap="square" rtlCol="0">
              <a:spAutoFit/>
            </a:bodyPr>
            <a:lstStyle/>
            <a:p>
              <a:r>
                <a:rPr lang="en-GB" sz="1000" b="1" dirty="0"/>
                <a:t>1.3 Under 75 mortality rate from liver disease</a:t>
              </a:r>
            </a:p>
            <a:p>
              <a:r>
                <a:rPr lang="en-GB" sz="1000" dirty="0"/>
                <a:t>Liver disease is one of the top causes of death in England and people are dying from it at younger ages.  Most liver disease is preventable and much is influenced by alcohol consumption and obesity prevalence, which are both amenable to public health interventions.</a:t>
              </a:r>
            </a:p>
            <a:p>
              <a:r>
                <a:rPr lang="en-GB" sz="1000" i="1" dirty="0"/>
                <a:t>See also PHOF 4.06i &amp; CCGOF 1.7</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553998"/>
            </a:xfrm>
            <a:prstGeom prst="rect">
              <a:avLst/>
            </a:prstGeom>
            <a:noFill/>
          </p:spPr>
          <p:txBody>
            <a:bodyPr wrap="square" rtlCol="0">
              <a:spAutoFit/>
            </a:bodyPr>
            <a:lstStyle/>
            <a:p>
              <a:r>
                <a:rPr lang="en-GB" sz="1000" dirty="0"/>
                <a:t>In 2014, The rate of deaths per 100,000 population in Derbyshire, at 19.1, was higher than for England (17.9), and had risen from 17.0.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25263" cy="242150"/>
            <a:chOff x="6444208" y="6587514"/>
            <a:chExt cx="2525263" cy="242150"/>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703937" y="6595964"/>
              <a:ext cx="700304" cy="225051"/>
              <a:chOff x="6993342" y="6575775"/>
              <a:chExt cx="720000" cy="229656"/>
            </a:xfrm>
          </p:grpSpPr>
          <p:sp>
            <p:nvSpPr>
              <p:cNvPr id="43" name="Rounded Rectangle 42"/>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stretch>
            <a:fillRect/>
          </a:stretch>
        </p:blipFill>
        <p:spPr>
          <a:xfrm>
            <a:off x="205884" y="3488097"/>
            <a:ext cx="3628654" cy="2743438"/>
          </a:xfrm>
          <a:prstGeom prst="rect">
            <a:avLst/>
          </a:prstGeom>
        </p:spPr>
      </p:pic>
      <p:pic>
        <p:nvPicPr>
          <p:cNvPr id="12" name="Picture 11"/>
          <p:cNvPicPr>
            <a:picLocks noChangeAspect="1"/>
          </p:cNvPicPr>
          <p:nvPr/>
        </p:nvPicPr>
        <p:blipFill>
          <a:blip r:embed="rId3"/>
          <a:stretch>
            <a:fillRect/>
          </a:stretch>
        </p:blipFill>
        <p:spPr>
          <a:xfrm>
            <a:off x="4260012" y="1992389"/>
            <a:ext cx="4556549" cy="2083816"/>
          </a:xfrm>
          <a:prstGeom prst="rect">
            <a:avLst/>
          </a:prstGeom>
        </p:spPr>
      </p:pic>
    </p:spTree>
    <p:extLst>
      <p:ext uri="{BB962C8B-B14F-4D97-AF65-F5344CB8AC3E}">
        <p14:creationId xmlns:p14="http://schemas.microsoft.com/office/powerpoint/2010/main" val="413149116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43318" y="182297"/>
              <a:ext cx="5112568" cy="861774"/>
            </a:xfrm>
            <a:prstGeom prst="rect">
              <a:avLst/>
            </a:prstGeom>
            <a:noFill/>
            <a:effectLst>
              <a:softEdge rad="12700"/>
            </a:effectLst>
          </p:spPr>
          <p:txBody>
            <a:bodyPr wrap="square" rtlCol="0">
              <a:spAutoFit/>
            </a:bodyPr>
            <a:lstStyle/>
            <a:p>
              <a:r>
                <a:rPr lang="en-GB" sz="1000" b="1" dirty="0"/>
                <a:t>1.4 Under 75 mortality rate from cancer</a:t>
              </a:r>
            </a:p>
            <a:p>
              <a:r>
                <a:rPr lang="en-GB" sz="1000" dirty="0"/>
                <a:t>Cancer is the highest cause of death in England in under 75s.  To ensure that there continues to be a reduction in the rate of premature mortality from cancer, there needs to be concerted action in both prevention and treatment.</a:t>
              </a:r>
            </a:p>
            <a:p>
              <a:r>
                <a:rPr lang="en-GB" sz="1000" i="1" dirty="0"/>
                <a:t>See also PHOF 4.05i , CCGOF 1.9</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553998"/>
            </a:xfrm>
            <a:prstGeom prst="rect">
              <a:avLst/>
            </a:prstGeom>
            <a:noFill/>
          </p:spPr>
          <p:txBody>
            <a:bodyPr wrap="square" rtlCol="0">
              <a:spAutoFit/>
            </a:bodyPr>
            <a:lstStyle/>
            <a:p>
              <a:r>
                <a:rPr lang="en-GB" sz="1000" dirty="0"/>
                <a:t>In 2014, The rate of deaths per 100,000 population in Derbyshire, at 138.4, was lower than for England (138.5), but had risen from 134.1.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5" name="Group 34"/>
          <p:cNvGrpSpPr/>
          <p:nvPr/>
        </p:nvGrpSpPr>
        <p:grpSpPr>
          <a:xfrm>
            <a:off x="6444208" y="6587514"/>
            <a:ext cx="2525263" cy="242150"/>
            <a:chOff x="6444208" y="6587514"/>
            <a:chExt cx="2525263" cy="242150"/>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703937" y="6595964"/>
              <a:ext cx="700304" cy="225051"/>
              <a:chOff x="6993342" y="6575775"/>
              <a:chExt cx="720000" cy="229656"/>
            </a:xfrm>
          </p:grpSpPr>
          <p:sp>
            <p:nvSpPr>
              <p:cNvPr id="43" name="Rounded Rectangle 42"/>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p:cNvPicPr>
            <a:picLocks noChangeAspect="1"/>
          </p:cNvPicPr>
          <p:nvPr/>
        </p:nvPicPr>
        <p:blipFill>
          <a:blip r:embed="rId2"/>
          <a:stretch>
            <a:fillRect/>
          </a:stretch>
        </p:blipFill>
        <p:spPr>
          <a:xfrm>
            <a:off x="243318" y="3573016"/>
            <a:ext cx="3628654" cy="2743438"/>
          </a:xfrm>
          <a:prstGeom prst="rect">
            <a:avLst/>
          </a:prstGeom>
        </p:spPr>
      </p:pic>
      <p:pic>
        <p:nvPicPr>
          <p:cNvPr id="23" name="Picture 22"/>
          <p:cNvPicPr>
            <a:picLocks noChangeAspect="1"/>
          </p:cNvPicPr>
          <p:nvPr/>
        </p:nvPicPr>
        <p:blipFill>
          <a:blip r:embed="rId3"/>
          <a:stretch>
            <a:fillRect/>
          </a:stretch>
        </p:blipFill>
        <p:spPr>
          <a:xfrm>
            <a:off x="4260012" y="1992389"/>
            <a:ext cx="4556549" cy="2083816"/>
          </a:xfrm>
          <a:prstGeom prst="rect">
            <a:avLst/>
          </a:prstGeom>
        </p:spPr>
      </p:pic>
    </p:spTree>
    <p:extLst>
      <p:ext uri="{BB962C8B-B14F-4D97-AF65-F5344CB8AC3E}">
        <p14:creationId xmlns:p14="http://schemas.microsoft.com/office/powerpoint/2010/main" val="54659831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48585"/>
            <a:ext cx="5184576" cy="1169551"/>
            <a:chOff x="179512" y="128234"/>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128234"/>
              <a:ext cx="5112568" cy="1169551"/>
            </a:xfrm>
            <a:prstGeom prst="rect">
              <a:avLst/>
            </a:prstGeom>
            <a:noFill/>
            <a:effectLst>
              <a:softEdge rad="12700"/>
            </a:effectLst>
          </p:spPr>
          <p:txBody>
            <a:bodyPr wrap="square" rtlCol="0">
              <a:spAutoFit/>
            </a:bodyPr>
            <a:lstStyle/>
            <a:p>
              <a:r>
                <a:rPr lang="en-GB" sz="1000" b="1" dirty="0"/>
                <a:t>1.6.i Infant mortality </a:t>
              </a:r>
            </a:p>
            <a:p>
              <a:r>
                <a:rPr lang="en-GB" sz="1000" dirty="0"/>
                <a:t>Infant mortality is an indicator of the general health of an entire population. It reflects the relationship between causes of infant mortality and upstream determinants of population health such as economic, social and environmental conditions. Deaths occurring during the first 28 days of life (the neonatal period) in particular, are considered to reflect the health and care of both mother and newborn.</a:t>
              </a:r>
            </a:p>
            <a:p>
              <a:r>
                <a:rPr lang="en-GB" sz="1000" i="1" dirty="0"/>
                <a:t>See also PHOF 4.01</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553998"/>
            </a:xfrm>
            <a:prstGeom prst="rect">
              <a:avLst/>
            </a:prstGeom>
            <a:noFill/>
          </p:spPr>
          <p:txBody>
            <a:bodyPr wrap="square" rtlCol="0">
              <a:spAutoFit/>
            </a:bodyPr>
            <a:lstStyle/>
            <a:p>
              <a:r>
                <a:rPr lang="en-GB" sz="1000" dirty="0"/>
                <a:t>In 2016, the rate of death of under 1 year olds per 1,000 live births was, at 3.6, lower than for England (3.8), and remained the same as previously.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p:cNvSpPr/>
          <p:nvPr/>
        </p:nvSpPr>
        <p:spPr>
          <a:xfrm>
            <a:off x="5796136" y="908720"/>
            <a:ext cx="360040"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29" name="Chart 28"/>
          <p:cNvGraphicFramePr>
            <a:graphicFrameLocks noChangeAspect="1"/>
          </p:cNvGraphicFramePr>
          <p:nvPr>
            <p:extLst>
              <p:ext uri="{D42A27DB-BD31-4B8C-83A1-F6EECF244321}">
                <p14:modId xmlns:p14="http://schemas.microsoft.com/office/powerpoint/2010/main" val="1869342375"/>
              </p:ext>
            </p:extLst>
          </p:nvPr>
        </p:nvGraphicFramePr>
        <p:xfrm>
          <a:off x="251520" y="3545725"/>
          <a:ext cx="3340069" cy="2521279"/>
        </p:xfrm>
        <a:graphic>
          <a:graphicData uri="http://schemas.openxmlformats.org/drawingml/2006/chart">
            <c:chart xmlns:c="http://schemas.openxmlformats.org/drawingml/2006/chart" xmlns:r="http://schemas.openxmlformats.org/officeDocument/2006/relationships" r:id="rId2"/>
          </a:graphicData>
        </a:graphic>
      </p:graphicFrame>
      <p:pic>
        <p:nvPicPr>
          <p:cNvPr id="26" name="Picture 25"/>
          <p:cNvPicPr>
            <a:picLocks noChangeAspect="1"/>
          </p:cNvPicPr>
          <p:nvPr/>
        </p:nvPicPr>
        <p:blipFill>
          <a:blip r:embed="rId3"/>
          <a:stretch>
            <a:fillRect/>
          </a:stretch>
        </p:blipFill>
        <p:spPr>
          <a:xfrm>
            <a:off x="4188005" y="1950673"/>
            <a:ext cx="4556549" cy="2083816"/>
          </a:xfrm>
          <a:prstGeom prst="rect">
            <a:avLst/>
          </a:prstGeom>
        </p:spPr>
      </p:pic>
      <p:grpSp>
        <p:nvGrpSpPr>
          <p:cNvPr id="35" name="Group 34"/>
          <p:cNvGrpSpPr/>
          <p:nvPr/>
        </p:nvGrpSpPr>
        <p:grpSpPr>
          <a:xfrm>
            <a:off x="6444208" y="6587514"/>
            <a:ext cx="2525263" cy="242150"/>
            <a:chOff x="6444208" y="6587514"/>
            <a:chExt cx="2525263" cy="242150"/>
          </a:xfrm>
        </p:grpSpPr>
        <p:sp>
          <p:nvSpPr>
            <p:cNvPr id="36" name="Rounded Rectangle 35"/>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703937" y="6595964"/>
              <a:ext cx="700304" cy="225051"/>
              <a:chOff x="6993342" y="6575775"/>
              <a:chExt cx="720000" cy="229656"/>
            </a:xfrm>
          </p:grpSpPr>
          <p:sp>
            <p:nvSpPr>
              <p:cNvPr id="43" name="Rounded Rectangle 42"/>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pic>
        <p:nvPicPr>
          <p:cNvPr id="5" name="Picture 4"/>
          <p:cNvPicPr>
            <a:picLocks noChangeAspect="1"/>
          </p:cNvPicPr>
          <p:nvPr/>
        </p:nvPicPr>
        <p:blipFill>
          <a:blip r:embed="rId4"/>
          <a:stretch>
            <a:fillRect/>
          </a:stretch>
        </p:blipFill>
        <p:spPr>
          <a:xfrm>
            <a:off x="4343646" y="4859816"/>
            <a:ext cx="4201124" cy="1472184"/>
          </a:xfrm>
          <a:prstGeom prst="rect">
            <a:avLst/>
          </a:prstGeom>
          <a:solidFill>
            <a:schemeClr val="bg1"/>
          </a:solidFill>
        </p:spPr>
      </p:pic>
    </p:spTree>
    <p:extLst>
      <p:ext uri="{BB962C8B-B14F-4D97-AF65-F5344CB8AC3E}">
        <p14:creationId xmlns:p14="http://schemas.microsoft.com/office/powerpoint/2010/main" val="235763322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242" y="363520"/>
            <a:ext cx="5235838" cy="1126852"/>
            <a:chOff x="58662" y="128234"/>
            <a:chExt cx="5521450" cy="1170181"/>
          </a:xfrm>
        </p:grpSpPr>
        <p:sp>
          <p:nvSpPr>
            <p:cNvPr id="2" name="Rounded Rectangle 1"/>
            <p:cNvSpPr/>
            <p:nvPr/>
          </p:nvSpPr>
          <p:spPr>
            <a:xfrm>
              <a:off x="58662" y="161936"/>
              <a:ext cx="5471514" cy="11364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128234"/>
              <a:ext cx="5521450" cy="1169551"/>
            </a:xfrm>
            <a:prstGeom prst="rect">
              <a:avLst/>
            </a:prstGeom>
            <a:noFill/>
            <a:effectLst>
              <a:softEdge rad="12700"/>
            </a:effectLst>
          </p:spPr>
          <p:txBody>
            <a:bodyPr wrap="square" rtlCol="0">
              <a:spAutoFit/>
            </a:bodyPr>
            <a:lstStyle/>
            <a:p>
              <a:r>
                <a:rPr lang="en-GB" sz="1000" b="1" dirty="0"/>
                <a:t>2 Health-related quality of life for those with long term conditions</a:t>
              </a:r>
            </a:p>
            <a:p>
              <a:r>
                <a:rPr lang="en-GB" sz="1000" dirty="0"/>
                <a:t>This indicator measures health-related quality of life for people who identify themselves as having one or more long-standing health conditions. Health-related quality of life refers to the extent to which people: have problems walking about; have problems performing self-care activities (washing or dressing themselves); have problems performing their usual activities (work, study etc.); have pain or discomfort; feel anxious or depressed.  </a:t>
              </a:r>
            </a:p>
            <a:p>
              <a:r>
                <a:rPr lang="en-GB" sz="1000" i="1" dirty="0"/>
                <a:t>See also CCGOF 2.1 &amp; ASCOF 1A</a:t>
              </a:r>
            </a:p>
          </p:txBody>
        </p:sp>
      </p:grpSp>
      <p:grpSp>
        <p:nvGrpSpPr>
          <p:cNvPr id="3" name="Group 2"/>
          <p:cNvGrpSpPr/>
          <p:nvPr/>
        </p:nvGrpSpPr>
        <p:grpSpPr>
          <a:xfrm>
            <a:off x="396387" y="1632467"/>
            <a:ext cx="3257273" cy="1253980"/>
            <a:chOff x="179512" y="1413372"/>
            <a:chExt cx="343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7423" y="1521632"/>
              <a:ext cx="3386465" cy="707886"/>
            </a:xfrm>
            <a:prstGeom prst="rect">
              <a:avLst/>
            </a:prstGeom>
            <a:noFill/>
          </p:spPr>
          <p:txBody>
            <a:bodyPr wrap="square" rtlCol="0">
              <a:spAutoFit/>
            </a:bodyPr>
            <a:lstStyle/>
            <a:p>
              <a:r>
                <a:rPr lang="en-GB" sz="1000" dirty="0"/>
                <a:t>The directly standardised average (mean) EQ-5D™ score for people self-reporting one or more long-term conditions.</a:t>
              </a:r>
            </a:p>
            <a:p>
              <a:r>
                <a:rPr lang="en-GB" sz="1000" dirty="0"/>
                <a:t>In 2016/17, the average score in Derbyshire was 0.726, lower than for England, at 0.737, and having fallen from 0.737.</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stretch>
            <a:fillRect/>
          </a:stretch>
        </p:blipFill>
        <p:spPr>
          <a:xfrm>
            <a:off x="197479" y="3573016"/>
            <a:ext cx="3628654" cy="2743438"/>
          </a:xfrm>
          <a:prstGeom prst="rect">
            <a:avLst/>
          </a:prstGeom>
        </p:spPr>
      </p:pic>
      <p:grpSp>
        <p:nvGrpSpPr>
          <p:cNvPr id="30" name="Group 29"/>
          <p:cNvGrpSpPr/>
          <p:nvPr/>
        </p:nvGrpSpPr>
        <p:grpSpPr>
          <a:xfrm>
            <a:off x="6444208" y="6587514"/>
            <a:ext cx="2525263" cy="242150"/>
            <a:chOff x="6444208" y="6587514"/>
            <a:chExt cx="2525263" cy="242150"/>
          </a:xfrm>
        </p:grpSpPr>
        <p:sp>
          <p:nvSpPr>
            <p:cNvPr id="31" name="Rounded Rectangle 30"/>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7" name="Group 36"/>
            <p:cNvGrpSpPr/>
            <p:nvPr/>
          </p:nvGrpSpPr>
          <p:grpSpPr>
            <a:xfrm>
              <a:off x="7703937" y="6595964"/>
              <a:ext cx="700304" cy="225051"/>
              <a:chOff x="6993342" y="6575775"/>
              <a:chExt cx="720000" cy="229656"/>
            </a:xfrm>
          </p:grpSpPr>
          <p:sp>
            <p:nvSpPr>
              <p:cNvPr id="39" name="Rounded Rectangle 38"/>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1" name="TextBox 40"/>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pic>
        <p:nvPicPr>
          <p:cNvPr id="14" name="Picture 13"/>
          <p:cNvPicPr>
            <a:picLocks noChangeAspect="1"/>
          </p:cNvPicPr>
          <p:nvPr/>
        </p:nvPicPr>
        <p:blipFill>
          <a:blip r:embed="rId3"/>
          <a:stretch>
            <a:fillRect/>
          </a:stretch>
        </p:blipFill>
        <p:spPr>
          <a:xfrm>
            <a:off x="4188005" y="1986152"/>
            <a:ext cx="4556549" cy="2083816"/>
          </a:xfrm>
          <a:prstGeom prst="rect">
            <a:avLst/>
          </a:prstGeom>
        </p:spPr>
      </p:pic>
      <p:pic>
        <p:nvPicPr>
          <p:cNvPr id="15" name="Picture 14"/>
          <p:cNvPicPr>
            <a:picLocks noChangeAspect="1"/>
          </p:cNvPicPr>
          <p:nvPr/>
        </p:nvPicPr>
        <p:blipFill>
          <a:blip r:embed="rId4"/>
          <a:stretch>
            <a:fillRect/>
          </a:stretch>
        </p:blipFill>
        <p:spPr>
          <a:xfrm>
            <a:off x="4430316" y="4892183"/>
            <a:ext cx="4201124" cy="1472184"/>
          </a:xfrm>
          <a:prstGeom prst="rect">
            <a:avLst/>
          </a:prstGeom>
          <a:solidFill>
            <a:schemeClr val="bg1"/>
          </a:solidFill>
        </p:spPr>
      </p:pic>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7063825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242" y="397221"/>
            <a:ext cx="5091822" cy="965059"/>
            <a:chOff x="58662" y="161936"/>
            <a:chExt cx="5521450" cy="965059"/>
          </a:xfrm>
        </p:grpSpPr>
        <p:sp>
          <p:nvSpPr>
            <p:cNvPr id="2" name="Rounded Rectangle 1"/>
            <p:cNvSpPr/>
            <p:nvPr/>
          </p:nvSpPr>
          <p:spPr>
            <a:xfrm>
              <a:off x="58662" y="161936"/>
              <a:ext cx="5471514" cy="9650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205630"/>
              <a:ext cx="5521450" cy="707886"/>
            </a:xfrm>
            <a:prstGeom prst="rect">
              <a:avLst/>
            </a:prstGeom>
            <a:noFill/>
            <a:effectLst>
              <a:softEdge rad="12700"/>
            </a:effectLst>
          </p:spPr>
          <p:txBody>
            <a:bodyPr wrap="square" rtlCol="0">
              <a:spAutoFit/>
            </a:bodyPr>
            <a:lstStyle/>
            <a:p>
              <a:r>
                <a:rPr lang="en-GB" sz="1000" b="1" dirty="0"/>
                <a:t>2.1 Proportion of people feeling supported to manage their condition </a:t>
              </a:r>
            </a:p>
            <a:p>
              <a:r>
                <a:rPr lang="en-GB" sz="1000" dirty="0"/>
                <a:t>This indicator measures the degree to which people, with health conditions that are expected to last for a significant period of time, feel they have had sufficient support from relevant services and organisations to manage their condition.</a:t>
              </a:r>
              <a:endParaRPr lang="en-GB" sz="1000" i="1" dirty="0"/>
            </a:p>
          </p:txBody>
        </p:sp>
      </p:grpSp>
      <p:grpSp>
        <p:nvGrpSpPr>
          <p:cNvPr id="3" name="Group 2"/>
          <p:cNvGrpSpPr/>
          <p:nvPr/>
        </p:nvGrpSpPr>
        <p:grpSpPr>
          <a:xfrm>
            <a:off x="467544" y="1518766"/>
            <a:ext cx="3220684" cy="1246020"/>
            <a:chOff x="179512" y="1413372"/>
            <a:chExt cx="3423643"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6691" y="1674121"/>
              <a:ext cx="3386464" cy="718845"/>
            </a:xfrm>
            <a:prstGeom prst="rect">
              <a:avLst/>
            </a:prstGeom>
            <a:noFill/>
          </p:spPr>
          <p:txBody>
            <a:bodyPr wrap="square" rtlCol="0">
              <a:spAutoFit/>
            </a:bodyPr>
            <a:lstStyle/>
            <a:p>
              <a:pPr>
                <a:lnSpc>
                  <a:spcPts val="1100"/>
                </a:lnSpc>
              </a:pPr>
              <a:r>
                <a:rPr lang="en-GB" sz="1000" spc="-10" dirty="0"/>
                <a:t>The directly standardised proportion of people with a long-term health condition who reported in the GP Patient Survey having enough support.</a:t>
              </a:r>
            </a:p>
            <a:p>
              <a:pPr>
                <a:lnSpc>
                  <a:spcPts val="1100"/>
                </a:lnSpc>
              </a:pPr>
              <a:r>
                <a:rPr lang="en-GB" sz="1000" spc="-10" dirty="0"/>
                <a:t>In 2016/17, this was 66.2% in Derbyshire, higher than for England, at 64.0%, but having fallen from 67.1%.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p:cNvGrpSpPr/>
          <p:nvPr/>
        </p:nvGrpSpPr>
        <p:grpSpPr>
          <a:xfrm>
            <a:off x="6444208" y="6587514"/>
            <a:ext cx="2525263" cy="242150"/>
            <a:chOff x="6444208" y="6587514"/>
            <a:chExt cx="2525263" cy="242150"/>
          </a:xfrm>
        </p:grpSpPr>
        <p:sp>
          <p:nvSpPr>
            <p:cNvPr id="31" name="Rounded Rectangle 30"/>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7" name="Group 36"/>
            <p:cNvGrpSpPr/>
            <p:nvPr/>
          </p:nvGrpSpPr>
          <p:grpSpPr>
            <a:xfrm>
              <a:off x="7703937" y="6595964"/>
              <a:ext cx="700304" cy="225051"/>
              <a:chOff x="6993342" y="6575775"/>
              <a:chExt cx="720000" cy="229656"/>
            </a:xfrm>
          </p:grpSpPr>
          <p:sp>
            <p:nvSpPr>
              <p:cNvPr id="39" name="Rounded Rectangle 38"/>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1" name="TextBox 40"/>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pic>
        <p:nvPicPr>
          <p:cNvPr id="12" name="Picture 11"/>
          <p:cNvPicPr>
            <a:picLocks noChangeAspect="1"/>
          </p:cNvPicPr>
          <p:nvPr/>
        </p:nvPicPr>
        <p:blipFill>
          <a:blip r:embed="rId2"/>
          <a:stretch>
            <a:fillRect/>
          </a:stretch>
        </p:blipFill>
        <p:spPr>
          <a:xfrm>
            <a:off x="220303" y="3464111"/>
            <a:ext cx="3628654" cy="2743438"/>
          </a:xfrm>
          <a:prstGeom prst="rect">
            <a:avLst/>
          </a:prstGeom>
        </p:spPr>
      </p:pic>
      <p:pic>
        <p:nvPicPr>
          <p:cNvPr id="14" name="Picture 13"/>
          <p:cNvPicPr>
            <a:picLocks noChangeAspect="1"/>
          </p:cNvPicPr>
          <p:nvPr/>
        </p:nvPicPr>
        <p:blipFill>
          <a:blip r:embed="rId3"/>
          <a:stretch>
            <a:fillRect/>
          </a:stretch>
        </p:blipFill>
        <p:spPr>
          <a:xfrm>
            <a:off x="4172239" y="1967608"/>
            <a:ext cx="4556549" cy="2083816"/>
          </a:xfrm>
          <a:prstGeom prst="rect">
            <a:avLst/>
          </a:prstGeom>
        </p:spPr>
      </p:pic>
      <p:pic>
        <p:nvPicPr>
          <p:cNvPr id="5" name="Picture 4"/>
          <p:cNvPicPr>
            <a:picLocks noChangeAspect="1"/>
          </p:cNvPicPr>
          <p:nvPr/>
        </p:nvPicPr>
        <p:blipFill>
          <a:blip r:embed="rId4"/>
          <a:stretch>
            <a:fillRect/>
          </a:stretch>
        </p:blipFill>
        <p:spPr>
          <a:xfrm>
            <a:off x="4343646" y="4797064"/>
            <a:ext cx="4201124" cy="1472184"/>
          </a:xfrm>
          <a:prstGeom prst="rect">
            <a:avLst/>
          </a:prstGeom>
          <a:solidFill>
            <a:schemeClr val="bg1"/>
          </a:solidFill>
        </p:spPr>
      </p:pic>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6214582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242" y="397221"/>
            <a:ext cx="4299734" cy="965059"/>
            <a:chOff x="58662" y="161936"/>
            <a:chExt cx="5521450" cy="965059"/>
          </a:xfrm>
        </p:grpSpPr>
        <p:sp>
          <p:nvSpPr>
            <p:cNvPr id="2" name="Rounded Rectangle 1"/>
            <p:cNvSpPr/>
            <p:nvPr/>
          </p:nvSpPr>
          <p:spPr>
            <a:xfrm>
              <a:off x="58662" y="161936"/>
              <a:ext cx="5471514" cy="9650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205630"/>
              <a:ext cx="5521450" cy="553998"/>
            </a:xfrm>
            <a:prstGeom prst="rect">
              <a:avLst/>
            </a:prstGeom>
            <a:noFill/>
            <a:effectLst>
              <a:softEdge rad="12700"/>
            </a:effectLst>
          </p:spPr>
          <p:txBody>
            <a:bodyPr wrap="square" rtlCol="0">
              <a:spAutoFit/>
            </a:bodyPr>
            <a:lstStyle/>
            <a:p>
              <a:r>
                <a:rPr lang="en-GB" sz="1000" b="1" dirty="0"/>
                <a:t>2.2 Employment of people with long-term conditions </a:t>
              </a:r>
            </a:p>
            <a:p>
              <a:r>
                <a:rPr lang="en-GB" sz="1000" dirty="0"/>
                <a:t>This indicator measures the extent to which people with long-term conditions are able to live as normal a life as possible by looking at their levels of employment.</a:t>
              </a:r>
              <a:endParaRPr lang="en-GB" sz="1000" i="1" dirty="0"/>
            </a:p>
          </p:txBody>
        </p:sp>
      </p:grpSp>
      <p:grpSp>
        <p:nvGrpSpPr>
          <p:cNvPr id="3" name="Group 2"/>
          <p:cNvGrpSpPr/>
          <p:nvPr/>
        </p:nvGrpSpPr>
        <p:grpSpPr>
          <a:xfrm>
            <a:off x="251519" y="1518766"/>
            <a:ext cx="3475820" cy="1399692"/>
            <a:chOff x="179512" y="1413372"/>
            <a:chExt cx="3429182"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2230" y="1493816"/>
              <a:ext cx="3386464" cy="1192817"/>
            </a:xfrm>
            <a:prstGeom prst="rect">
              <a:avLst/>
            </a:prstGeom>
            <a:noFill/>
          </p:spPr>
          <p:txBody>
            <a:bodyPr wrap="square" rtlCol="0">
              <a:spAutoFit/>
            </a:bodyPr>
            <a:lstStyle/>
            <a:p>
              <a:pPr>
                <a:lnSpc>
                  <a:spcPts val="1100"/>
                </a:lnSpc>
              </a:pPr>
              <a:r>
                <a:rPr lang="en-GB" sz="1000" dirty="0"/>
                <a:t>The indicator measures the difference between: the percentage of people in the general working age population who are in employment, and the percentage of people of working age with a long-term condition who are in employment.</a:t>
              </a:r>
            </a:p>
            <a:p>
              <a:pPr>
                <a:lnSpc>
                  <a:spcPts val="1100"/>
                </a:lnSpc>
              </a:pPr>
              <a:r>
                <a:rPr lang="en-GB" sz="1000" dirty="0"/>
                <a:t>In 2016/17, this was 12.4% in Derbyshire, significantly higher than for England, at 11.6%, but having risen significantly from 9.8%.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p:cNvGrpSpPr/>
          <p:nvPr/>
        </p:nvGrpSpPr>
        <p:grpSpPr>
          <a:xfrm>
            <a:off x="6444208" y="6587514"/>
            <a:ext cx="2525263" cy="242150"/>
            <a:chOff x="6444208" y="6587514"/>
            <a:chExt cx="2525263" cy="242150"/>
          </a:xfrm>
        </p:grpSpPr>
        <p:sp>
          <p:nvSpPr>
            <p:cNvPr id="31" name="Rounded Rectangle 30"/>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7" name="Group 36"/>
            <p:cNvGrpSpPr/>
            <p:nvPr/>
          </p:nvGrpSpPr>
          <p:grpSpPr>
            <a:xfrm>
              <a:off x="7703937" y="6595964"/>
              <a:ext cx="700304" cy="225051"/>
              <a:chOff x="6993342" y="6575775"/>
              <a:chExt cx="720000" cy="229656"/>
            </a:xfrm>
          </p:grpSpPr>
          <p:sp>
            <p:nvSpPr>
              <p:cNvPr id="39" name="Rounded Rectangle 38"/>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1" name="TextBox 40"/>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pic>
        <p:nvPicPr>
          <p:cNvPr id="4" name="Picture 3"/>
          <p:cNvPicPr>
            <a:picLocks noChangeAspect="1"/>
          </p:cNvPicPr>
          <p:nvPr/>
        </p:nvPicPr>
        <p:blipFill>
          <a:blip r:embed="rId2"/>
          <a:stretch>
            <a:fillRect/>
          </a:stretch>
        </p:blipFill>
        <p:spPr>
          <a:xfrm>
            <a:off x="196752" y="3503525"/>
            <a:ext cx="3628654" cy="2743438"/>
          </a:xfrm>
          <a:prstGeom prst="rect">
            <a:avLst/>
          </a:prstGeom>
        </p:spPr>
      </p:pic>
      <p:sp>
        <p:nvSpPr>
          <p:cNvPr id="32" name="Down Arrow 31"/>
          <p:cNvSpPr/>
          <p:nvPr/>
        </p:nvSpPr>
        <p:spPr>
          <a:xfrm>
            <a:off x="5868144" y="789106"/>
            <a:ext cx="216024" cy="349898"/>
          </a:xfrm>
          <a:prstGeom prst="downArrow">
            <a:avLst/>
          </a:prstGeom>
          <a:solidFill>
            <a:srgbClr val="00B050"/>
          </a:solidFill>
          <a:ln>
            <a:solidFill>
              <a:srgbClr val="00B05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a:blip r:embed="rId3"/>
          <a:stretch>
            <a:fillRect/>
          </a:stretch>
        </p:blipFill>
        <p:spPr>
          <a:xfrm>
            <a:off x="4188005" y="1961657"/>
            <a:ext cx="4556549" cy="2083816"/>
          </a:xfrm>
          <a:prstGeom prst="rect">
            <a:avLst/>
          </a:prstGeom>
        </p:spPr>
      </p:pic>
    </p:spTree>
    <p:extLst>
      <p:ext uri="{BB962C8B-B14F-4D97-AF65-F5344CB8AC3E}">
        <p14:creationId xmlns:p14="http://schemas.microsoft.com/office/powerpoint/2010/main" val="1340489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03479991"/>
              </p:ext>
            </p:extLst>
          </p:nvPr>
        </p:nvGraphicFramePr>
        <p:xfrm>
          <a:off x="1207135" y="2522061"/>
          <a:ext cx="6729730" cy="2682240"/>
        </p:xfrm>
        <a:graphic>
          <a:graphicData uri="http://schemas.openxmlformats.org/drawingml/2006/table">
            <a:tbl>
              <a:tblPr firstCol="1" bandRow="1"/>
              <a:tblGrid>
                <a:gridCol w="1148715">
                  <a:extLst>
                    <a:ext uri="{9D8B030D-6E8A-4147-A177-3AD203B41FA5}">
                      <a16:colId xmlns:a16="http://schemas.microsoft.com/office/drawing/2014/main" val="20000"/>
                    </a:ext>
                  </a:extLst>
                </a:gridCol>
                <a:gridCol w="5581015">
                  <a:extLst>
                    <a:ext uri="{9D8B030D-6E8A-4147-A177-3AD203B41FA5}">
                      <a16:colId xmlns:a16="http://schemas.microsoft.com/office/drawing/2014/main" val="20001"/>
                    </a:ext>
                  </a:extLst>
                </a:gridCol>
              </a:tblGrid>
              <a:tr h="0">
                <a:tc>
                  <a:txBody>
                    <a:bodyPr/>
                    <a:lstStyle/>
                    <a:p>
                      <a:pPr>
                        <a:spcAft>
                          <a:spcPts val="0"/>
                        </a:spcAft>
                      </a:pPr>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Title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FFFFFF"/>
                      </a:solidFill>
                      <a:prstDash val="solid"/>
                      <a:round/>
                      <a:headEnd type="none" w="med" len="med"/>
                      <a:tailEnd type="none" w="med" len="med"/>
                    </a:lnB>
                    <a:solidFill>
                      <a:schemeClr val="bg1">
                        <a:lumMod val="75000"/>
                      </a:schemeClr>
                    </a:solidFill>
                  </a:tcPr>
                </a:tc>
                <a:tc>
                  <a:txBody>
                    <a:bodyPr/>
                    <a:lstStyle/>
                    <a:p>
                      <a:pPr>
                        <a:spcAft>
                          <a:spcPts val="0"/>
                        </a:spcAft>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Derbyshire Joint Strategic Needs Assessment: The State of Health and Social Care </a:t>
                      </a:r>
                      <a:endPar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 Derbyshire 2018</a:t>
                      </a:r>
                      <a:endPar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FFFFFF"/>
                      </a:solidFill>
                      <a:prstDash val="solid"/>
                      <a:round/>
                      <a:headEnd type="none" w="med" len="med"/>
                      <a:tailEnd type="none" w="med" len="med"/>
                    </a:lnB>
                    <a:solidFill>
                      <a:srgbClr val="E5DFEC"/>
                    </a:solidFill>
                  </a:tcPr>
                </a:tc>
                <a:extLst>
                  <a:ext uri="{0D108BD9-81ED-4DB2-BD59-A6C34878D82A}">
                    <a16:rowId xmlns:a16="http://schemas.microsoft.com/office/drawing/2014/main" val="10000"/>
                  </a:ext>
                </a:extLst>
              </a:tr>
              <a:tr h="0">
                <a:tc>
                  <a:txBody>
                    <a:bodyPr/>
                    <a:lstStyle/>
                    <a:p>
                      <a:pPr>
                        <a:spcAft>
                          <a:spcPts val="0"/>
                        </a:spcAft>
                      </a:pPr>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Version</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75000"/>
                      </a:schemeClr>
                    </a:solidFill>
                  </a:tcPr>
                </a:tc>
                <a:tc>
                  <a:txBody>
                    <a:bodyPr/>
                    <a:lstStyle/>
                    <a:p>
                      <a:pPr>
                        <a:spcAft>
                          <a:spcPts val="0"/>
                        </a:spcAft>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v1.0</a:t>
                      </a:r>
                      <a:endPar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DFEC"/>
                    </a:solidFill>
                  </a:tcPr>
                </a:tc>
                <a:extLst>
                  <a:ext uri="{0D108BD9-81ED-4DB2-BD59-A6C34878D82A}">
                    <a16:rowId xmlns:a16="http://schemas.microsoft.com/office/drawing/2014/main" val="10001"/>
                  </a:ext>
                </a:extLst>
              </a:tr>
              <a:tr h="115987">
                <a:tc>
                  <a:txBody>
                    <a:bodyPr/>
                    <a:lstStyle/>
                    <a:p>
                      <a:pPr>
                        <a:spcAft>
                          <a:spcPts val="0"/>
                        </a:spcAft>
                      </a:pPr>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Publishing Date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75000"/>
                      </a:schemeClr>
                    </a:solidFill>
                  </a:tcPr>
                </a:tc>
                <a:tc>
                  <a:txBody>
                    <a:bodyPr/>
                    <a:lstStyle/>
                    <a:p>
                      <a:pPr>
                        <a:spcAft>
                          <a:spcPts val="0"/>
                        </a:spcAft>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18/03/18</a:t>
                      </a:r>
                      <a:endPar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DFEC"/>
                    </a:solidFill>
                  </a:tcPr>
                </a:tc>
                <a:extLst>
                  <a:ext uri="{0D108BD9-81ED-4DB2-BD59-A6C34878D82A}">
                    <a16:rowId xmlns:a16="http://schemas.microsoft.com/office/drawing/2014/main" val="10002"/>
                  </a:ext>
                </a:extLst>
              </a:tr>
              <a:tr h="0">
                <a:tc>
                  <a:txBody>
                    <a:bodyPr/>
                    <a:lstStyle/>
                    <a:p>
                      <a:pPr>
                        <a:spcAft>
                          <a:spcPts val="0"/>
                        </a:spcAft>
                      </a:pPr>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Classification</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75000"/>
                      </a:schemeClr>
                    </a:solidFill>
                  </a:tcPr>
                </a:tc>
                <a:tc>
                  <a:txBody>
                    <a:bodyPr/>
                    <a:lstStyle/>
                    <a:p>
                      <a:pPr>
                        <a:spcAft>
                          <a:spcPts val="0"/>
                        </a:spcAft>
                      </a:pPr>
                      <a:r>
                        <a:rPr lang="en-GB" sz="11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PUBLIC</a:t>
                      </a:r>
                      <a:r>
                        <a:rPr lang="en-GB" sz="1100" b="1" strike="sngStrike"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/CONTROLLED/RESTRICTED</a:t>
                      </a:r>
                      <a:endPar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DFEC"/>
                    </a:solidFill>
                  </a:tcPr>
                </a:tc>
                <a:extLst>
                  <a:ext uri="{0D108BD9-81ED-4DB2-BD59-A6C34878D82A}">
                    <a16:rowId xmlns:a16="http://schemas.microsoft.com/office/drawing/2014/main" val="10003"/>
                  </a:ext>
                </a:extLst>
              </a:tr>
              <a:tr h="0">
                <a:tc>
                  <a:txBody>
                    <a:bodyPr/>
                    <a:lstStyle/>
                    <a:p>
                      <a:pPr>
                        <a:spcAft>
                          <a:spcPts val="0"/>
                        </a:spcAft>
                      </a:pPr>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Author</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a:noFill/>
                    </a:lnB>
                    <a:solidFill>
                      <a:schemeClr val="bg1">
                        <a:lumMod val="75000"/>
                      </a:schemeClr>
                    </a:solidFill>
                  </a:tcPr>
                </a:tc>
                <a:tc>
                  <a:txBody>
                    <a:bodyPr/>
                    <a:lstStyle/>
                    <a:p>
                      <a:pPr>
                        <a:spcAft>
                          <a:spcPts val="0"/>
                        </a:spcAft>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Public Health Intelligence &amp; Knowledge Services</a:t>
                      </a:r>
                      <a:endPar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Public Health</a:t>
                      </a:r>
                      <a:endPar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Derbyshire County Council</a:t>
                      </a:r>
                      <a:endPar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County Hall</a:t>
                      </a:r>
                      <a:endPar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Matlock</a:t>
                      </a:r>
                      <a:endPar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Derbyshire</a:t>
                      </a:r>
                      <a:endPar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DE4 3AG</a:t>
                      </a:r>
                      <a:endPar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000000"/>
                          </a:solidFill>
                          <a:effectLst/>
                          <a:latin typeface="Arial" panose="020B0604020202020204" pitchFamily="34" charset="0"/>
                          <a:ea typeface="Calibri" panose="020F0502020204030204" pitchFamily="34" charset="0"/>
                          <a:cs typeface="Arial" panose="020B0604020202020204" pitchFamily="34" charset="0"/>
                          <a:sym typeface="Webdings" panose="05030102010509060703" pitchFamily="18" charset="2"/>
                        </a:rPr>
                        <a:t></a:t>
                      </a: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Tel: (01629) 536053</a:t>
                      </a:r>
                      <a:endPar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000000"/>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Email: chris.mcmanus@derbyshire.gov.uk</a:t>
                      </a:r>
                      <a:endPar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a:noFill/>
                    </a:lnB>
                    <a:solidFill>
                      <a:srgbClr val="E5DFEC"/>
                    </a:solidFill>
                  </a:tcPr>
                </a:tc>
                <a:extLst>
                  <a:ext uri="{0D108BD9-81ED-4DB2-BD59-A6C34878D82A}">
                    <a16:rowId xmlns:a16="http://schemas.microsoft.com/office/drawing/2014/main" val="10004"/>
                  </a:ext>
                </a:extLst>
              </a:tr>
            </a:tbl>
          </a:graphicData>
        </a:graphic>
      </p:graphicFrame>
      <p:grpSp>
        <p:nvGrpSpPr>
          <p:cNvPr id="6" name="Group 5"/>
          <p:cNvGrpSpPr/>
          <p:nvPr/>
        </p:nvGrpSpPr>
        <p:grpSpPr>
          <a:xfrm>
            <a:off x="0" y="5249"/>
            <a:ext cx="3491880" cy="369332"/>
            <a:chOff x="0" y="5249"/>
            <a:chExt cx="3491880" cy="369332"/>
          </a:xfrm>
        </p:grpSpPr>
        <p:sp>
          <p:nvSpPr>
            <p:cNvPr id="7" name="Rounded Rectangle 6"/>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12" name="Title 1"/>
          <p:cNvSpPr>
            <a:spLocks noGrp="1"/>
          </p:cNvSpPr>
          <p:nvPr>
            <p:ph type="ctrTitle"/>
          </p:nvPr>
        </p:nvSpPr>
        <p:spPr>
          <a:xfrm>
            <a:off x="660263" y="1701191"/>
            <a:ext cx="2230016" cy="434479"/>
          </a:xfrm>
        </p:spPr>
        <p:txBody>
          <a:bodyPr/>
          <a:lstStyle/>
          <a:p>
            <a:r>
              <a:rPr lang="en-GB" sz="2000" dirty="0"/>
              <a:t>Version control</a:t>
            </a:r>
          </a:p>
        </p:txBody>
      </p:sp>
    </p:spTree>
    <p:custDataLst>
      <p:tags r:id="rId1"/>
    </p:custDataLst>
    <p:extLst>
      <p:ext uri="{BB962C8B-B14F-4D97-AF65-F5344CB8AC3E}">
        <p14:creationId xmlns:p14="http://schemas.microsoft.com/office/powerpoint/2010/main" val="3978739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65964" y="1268760"/>
            <a:ext cx="8977834" cy="2554545"/>
          </a:xfrm>
          <a:prstGeom prst="rect">
            <a:avLst/>
          </a:prstGeom>
          <a:solidFill>
            <a:schemeClr val="bg1"/>
          </a:solidFill>
        </p:spPr>
        <p:txBody>
          <a:bodyPr wrap="square" rtlCol="0">
            <a:spAutoFit/>
          </a:bodyPr>
          <a:lstStyle/>
          <a:p>
            <a:pPr>
              <a:spcBef>
                <a:spcPts val="0"/>
              </a:spcBef>
            </a:pPr>
            <a:endParaRPr lang="en-GB" sz="1000" dirty="0">
              <a:hlinkClick r:id="rId3" action="ppaction://hlinksldjump"/>
            </a:endParaRPr>
          </a:p>
          <a:p>
            <a:pPr>
              <a:spcBef>
                <a:spcPts val="0"/>
              </a:spcBef>
            </a:pPr>
            <a:r>
              <a:rPr lang="en-GB" sz="1000" b="1" dirty="0">
                <a:hlinkClick r:id="rId4" action="ppaction://hlinksldjump"/>
              </a:rPr>
              <a:t>NHSOF</a:t>
            </a:r>
            <a:endParaRPr lang="en-GB" sz="1000" b="1" dirty="0">
              <a:hlinkClick r:id="rId5" action="ppaction://hlinksldjump"/>
            </a:endParaRPr>
          </a:p>
          <a:p>
            <a:pPr>
              <a:spcBef>
                <a:spcPts val="0"/>
              </a:spcBef>
            </a:pPr>
            <a:r>
              <a:rPr lang="en-GB" sz="1000" dirty="0">
                <a:hlinkClick r:id="rId3" action="ppaction://hlinksldjump"/>
              </a:rPr>
              <a:t>2.5.i Employment of people with mental illness (formerly indicator 2.5)</a:t>
            </a:r>
          </a:p>
          <a:p>
            <a:pPr>
              <a:spcBef>
                <a:spcPts val="0"/>
              </a:spcBef>
            </a:pPr>
            <a:endParaRPr lang="en-GB" sz="1000" dirty="0">
              <a:hlinkClick r:id="rId3" action="ppaction://hlinksldjump"/>
            </a:endParaRPr>
          </a:p>
          <a:p>
            <a:pPr>
              <a:spcBef>
                <a:spcPts val="0"/>
              </a:spcBef>
            </a:pPr>
            <a:r>
              <a:rPr lang="en-GB" sz="1000" b="1" dirty="0">
                <a:hlinkClick r:id="rId6" action="ppaction://hlinksldjump"/>
              </a:rPr>
              <a:t>CCGOF</a:t>
            </a:r>
            <a:endParaRPr lang="en-GB" sz="1000" dirty="0"/>
          </a:p>
          <a:p>
            <a:pPr>
              <a:spcBef>
                <a:spcPts val="0"/>
              </a:spcBef>
            </a:pPr>
            <a:r>
              <a:rPr lang="en-GB" sz="1000" dirty="0">
                <a:hlinkClick r:id="rId7" action="ppaction://hlinksldjump"/>
              </a:rPr>
              <a:t>3.17 Percentage of adults in contact with secondary mental health services in employment</a:t>
            </a:r>
            <a:endParaRPr lang="en-GB" sz="1000" dirty="0"/>
          </a:p>
          <a:p>
            <a:pPr>
              <a:spcBef>
                <a:spcPts val="0"/>
              </a:spcBef>
            </a:pPr>
            <a:endParaRPr lang="en-GB" sz="1000" dirty="0"/>
          </a:p>
          <a:p>
            <a:pPr>
              <a:spcBef>
                <a:spcPts val="0"/>
              </a:spcBef>
            </a:pPr>
            <a:r>
              <a:rPr lang="en-GB" sz="1000" b="1" dirty="0">
                <a:hlinkClick r:id="rId8" action="ppaction://hlinksldjump"/>
              </a:rPr>
              <a:t>ASCOF</a:t>
            </a:r>
            <a:endParaRPr lang="en-GB" sz="1000" b="1" dirty="0">
              <a:hlinkClick r:id="rId5" action="ppaction://hlinksldjump"/>
            </a:endParaRPr>
          </a:p>
          <a:p>
            <a:pPr>
              <a:spcBef>
                <a:spcPts val="0"/>
              </a:spcBef>
            </a:pPr>
            <a:r>
              <a:rPr lang="en-GB" sz="1000" dirty="0">
                <a:hlinkClick r:id="rId9" action="ppaction://hlinksldjump"/>
              </a:rPr>
              <a:t>1E Proportion of adults with a learning disability in paid employment</a:t>
            </a:r>
            <a:endParaRPr lang="en-GB" sz="1000" dirty="0"/>
          </a:p>
          <a:p>
            <a:pPr>
              <a:spcBef>
                <a:spcPts val="0"/>
              </a:spcBef>
            </a:pPr>
            <a:r>
              <a:rPr lang="en-GB" sz="1000" dirty="0">
                <a:hlinkClick r:id="rId10" action="ppaction://hlinksldjump"/>
              </a:rPr>
              <a:t>1F Adults in contact with secondary mental health services in paid employment</a:t>
            </a:r>
            <a:endParaRPr lang="en-GB" sz="1000" dirty="0"/>
          </a:p>
          <a:p>
            <a:pPr>
              <a:spcBef>
                <a:spcPts val="0"/>
              </a:spcBef>
            </a:pPr>
            <a:r>
              <a:rPr lang="en-GB" sz="1000" dirty="0">
                <a:hlinkClick r:id="rId11" action="ppaction://hlinksldjump"/>
              </a:rPr>
              <a:t>1I1 Proportion of people who use services who reported that they had as much social contact as they would like</a:t>
            </a:r>
            <a:endParaRPr lang="en-GB" sz="1000" dirty="0"/>
          </a:p>
          <a:p>
            <a:pPr>
              <a:spcBef>
                <a:spcPts val="0"/>
              </a:spcBef>
            </a:pPr>
            <a:r>
              <a:rPr lang="en-GB" sz="1000" dirty="0">
                <a:hlinkClick r:id="rId12" action="ppaction://hlinksldjump"/>
              </a:rPr>
              <a:t>1I2 Proportion of carers who reported that they had as much social contact as they would like</a:t>
            </a:r>
            <a:endParaRPr lang="en-GB" sz="1000" dirty="0"/>
          </a:p>
          <a:p>
            <a:pPr>
              <a:spcBef>
                <a:spcPts val="0"/>
              </a:spcBef>
            </a:pPr>
            <a:r>
              <a:rPr lang="en-GB" sz="1000" dirty="0">
                <a:hlinkClick r:id="rId13" action="ppaction://hlinksldjump"/>
              </a:rPr>
              <a:t>4A Proportion of people who use services who feel safe</a:t>
            </a:r>
            <a:endParaRPr lang="en-GB" sz="1000" dirty="0"/>
          </a:p>
          <a:p>
            <a:pPr>
              <a:spcBef>
                <a:spcPts val="0"/>
              </a:spcBef>
            </a:pPr>
            <a:r>
              <a:rPr lang="en-GB" sz="1000" dirty="0">
                <a:hlinkClick r:id="rId14" action="ppaction://hlinksldjump"/>
              </a:rPr>
              <a:t>4B Proportion of people who use services who say that those services have made them feel safe and secure</a:t>
            </a:r>
            <a:endParaRPr lang="en-GB" sz="1000" dirty="0"/>
          </a:p>
          <a:p>
            <a:pPr>
              <a:spcBef>
                <a:spcPts val="0"/>
              </a:spcBef>
            </a:pPr>
            <a:endParaRPr lang="en-GB" sz="1000" dirty="0"/>
          </a:p>
          <a:p>
            <a:pPr>
              <a:spcBef>
                <a:spcPts val="0"/>
              </a:spcBef>
            </a:pPr>
            <a:r>
              <a:rPr lang="en-GB" sz="1000" b="1" dirty="0">
                <a:hlinkClick r:id="rId15" action="ppaction://hlinksldjump"/>
              </a:rPr>
              <a:t>Build Social Capital - PHOF</a:t>
            </a:r>
            <a:endParaRPr lang="en-GB" sz="1000" b="1" dirty="0"/>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0" y="383880"/>
            <a:ext cx="2232248" cy="369332"/>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Build Social Capital</a:t>
            </a:r>
          </a:p>
        </p:txBody>
      </p:sp>
    </p:spTree>
    <p:custDataLst>
      <p:tags r:id="rId1"/>
    </p:custDataLst>
    <p:extLst>
      <p:ext uri="{BB962C8B-B14F-4D97-AF65-F5344CB8AC3E}">
        <p14:creationId xmlns:p14="http://schemas.microsoft.com/office/powerpoint/2010/main" val="53679099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242" y="363519"/>
            <a:ext cx="5235838" cy="1015663"/>
            <a:chOff x="58662" y="128234"/>
            <a:chExt cx="6414469" cy="1015663"/>
          </a:xfrm>
        </p:grpSpPr>
        <p:sp>
          <p:nvSpPr>
            <p:cNvPr id="2" name="Rounded Rectangle 1"/>
            <p:cNvSpPr/>
            <p:nvPr/>
          </p:nvSpPr>
          <p:spPr>
            <a:xfrm>
              <a:off x="58662" y="161936"/>
              <a:ext cx="6414469" cy="9650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19467" y="128234"/>
              <a:ext cx="6353664" cy="1015663"/>
            </a:xfrm>
            <a:prstGeom prst="rect">
              <a:avLst/>
            </a:prstGeom>
            <a:noFill/>
            <a:effectLst>
              <a:softEdge rad="12700"/>
            </a:effectLst>
          </p:spPr>
          <p:txBody>
            <a:bodyPr wrap="square" rtlCol="0">
              <a:spAutoFit/>
            </a:bodyPr>
            <a:lstStyle/>
            <a:p>
              <a:r>
                <a:rPr lang="en-GB" sz="1000" b="1" dirty="0"/>
                <a:t>2.3.i Unplanned hospitalisation for chronic ambulatory care sensitive conditions</a:t>
              </a:r>
            </a:p>
            <a:p>
              <a:r>
                <a:rPr lang="en-GB" sz="1000" dirty="0"/>
                <a:t>Indicator 2.3.i measures the number of times people with specific long-term conditions, which should not normally require hospitalisation, are admitted to hospital in an emergency.  These conditions include, for example, diabetes, convulsions and epilepsy, and high blood pressure.</a:t>
              </a:r>
            </a:p>
            <a:p>
              <a:r>
                <a:rPr lang="en-GB" sz="1000" i="1" dirty="0"/>
                <a:t>See also CCGOF 2.6</a:t>
              </a:r>
            </a:p>
          </p:txBody>
        </p:sp>
      </p:grpSp>
      <p:grpSp>
        <p:nvGrpSpPr>
          <p:cNvPr id="3" name="Group 2"/>
          <p:cNvGrpSpPr/>
          <p:nvPr/>
        </p:nvGrpSpPr>
        <p:grpSpPr>
          <a:xfrm>
            <a:off x="484273" y="1515357"/>
            <a:ext cx="3169123" cy="1290293"/>
            <a:chOff x="179512" y="1413372"/>
            <a:chExt cx="3575344"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61620" y="1422887"/>
              <a:ext cx="3493236" cy="888979"/>
            </a:xfrm>
            <a:prstGeom prst="rect">
              <a:avLst/>
            </a:prstGeom>
            <a:noFill/>
          </p:spPr>
          <p:txBody>
            <a:bodyPr wrap="square" rtlCol="0">
              <a:spAutoFit/>
            </a:bodyPr>
            <a:lstStyle/>
            <a:p>
              <a:r>
                <a:rPr lang="en-GB" sz="1000" dirty="0"/>
                <a:t>The indirectly standardised rate, per 100,000 population, of emergency admissions for chronic ambulatory care sensitive conditions in the respective financial year or quarter of the financial year for people of all ages.</a:t>
              </a:r>
            </a:p>
            <a:p>
              <a:r>
                <a:rPr lang="en-GB" sz="1000" dirty="0"/>
                <a:t>In 2016/17, this was 820.2 in Derbyshire, higher than for England, at 812.6, but having fallen from 827.8.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42150"/>
            <a:chOff x="6444208" y="6587514"/>
            <a:chExt cx="2525263" cy="242150"/>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703937" y="6595964"/>
              <a:ext cx="700304" cy="225051"/>
              <a:chOff x="6993342" y="6575775"/>
              <a:chExt cx="720000" cy="229656"/>
            </a:xfrm>
          </p:grpSpPr>
          <p:sp>
            <p:nvSpPr>
              <p:cNvPr id="34" name="Rounded Rectangle 33"/>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5" name="TextBox 34"/>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pic>
        <p:nvPicPr>
          <p:cNvPr id="12" name="Picture 11"/>
          <p:cNvPicPr>
            <a:picLocks noChangeAspect="1"/>
          </p:cNvPicPr>
          <p:nvPr/>
        </p:nvPicPr>
        <p:blipFill>
          <a:blip r:embed="rId2"/>
          <a:stretch>
            <a:fillRect/>
          </a:stretch>
        </p:blipFill>
        <p:spPr>
          <a:xfrm>
            <a:off x="188312" y="3580206"/>
            <a:ext cx="3628654" cy="2743438"/>
          </a:xfrm>
          <a:prstGeom prst="rect">
            <a:avLst/>
          </a:prstGeom>
        </p:spPr>
      </p:pic>
      <p:pic>
        <p:nvPicPr>
          <p:cNvPr id="22" name="Picture 21"/>
          <p:cNvPicPr>
            <a:picLocks noChangeAspect="1"/>
          </p:cNvPicPr>
          <p:nvPr/>
        </p:nvPicPr>
        <p:blipFill>
          <a:blip r:embed="rId3"/>
          <a:stretch>
            <a:fillRect/>
          </a:stretch>
        </p:blipFill>
        <p:spPr>
          <a:xfrm>
            <a:off x="4430316" y="4872621"/>
            <a:ext cx="4201124" cy="1472184"/>
          </a:xfrm>
          <a:prstGeom prst="rect">
            <a:avLst/>
          </a:prstGeom>
          <a:solidFill>
            <a:schemeClr val="bg1"/>
          </a:solidFill>
        </p:spPr>
      </p:pic>
      <p:pic>
        <p:nvPicPr>
          <p:cNvPr id="5" name="Picture 4"/>
          <p:cNvPicPr>
            <a:picLocks noChangeAspect="1"/>
          </p:cNvPicPr>
          <p:nvPr/>
        </p:nvPicPr>
        <p:blipFill>
          <a:blip r:embed="rId4"/>
          <a:stretch>
            <a:fillRect/>
          </a:stretch>
        </p:blipFill>
        <p:spPr>
          <a:xfrm>
            <a:off x="4154717" y="1934331"/>
            <a:ext cx="4630935" cy="2215134"/>
          </a:xfrm>
          <a:prstGeom prst="rect">
            <a:avLst/>
          </a:prstGeom>
          <a:solidFill>
            <a:schemeClr val="bg1"/>
          </a:solidFill>
        </p:spPr>
      </p:pic>
    </p:spTree>
    <p:extLst>
      <p:ext uri="{BB962C8B-B14F-4D97-AF65-F5344CB8AC3E}">
        <p14:creationId xmlns:p14="http://schemas.microsoft.com/office/powerpoint/2010/main" val="114126950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242" y="439355"/>
            <a:ext cx="5249763" cy="833849"/>
            <a:chOff x="58662" y="161936"/>
            <a:chExt cx="6431529" cy="965059"/>
          </a:xfrm>
        </p:grpSpPr>
        <p:sp>
          <p:nvSpPr>
            <p:cNvPr id="2" name="Rounded Rectangle 1"/>
            <p:cNvSpPr/>
            <p:nvPr/>
          </p:nvSpPr>
          <p:spPr>
            <a:xfrm>
              <a:off x="58662" y="161936"/>
              <a:ext cx="6414469" cy="9650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36527" y="226525"/>
              <a:ext cx="6353664" cy="553998"/>
            </a:xfrm>
            <a:prstGeom prst="rect">
              <a:avLst/>
            </a:prstGeom>
            <a:noFill/>
            <a:effectLst>
              <a:softEdge rad="12700"/>
            </a:effectLst>
          </p:spPr>
          <p:txBody>
            <a:bodyPr wrap="square" rtlCol="0">
              <a:spAutoFit/>
            </a:bodyPr>
            <a:lstStyle/>
            <a:p>
              <a:r>
                <a:rPr lang="en-GB" sz="1000" b="1" dirty="0"/>
                <a:t>2.3.ii Unplanned hospitalisation for asthma, diabetes and epilepsy in under 19s </a:t>
              </a:r>
            </a:p>
            <a:p>
              <a:r>
                <a:rPr lang="en-GB" sz="1000" dirty="0"/>
                <a:t>This indicator measures how many times young people (aged 0 to18 inclusive) who have</a:t>
              </a:r>
            </a:p>
            <a:p>
              <a:r>
                <a:rPr lang="en-GB" sz="1000" dirty="0"/>
                <a:t>asthma, diabetes or epilepsy are admitted to hospital in an emergency.</a:t>
              </a:r>
              <a:endParaRPr lang="en-GB" sz="1000" i="1" dirty="0"/>
            </a:p>
          </p:txBody>
        </p:sp>
      </p:grpSp>
      <p:grpSp>
        <p:nvGrpSpPr>
          <p:cNvPr id="3" name="Group 2"/>
          <p:cNvGrpSpPr/>
          <p:nvPr/>
        </p:nvGrpSpPr>
        <p:grpSpPr>
          <a:xfrm>
            <a:off x="396387" y="1395983"/>
            <a:ext cx="3239509" cy="1429535"/>
            <a:chOff x="141102" y="1413372"/>
            <a:chExt cx="3567063"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41102" y="1453116"/>
              <a:ext cx="3567063" cy="888978"/>
            </a:xfrm>
            <a:prstGeom prst="rect">
              <a:avLst/>
            </a:prstGeom>
            <a:noFill/>
          </p:spPr>
          <p:txBody>
            <a:bodyPr wrap="square" rtlCol="0">
              <a:spAutoFit/>
            </a:bodyPr>
            <a:lstStyle/>
            <a:p>
              <a:r>
                <a:rPr lang="en-GB" sz="1000" dirty="0"/>
                <a:t>The indirectly standardised rate, per 100,000 population, of emergency hospital admissions for young people with a primary diagnosis of asthma, diabetes or epilepsy in the respective financial year or quarter of the financial year.  </a:t>
              </a:r>
            </a:p>
            <a:p>
              <a:r>
                <a:rPr lang="en-GB" sz="1000" dirty="0"/>
                <a:t>In 2016/17, this was 254.3 in Derbyshire, significantly lower than for England, at 303.7, but having fallen from 281.8.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42150"/>
            <a:chOff x="6444208" y="6587514"/>
            <a:chExt cx="2525263" cy="242150"/>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703937" y="6595964"/>
              <a:ext cx="700304" cy="225051"/>
              <a:chOff x="6993342" y="6575775"/>
              <a:chExt cx="720000" cy="229656"/>
            </a:xfrm>
          </p:grpSpPr>
          <p:sp>
            <p:nvSpPr>
              <p:cNvPr id="34" name="Rounded Rectangle 33"/>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5" name="TextBox 34"/>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pic>
        <p:nvPicPr>
          <p:cNvPr id="4" name="Picture 3"/>
          <p:cNvPicPr>
            <a:picLocks noChangeAspect="1"/>
          </p:cNvPicPr>
          <p:nvPr/>
        </p:nvPicPr>
        <p:blipFill>
          <a:blip r:embed="rId2"/>
          <a:stretch>
            <a:fillRect/>
          </a:stretch>
        </p:blipFill>
        <p:spPr>
          <a:xfrm>
            <a:off x="252747" y="3505589"/>
            <a:ext cx="3628654" cy="2743438"/>
          </a:xfrm>
          <a:prstGeom prst="rect">
            <a:avLst/>
          </a:prstGeom>
        </p:spPr>
      </p:pic>
      <p:pic>
        <p:nvPicPr>
          <p:cNvPr id="15" name="Picture 14"/>
          <p:cNvPicPr>
            <a:picLocks noChangeAspect="1"/>
          </p:cNvPicPr>
          <p:nvPr/>
        </p:nvPicPr>
        <p:blipFill>
          <a:blip r:embed="rId3"/>
          <a:stretch>
            <a:fillRect/>
          </a:stretch>
        </p:blipFill>
        <p:spPr>
          <a:xfrm>
            <a:off x="4365718" y="4891500"/>
            <a:ext cx="4201124" cy="1472184"/>
          </a:xfrm>
          <a:prstGeom prst="rect">
            <a:avLst/>
          </a:prstGeom>
          <a:solidFill>
            <a:schemeClr val="bg1"/>
          </a:solidFill>
        </p:spPr>
      </p:pic>
      <p:pic>
        <p:nvPicPr>
          <p:cNvPr id="5" name="Picture 4"/>
          <p:cNvPicPr>
            <a:picLocks noChangeAspect="1"/>
          </p:cNvPicPr>
          <p:nvPr/>
        </p:nvPicPr>
        <p:blipFill>
          <a:blip r:embed="rId4"/>
          <a:stretch>
            <a:fillRect/>
          </a:stretch>
        </p:blipFill>
        <p:spPr>
          <a:xfrm>
            <a:off x="4256103" y="1949124"/>
            <a:ext cx="4630935" cy="2206498"/>
          </a:xfrm>
          <a:prstGeom prst="rect">
            <a:avLst/>
          </a:prstGeom>
          <a:solidFill>
            <a:schemeClr val="bg1"/>
          </a:solidFill>
        </p:spPr>
      </p:pic>
    </p:spTree>
    <p:extLst>
      <p:ext uri="{BB962C8B-B14F-4D97-AF65-F5344CB8AC3E}">
        <p14:creationId xmlns:p14="http://schemas.microsoft.com/office/powerpoint/2010/main" val="77753388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242" y="1518646"/>
            <a:ext cx="3901585" cy="1439778"/>
            <a:chOff x="179512" y="1520735"/>
            <a:chExt cx="3392019" cy="1260194"/>
          </a:xfrm>
        </p:grpSpPr>
        <p:sp>
          <p:nvSpPr>
            <p:cNvPr id="13" name="Rounded Rectangle 12"/>
            <p:cNvSpPr/>
            <p:nvPr/>
          </p:nvSpPr>
          <p:spPr>
            <a:xfrm>
              <a:off x="179512" y="1520735"/>
              <a:ext cx="3384376" cy="1260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02228" y="1614056"/>
              <a:ext cx="3369303" cy="754285"/>
            </a:xfrm>
            <a:prstGeom prst="rect">
              <a:avLst/>
            </a:prstGeom>
            <a:noFill/>
          </p:spPr>
          <p:txBody>
            <a:bodyPr wrap="square" rtlCol="0">
              <a:spAutoFit/>
            </a:bodyPr>
            <a:lstStyle/>
            <a:p>
              <a:r>
                <a:rPr lang="en-GB" sz="1000" dirty="0"/>
                <a:t>The directly standardised average (mean) EQ-5DTM score for individuals reporting that they are carers, measured based on responses to the GP Patient Survey.</a:t>
              </a:r>
            </a:p>
            <a:p>
              <a:r>
                <a:rPr lang="en-GB" sz="1000" dirty="0"/>
                <a:t>In 2016/17, this was 0.782 in Derbyshire, lower than for England, at 0.797, but having fallen from 0.800.  </a:t>
              </a:r>
            </a:p>
          </p:txBody>
        </p:sp>
      </p:gr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340495"/>
            <a:ext cx="5534182" cy="1169551"/>
            <a:chOff x="58661" y="119055"/>
            <a:chExt cx="6779973" cy="1169551"/>
          </a:xfrm>
        </p:grpSpPr>
        <p:sp>
          <p:nvSpPr>
            <p:cNvPr id="2" name="Rounded Rectangle 1"/>
            <p:cNvSpPr/>
            <p:nvPr/>
          </p:nvSpPr>
          <p:spPr>
            <a:xfrm>
              <a:off x="58661" y="161936"/>
              <a:ext cx="6715323" cy="10956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4888" y="119055"/>
              <a:ext cx="6753746" cy="1169551"/>
            </a:xfrm>
            <a:prstGeom prst="rect">
              <a:avLst/>
            </a:prstGeom>
            <a:noFill/>
            <a:effectLst>
              <a:softEdge rad="12700"/>
            </a:effectLst>
          </p:spPr>
          <p:txBody>
            <a:bodyPr wrap="square" rtlCol="0">
              <a:spAutoFit/>
            </a:bodyPr>
            <a:lstStyle/>
            <a:p>
              <a:r>
                <a:rPr lang="en-GB" sz="1000" b="1" dirty="0"/>
                <a:t>2.4 Health-related quality of life for carers </a:t>
              </a:r>
            </a:p>
            <a:p>
              <a:r>
                <a:rPr lang="en-GB" sz="1000" spc="-10" dirty="0"/>
                <a:t>This indicator measures health-related quality of life for people who identify themselves as helping or supporting family members, friends, neighbours or others with their long-term physical or mental ill health/disability or because of problems related to old age. By health-related quality of life, we mean the extent to which people: have problems walking about; have problems performing self-care activities (washing or dressing themselves); have problems performing their usual activities (work, study etc.); have pain or discomfort; and  feel anxious or depressed. </a:t>
              </a:r>
              <a:endParaRPr lang="en-GB" sz="1000" i="1" spc="-10"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42150"/>
            <a:chOff x="6444208" y="6587514"/>
            <a:chExt cx="2525263" cy="242150"/>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703937" y="6595964"/>
              <a:ext cx="700304" cy="225051"/>
              <a:chOff x="6993342" y="6575775"/>
              <a:chExt cx="720000" cy="229656"/>
            </a:xfrm>
          </p:grpSpPr>
          <p:sp>
            <p:nvSpPr>
              <p:cNvPr id="34" name="Rounded Rectangle 33"/>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5" name="TextBox 34"/>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pic>
        <p:nvPicPr>
          <p:cNvPr id="5" name="Picture 4"/>
          <p:cNvPicPr>
            <a:picLocks noChangeAspect="1"/>
          </p:cNvPicPr>
          <p:nvPr/>
        </p:nvPicPr>
        <p:blipFill>
          <a:blip r:embed="rId2"/>
          <a:stretch>
            <a:fillRect/>
          </a:stretch>
        </p:blipFill>
        <p:spPr>
          <a:xfrm>
            <a:off x="205772" y="3573016"/>
            <a:ext cx="3628654" cy="2743438"/>
          </a:xfrm>
          <a:prstGeom prst="rect">
            <a:avLst/>
          </a:prstGeom>
        </p:spPr>
      </p:pic>
      <p:pic>
        <p:nvPicPr>
          <p:cNvPr id="15" name="Picture 14"/>
          <p:cNvPicPr>
            <a:picLocks noChangeAspect="1"/>
          </p:cNvPicPr>
          <p:nvPr/>
        </p:nvPicPr>
        <p:blipFill>
          <a:blip r:embed="rId3"/>
          <a:stretch>
            <a:fillRect/>
          </a:stretch>
        </p:blipFill>
        <p:spPr>
          <a:xfrm>
            <a:off x="4188005" y="1998042"/>
            <a:ext cx="4556549" cy="2083816"/>
          </a:xfrm>
          <a:prstGeom prst="rect">
            <a:avLst/>
          </a:prstGeom>
        </p:spPr>
      </p:pic>
      <p:pic>
        <p:nvPicPr>
          <p:cNvPr id="23" name="Picture 22"/>
          <p:cNvPicPr>
            <a:picLocks noChangeAspect="1"/>
          </p:cNvPicPr>
          <p:nvPr/>
        </p:nvPicPr>
        <p:blipFill>
          <a:blip r:embed="rId4"/>
          <a:stretch>
            <a:fillRect/>
          </a:stretch>
        </p:blipFill>
        <p:spPr>
          <a:xfrm>
            <a:off x="4365717" y="4917689"/>
            <a:ext cx="4201124" cy="1472184"/>
          </a:xfrm>
          <a:prstGeom prst="rect">
            <a:avLst/>
          </a:prstGeom>
          <a:solidFill>
            <a:schemeClr val="bg1"/>
          </a:solidFill>
        </p:spPr>
      </p:pic>
    </p:spTree>
    <p:extLst>
      <p:ext uri="{BB962C8B-B14F-4D97-AF65-F5344CB8AC3E}">
        <p14:creationId xmlns:p14="http://schemas.microsoft.com/office/powerpoint/2010/main" val="2776690215"/>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383376"/>
            <a:ext cx="5520252" cy="1095623"/>
            <a:chOff x="58661" y="161936"/>
            <a:chExt cx="6762907" cy="1095623"/>
          </a:xfrm>
        </p:grpSpPr>
        <p:sp>
          <p:nvSpPr>
            <p:cNvPr id="2" name="Rounded Rectangle 1"/>
            <p:cNvSpPr/>
            <p:nvPr/>
          </p:nvSpPr>
          <p:spPr>
            <a:xfrm>
              <a:off x="58661" y="161936"/>
              <a:ext cx="6715323" cy="10956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67822" y="183487"/>
              <a:ext cx="6753746" cy="1015663"/>
            </a:xfrm>
            <a:prstGeom prst="rect">
              <a:avLst/>
            </a:prstGeom>
            <a:noFill/>
            <a:effectLst>
              <a:softEdge rad="12700"/>
            </a:effectLst>
          </p:spPr>
          <p:txBody>
            <a:bodyPr wrap="square" rtlCol="0">
              <a:spAutoFit/>
            </a:bodyPr>
            <a:lstStyle/>
            <a:p>
              <a:r>
                <a:rPr lang="en-GB" sz="1000" b="1" dirty="0"/>
                <a:t>2.5.i Employment of people with mental illness (formerly indicator 2.5) </a:t>
              </a:r>
            </a:p>
            <a:p>
              <a:r>
                <a:rPr lang="en-GB" sz="1000" dirty="0"/>
                <a:t>The review "Is work good for your health and wellbeing" (2006) concluded that work was generally good for both physical and mental health and wellbeing. The strategy for public health takes a life course approach and this indicator provides a good indication of the impact limiting long-term illness has on employment among those in the "working well" life stage.  </a:t>
              </a:r>
            </a:p>
            <a:p>
              <a:r>
                <a:rPr lang="en-GB" sz="1000" i="1" dirty="0"/>
                <a:t>See also PHOF 1.08ii, ASCOF 1F and CCGOF 3.17.</a:t>
              </a:r>
            </a:p>
          </p:txBody>
        </p:sp>
      </p:grpSp>
      <p:grpSp>
        <p:nvGrpSpPr>
          <p:cNvPr id="3" name="Group 2"/>
          <p:cNvGrpSpPr/>
          <p:nvPr/>
        </p:nvGrpSpPr>
        <p:grpSpPr>
          <a:xfrm>
            <a:off x="396386" y="1548947"/>
            <a:ext cx="3301702" cy="1438619"/>
            <a:chOff x="179512" y="1598378"/>
            <a:chExt cx="3449351" cy="1256468"/>
          </a:xfrm>
        </p:grpSpPr>
        <p:sp>
          <p:nvSpPr>
            <p:cNvPr id="13" name="Rounded Rectangle 12"/>
            <p:cNvSpPr/>
            <p:nvPr/>
          </p:nvSpPr>
          <p:spPr>
            <a:xfrm>
              <a:off x="179512" y="1598378"/>
              <a:ext cx="3384376" cy="118255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9560" y="1598378"/>
              <a:ext cx="3369303" cy="1256468"/>
            </a:xfrm>
            <a:prstGeom prst="rect">
              <a:avLst/>
            </a:prstGeom>
            <a:noFill/>
          </p:spPr>
          <p:txBody>
            <a:bodyPr wrap="square" rtlCol="0">
              <a:spAutoFit/>
            </a:bodyPr>
            <a:lstStyle/>
            <a:p>
              <a:r>
                <a:rPr lang="en-GB" sz="1000" dirty="0"/>
                <a:t>The indicator measures the difference between  the percentage of people in the general working age population who are in employment, and the percentage of people of working age with a self-reported mental illness who are in employment.</a:t>
              </a:r>
            </a:p>
            <a:p>
              <a:r>
                <a:rPr lang="en-GB" sz="1000" dirty="0"/>
                <a:t>As at March 17, this was 34.8% in Derbyshire, significantly higher than for England, at 30.7%, and the same as at March 2016.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42150"/>
            <a:chOff x="6444208" y="6587514"/>
            <a:chExt cx="2525263" cy="242150"/>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703937" y="6595964"/>
              <a:ext cx="700304" cy="225051"/>
              <a:chOff x="6993342" y="6575775"/>
              <a:chExt cx="720000" cy="229656"/>
            </a:xfrm>
          </p:grpSpPr>
          <p:sp>
            <p:nvSpPr>
              <p:cNvPr id="34" name="Rounded Rectangle 33"/>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5" name="TextBox 34"/>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sp>
        <p:nvSpPr>
          <p:cNvPr id="30" name="Rectangle 29"/>
          <p:cNvSpPr/>
          <p:nvPr/>
        </p:nvSpPr>
        <p:spPr>
          <a:xfrm>
            <a:off x="5796136" y="908720"/>
            <a:ext cx="360040" cy="7200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stretch>
            <a:fillRect/>
          </a:stretch>
        </p:blipFill>
        <p:spPr>
          <a:xfrm>
            <a:off x="201813" y="3492748"/>
            <a:ext cx="3628654" cy="2743438"/>
          </a:xfrm>
          <a:prstGeom prst="rect">
            <a:avLst/>
          </a:prstGeom>
        </p:spPr>
      </p:pic>
      <p:pic>
        <p:nvPicPr>
          <p:cNvPr id="14" name="Picture 13"/>
          <p:cNvPicPr>
            <a:picLocks noChangeAspect="1"/>
          </p:cNvPicPr>
          <p:nvPr/>
        </p:nvPicPr>
        <p:blipFill>
          <a:blip r:embed="rId3"/>
          <a:stretch>
            <a:fillRect/>
          </a:stretch>
        </p:blipFill>
        <p:spPr>
          <a:xfrm>
            <a:off x="4161309" y="1965726"/>
            <a:ext cx="4556549" cy="2083816"/>
          </a:xfrm>
          <a:prstGeom prst="rect">
            <a:avLst/>
          </a:prstGeom>
        </p:spPr>
      </p:pic>
    </p:spTree>
    <p:extLst>
      <p:ext uri="{BB962C8B-B14F-4D97-AF65-F5344CB8AC3E}">
        <p14:creationId xmlns:p14="http://schemas.microsoft.com/office/powerpoint/2010/main" val="211260145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383376"/>
            <a:ext cx="5520252" cy="1095623"/>
            <a:chOff x="58661" y="161936"/>
            <a:chExt cx="6762907" cy="1095623"/>
          </a:xfrm>
        </p:grpSpPr>
        <p:sp>
          <p:nvSpPr>
            <p:cNvPr id="2" name="Rounded Rectangle 1"/>
            <p:cNvSpPr/>
            <p:nvPr/>
          </p:nvSpPr>
          <p:spPr>
            <a:xfrm>
              <a:off x="58661" y="161936"/>
              <a:ext cx="6715323" cy="10956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67822" y="183487"/>
              <a:ext cx="6753746" cy="1015663"/>
            </a:xfrm>
            <a:prstGeom prst="rect">
              <a:avLst/>
            </a:prstGeom>
            <a:noFill/>
            <a:effectLst>
              <a:softEdge rad="12700"/>
            </a:effectLst>
          </p:spPr>
          <p:txBody>
            <a:bodyPr wrap="square" rtlCol="0">
              <a:spAutoFit/>
            </a:bodyPr>
            <a:lstStyle/>
            <a:p>
              <a:r>
                <a:rPr lang="en-GB" sz="1000" b="1" dirty="0"/>
                <a:t>2.7 Health-related quality of life for people with three or more long-term conditions</a:t>
              </a:r>
            </a:p>
            <a:p>
              <a:r>
                <a:rPr lang="en-GB" sz="1000" dirty="0"/>
                <a:t>This indicator measures health-related quality of life for people who identify themselves as</a:t>
              </a:r>
            </a:p>
            <a:p>
              <a:r>
                <a:rPr lang="en-GB" sz="1000" dirty="0"/>
                <a:t>having three or more long-standing health conditions. Health-related quality of life refers to</a:t>
              </a:r>
            </a:p>
            <a:p>
              <a:r>
                <a:rPr lang="en-GB" sz="1000" dirty="0"/>
                <a:t>the extent to which people: have problems walking about; have problems performing self-care activities (washing or dressing themselves); have problems performing their usual activities (work, study etc.); have pain or discomfort; feel anxious or depressed.</a:t>
              </a:r>
            </a:p>
          </p:txBody>
        </p:sp>
      </p:grpSp>
      <p:grpSp>
        <p:nvGrpSpPr>
          <p:cNvPr id="3" name="Group 2"/>
          <p:cNvGrpSpPr/>
          <p:nvPr/>
        </p:nvGrpSpPr>
        <p:grpSpPr>
          <a:xfrm>
            <a:off x="396386" y="1548947"/>
            <a:ext cx="3301702" cy="1353986"/>
            <a:chOff x="179512" y="1598378"/>
            <a:chExt cx="3449351" cy="1182551"/>
          </a:xfrm>
        </p:grpSpPr>
        <p:sp>
          <p:nvSpPr>
            <p:cNvPr id="13" name="Rounded Rectangle 12"/>
            <p:cNvSpPr/>
            <p:nvPr/>
          </p:nvSpPr>
          <p:spPr>
            <a:xfrm>
              <a:off x="179512" y="1598378"/>
              <a:ext cx="3384376" cy="118255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9560" y="1598378"/>
              <a:ext cx="3369303" cy="752660"/>
            </a:xfrm>
            <a:prstGeom prst="rect">
              <a:avLst/>
            </a:prstGeom>
            <a:noFill/>
          </p:spPr>
          <p:txBody>
            <a:bodyPr wrap="square" rtlCol="0">
              <a:spAutoFit/>
            </a:bodyPr>
            <a:lstStyle/>
            <a:p>
              <a:r>
                <a:rPr lang="en-GB" sz="1000" dirty="0"/>
                <a:t>The directly standardised average (mean) EQ-5D™ score for people self-reporting three or</a:t>
              </a:r>
            </a:p>
            <a:p>
              <a:r>
                <a:rPr lang="en-GB" sz="1000" dirty="0"/>
                <a:t>more long-term conditions.</a:t>
              </a:r>
            </a:p>
            <a:p>
              <a:r>
                <a:rPr lang="en-GB" sz="1000" dirty="0"/>
                <a:t>In 2016/17, this was 0.456 in Derbyshire, lower than for England, at 0.462, having fallen from 0.472.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7" name="Group 26"/>
          <p:cNvGrpSpPr/>
          <p:nvPr/>
        </p:nvGrpSpPr>
        <p:grpSpPr>
          <a:xfrm>
            <a:off x="6444208" y="6587514"/>
            <a:ext cx="2525263" cy="242150"/>
            <a:chOff x="6444208" y="6587514"/>
            <a:chExt cx="2525263" cy="242150"/>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703937" y="6595964"/>
              <a:ext cx="700304" cy="225051"/>
              <a:chOff x="6993342" y="6575775"/>
              <a:chExt cx="720000" cy="229656"/>
            </a:xfrm>
          </p:grpSpPr>
          <p:sp>
            <p:nvSpPr>
              <p:cNvPr id="34" name="Rounded Rectangle 33"/>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5" name="TextBox 34"/>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sp>
        <p:nvSpPr>
          <p:cNvPr id="37" name="Oval 36"/>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p:cNvPicPr>
            <a:picLocks noChangeAspect="1"/>
          </p:cNvPicPr>
          <p:nvPr/>
        </p:nvPicPr>
        <p:blipFill>
          <a:blip r:embed="rId2"/>
          <a:stretch>
            <a:fillRect/>
          </a:stretch>
        </p:blipFill>
        <p:spPr>
          <a:xfrm>
            <a:off x="194592" y="3491755"/>
            <a:ext cx="3628654" cy="2736122"/>
          </a:xfrm>
          <a:prstGeom prst="rect">
            <a:avLst/>
          </a:prstGeom>
        </p:spPr>
      </p:pic>
      <p:pic>
        <p:nvPicPr>
          <p:cNvPr id="12" name="Picture 11"/>
          <p:cNvPicPr>
            <a:picLocks noChangeAspect="1"/>
          </p:cNvPicPr>
          <p:nvPr/>
        </p:nvPicPr>
        <p:blipFill>
          <a:blip r:embed="rId3"/>
          <a:stretch>
            <a:fillRect/>
          </a:stretch>
        </p:blipFill>
        <p:spPr>
          <a:xfrm>
            <a:off x="4247082" y="1992389"/>
            <a:ext cx="4556549" cy="2083816"/>
          </a:xfrm>
          <a:prstGeom prst="rect">
            <a:avLst/>
          </a:prstGeom>
          <a:solidFill>
            <a:schemeClr val="bg1"/>
          </a:solidFill>
        </p:spPr>
      </p:pic>
      <p:pic>
        <p:nvPicPr>
          <p:cNvPr id="14" name="Picture 13"/>
          <p:cNvPicPr>
            <a:picLocks noChangeAspect="1"/>
          </p:cNvPicPr>
          <p:nvPr/>
        </p:nvPicPr>
        <p:blipFill>
          <a:blip r:embed="rId4"/>
          <a:stretch>
            <a:fillRect/>
          </a:stretch>
        </p:blipFill>
        <p:spPr>
          <a:xfrm>
            <a:off x="4424794" y="4765455"/>
            <a:ext cx="4201124" cy="1472184"/>
          </a:xfrm>
          <a:prstGeom prst="rect">
            <a:avLst/>
          </a:prstGeom>
          <a:solidFill>
            <a:schemeClr val="bg1"/>
          </a:solidFill>
        </p:spPr>
      </p:pic>
    </p:spTree>
    <p:extLst>
      <p:ext uri="{BB962C8B-B14F-4D97-AF65-F5344CB8AC3E}">
        <p14:creationId xmlns:p14="http://schemas.microsoft.com/office/powerpoint/2010/main" val="83445877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5" y="437053"/>
            <a:ext cx="5243316" cy="1025950"/>
            <a:chOff x="58661" y="161936"/>
            <a:chExt cx="6715323" cy="1095623"/>
          </a:xfrm>
        </p:grpSpPr>
        <p:sp>
          <p:nvSpPr>
            <p:cNvPr id="2" name="Rounded Rectangle 1"/>
            <p:cNvSpPr/>
            <p:nvPr/>
          </p:nvSpPr>
          <p:spPr>
            <a:xfrm>
              <a:off x="58661" y="161936"/>
              <a:ext cx="6715323" cy="10956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67822" y="183668"/>
              <a:ext cx="5885164" cy="1015663"/>
            </a:xfrm>
            <a:prstGeom prst="rect">
              <a:avLst/>
            </a:prstGeom>
            <a:noFill/>
            <a:effectLst>
              <a:softEdge rad="12700"/>
            </a:effectLst>
          </p:spPr>
          <p:txBody>
            <a:bodyPr wrap="square" rtlCol="0">
              <a:spAutoFit/>
            </a:bodyPr>
            <a:lstStyle/>
            <a:p>
              <a:r>
                <a:rPr lang="en-GB" sz="1000" b="1" dirty="0"/>
                <a:t>3a Emergency admissions for acute conditions that should not usually require hospital admission </a:t>
              </a:r>
            </a:p>
            <a:p>
              <a:r>
                <a:rPr lang="en-GB" sz="1000" dirty="0"/>
                <a:t>This indicator measures the number of emergency admissions to hospital in England for acute conditions such as ear/nose/throat infections, kidney/urinary tract infections and angina, among others, that could potentially have been avoided if the patient had been better managed in primary care. </a:t>
              </a:r>
              <a:endParaRPr lang="en-GB" sz="1000" i="1" dirty="0"/>
            </a:p>
          </p:txBody>
        </p:sp>
      </p:grpSp>
      <p:grpSp>
        <p:nvGrpSpPr>
          <p:cNvPr id="3" name="Group 2"/>
          <p:cNvGrpSpPr/>
          <p:nvPr/>
        </p:nvGrpSpPr>
        <p:grpSpPr>
          <a:xfrm>
            <a:off x="611560" y="1632467"/>
            <a:ext cx="2987457" cy="1148461"/>
            <a:chOff x="194585" y="1620359"/>
            <a:chExt cx="3424646" cy="818877"/>
          </a:xfrm>
        </p:grpSpPr>
        <p:sp>
          <p:nvSpPr>
            <p:cNvPr id="13" name="Rounded Rectangle 12"/>
            <p:cNvSpPr/>
            <p:nvPr/>
          </p:nvSpPr>
          <p:spPr>
            <a:xfrm>
              <a:off x="194585" y="1620359"/>
              <a:ext cx="3384376" cy="8188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9928" y="1749859"/>
              <a:ext cx="3369303" cy="484898"/>
            </a:xfrm>
            <a:prstGeom prst="rect">
              <a:avLst/>
            </a:prstGeom>
            <a:noFill/>
          </p:spPr>
          <p:txBody>
            <a:bodyPr wrap="square" rtlCol="0">
              <a:spAutoFit/>
            </a:bodyPr>
            <a:lstStyle/>
            <a:p>
              <a:r>
                <a:rPr lang="en-GB" sz="1000" dirty="0"/>
                <a:t>In 2016/17, the rate per 100,000 population in Derbyshire, was significantly higher, at 1529.1, than in England, at 1359.3, having risen significantly from 1431.2.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rgbClr val="FF0000"/>
          </a:solidFill>
          <a:ln>
            <a:solidFill>
              <a:srgbClr val="FF0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42150"/>
            <a:chOff x="6444208" y="6587514"/>
            <a:chExt cx="2525263" cy="242150"/>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703937" y="6595964"/>
              <a:ext cx="700304" cy="225051"/>
              <a:chOff x="6993342" y="6575775"/>
              <a:chExt cx="720000" cy="229656"/>
            </a:xfrm>
          </p:grpSpPr>
          <p:sp>
            <p:nvSpPr>
              <p:cNvPr id="34" name="Rounded Rectangle 33"/>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5" name="TextBox 34"/>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pic>
        <p:nvPicPr>
          <p:cNvPr id="15" name="Picture 14"/>
          <p:cNvPicPr>
            <a:picLocks noChangeAspect="1"/>
          </p:cNvPicPr>
          <p:nvPr/>
        </p:nvPicPr>
        <p:blipFill>
          <a:blip r:embed="rId2"/>
          <a:stretch>
            <a:fillRect/>
          </a:stretch>
        </p:blipFill>
        <p:spPr>
          <a:xfrm>
            <a:off x="219980" y="3459346"/>
            <a:ext cx="3628654" cy="2743438"/>
          </a:xfrm>
          <a:prstGeom prst="rect">
            <a:avLst/>
          </a:prstGeom>
        </p:spPr>
      </p:pic>
      <p:pic>
        <p:nvPicPr>
          <p:cNvPr id="4" name="Picture 3"/>
          <p:cNvPicPr>
            <a:picLocks noChangeAspect="1"/>
          </p:cNvPicPr>
          <p:nvPr/>
        </p:nvPicPr>
        <p:blipFill>
          <a:blip r:embed="rId3"/>
          <a:stretch>
            <a:fillRect/>
          </a:stretch>
        </p:blipFill>
        <p:spPr>
          <a:xfrm>
            <a:off x="4430316" y="4868837"/>
            <a:ext cx="4201124" cy="1472184"/>
          </a:xfrm>
          <a:prstGeom prst="rect">
            <a:avLst/>
          </a:prstGeom>
          <a:solidFill>
            <a:schemeClr val="bg1"/>
          </a:solidFill>
        </p:spPr>
      </p:pic>
      <p:pic>
        <p:nvPicPr>
          <p:cNvPr id="5" name="Picture 4"/>
          <p:cNvPicPr>
            <a:picLocks noChangeAspect="1"/>
          </p:cNvPicPr>
          <p:nvPr/>
        </p:nvPicPr>
        <p:blipFill>
          <a:blip r:embed="rId4"/>
          <a:stretch>
            <a:fillRect/>
          </a:stretch>
        </p:blipFill>
        <p:spPr>
          <a:xfrm>
            <a:off x="4150812" y="1958585"/>
            <a:ext cx="4630935" cy="2206498"/>
          </a:xfrm>
          <a:prstGeom prst="rect">
            <a:avLst/>
          </a:prstGeom>
          <a:solidFill>
            <a:schemeClr val="bg1"/>
          </a:solidFill>
        </p:spPr>
      </p:pic>
    </p:spTree>
    <p:extLst>
      <p:ext uri="{BB962C8B-B14F-4D97-AF65-F5344CB8AC3E}">
        <p14:creationId xmlns:p14="http://schemas.microsoft.com/office/powerpoint/2010/main" val="55694757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356173"/>
            <a:ext cx="5495829" cy="1068738"/>
            <a:chOff x="58661" y="134733"/>
            <a:chExt cx="6732987" cy="1068738"/>
          </a:xfrm>
        </p:grpSpPr>
        <p:sp>
          <p:nvSpPr>
            <p:cNvPr id="2" name="Rounded Rectangle 1"/>
            <p:cNvSpPr/>
            <p:nvPr/>
          </p:nvSpPr>
          <p:spPr>
            <a:xfrm>
              <a:off x="58661" y="161936"/>
              <a:ext cx="6715323" cy="10415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5488" y="134733"/>
              <a:ext cx="6706160" cy="1015663"/>
            </a:xfrm>
            <a:prstGeom prst="rect">
              <a:avLst/>
            </a:prstGeom>
            <a:noFill/>
            <a:effectLst>
              <a:softEdge rad="12700"/>
            </a:effectLst>
          </p:spPr>
          <p:txBody>
            <a:bodyPr wrap="square" rtlCol="0">
              <a:spAutoFit/>
            </a:bodyPr>
            <a:lstStyle/>
            <a:p>
              <a:pPr>
                <a:lnSpc>
                  <a:spcPts val="1200"/>
                </a:lnSpc>
              </a:pPr>
              <a:r>
                <a:rPr lang="en-GB" sz="1000" b="1" dirty="0"/>
                <a:t>3.2 Emergency admissions for children with lower respiratory tract infections (LRTI)</a:t>
              </a:r>
            </a:p>
            <a:p>
              <a:pPr>
                <a:lnSpc>
                  <a:spcPts val="1200"/>
                </a:lnSpc>
              </a:pPr>
              <a:r>
                <a:rPr lang="en-GB" sz="1000" dirty="0"/>
                <a:t>Preventing lower respiratory tract infections (LRTIs) in children from becoming more serious, for example, by preventing complications in vulnerable children and improving the management of conditions in the community, whilst taking into account that some children's conditions and cases might require an emergency hospital admission as part of current good clinical practice.</a:t>
              </a:r>
            </a:p>
          </p:txBody>
        </p:sp>
      </p:grpSp>
      <p:grpSp>
        <p:nvGrpSpPr>
          <p:cNvPr id="3" name="Group 2"/>
          <p:cNvGrpSpPr/>
          <p:nvPr/>
        </p:nvGrpSpPr>
        <p:grpSpPr>
          <a:xfrm>
            <a:off x="539553" y="1722760"/>
            <a:ext cx="3044872" cy="1058168"/>
            <a:chOff x="179512" y="1520735"/>
            <a:chExt cx="3448621" cy="1260194"/>
          </a:xfrm>
        </p:grpSpPr>
        <p:sp>
          <p:nvSpPr>
            <p:cNvPr id="13" name="Rounded Rectangle 12"/>
            <p:cNvSpPr/>
            <p:nvPr/>
          </p:nvSpPr>
          <p:spPr>
            <a:xfrm>
              <a:off x="179512" y="1520735"/>
              <a:ext cx="3384376" cy="1260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5308" y="1705547"/>
              <a:ext cx="3412825" cy="484898"/>
            </a:xfrm>
            <a:prstGeom prst="rect">
              <a:avLst/>
            </a:prstGeom>
            <a:noFill/>
          </p:spPr>
          <p:txBody>
            <a:bodyPr wrap="square" rtlCol="0">
              <a:spAutoFit/>
            </a:bodyPr>
            <a:lstStyle/>
            <a:p>
              <a:r>
                <a:rPr lang="en-GB" sz="1000" dirty="0"/>
                <a:t>In 2016/17, the rate per 100,000 population in Derbyshire, was significantly higher, at 525.1, than in England, at 446.4, having risen significantly from 483.1.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rgbClr val="FF0000"/>
          </a:solidFill>
          <a:ln>
            <a:solidFill>
              <a:srgbClr val="FF0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42150"/>
            <a:chOff x="6444208" y="6587514"/>
            <a:chExt cx="2525263" cy="242150"/>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703937" y="6595964"/>
              <a:ext cx="700304" cy="225051"/>
              <a:chOff x="6993342" y="6575775"/>
              <a:chExt cx="720000" cy="229656"/>
            </a:xfrm>
          </p:grpSpPr>
          <p:sp>
            <p:nvSpPr>
              <p:cNvPr id="34" name="Rounded Rectangle 33"/>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5" name="TextBox 34"/>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pic>
        <p:nvPicPr>
          <p:cNvPr id="23" name="Picture 22"/>
          <p:cNvPicPr>
            <a:picLocks noChangeAspect="1"/>
          </p:cNvPicPr>
          <p:nvPr/>
        </p:nvPicPr>
        <p:blipFill>
          <a:blip r:embed="rId2"/>
          <a:stretch>
            <a:fillRect/>
          </a:stretch>
        </p:blipFill>
        <p:spPr>
          <a:xfrm>
            <a:off x="192579" y="3446576"/>
            <a:ext cx="3628654" cy="2743438"/>
          </a:xfrm>
          <a:prstGeom prst="rect">
            <a:avLst/>
          </a:prstGeom>
        </p:spPr>
      </p:pic>
      <p:pic>
        <p:nvPicPr>
          <p:cNvPr id="25" name="Picture 24"/>
          <p:cNvPicPr>
            <a:picLocks noChangeAspect="1"/>
          </p:cNvPicPr>
          <p:nvPr/>
        </p:nvPicPr>
        <p:blipFill>
          <a:blip r:embed="rId3"/>
          <a:stretch>
            <a:fillRect/>
          </a:stretch>
        </p:blipFill>
        <p:spPr>
          <a:xfrm>
            <a:off x="4430316" y="4835218"/>
            <a:ext cx="4201124" cy="1472184"/>
          </a:xfrm>
          <a:prstGeom prst="rect">
            <a:avLst/>
          </a:prstGeom>
          <a:solidFill>
            <a:schemeClr val="bg1"/>
          </a:solidFill>
        </p:spPr>
      </p:pic>
      <p:pic>
        <p:nvPicPr>
          <p:cNvPr id="4" name="Picture 3"/>
          <p:cNvPicPr>
            <a:picLocks noChangeAspect="1"/>
          </p:cNvPicPr>
          <p:nvPr/>
        </p:nvPicPr>
        <p:blipFill>
          <a:blip r:embed="rId4"/>
          <a:stretch>
            <a:fillRect/>
          </a:stretch>
        </p:blipFill>
        <p:spPr>
          <a:xfrm>
            <a:off x="4174618" y="1986999"/>
            <a:ext cx="4630935" cy="2206498"/>
          </a:xfrm>
          <a:prstGeom prst="rect">
            <a:avLst/>
          </a:prstGeom>
          <a:solidFill>
            <a:schemeClr val="bg1"/>
          </a:solidFill>
        </p:spPr>
      </p:pic>
    </p:spTree>
    <p:extLst>
      <p:ext uri="{BB962C8B-B14F-4D97-AF65-F5344CB8AC3E}">
        <p14:creationId xmlns:p14="http://schemas.microsoft.com/office/powerpoint/2010/main" val="916239172"/>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51370"/>
            <a:ext cx="5560384" cy="1026108"/>
            <a:chOff x="58661" y="161936"/>
            <a:chExt cx="6812073" cy="1128263"/>
          </a:xfrm>
        </p:grpSpPr>
        <p:sp>
          <p:nvSpPr>
            <p:cNvPr id="2" name="Rounded Rectangle 1"/>
            <p:cNvSpPr/>
            <p:nvPr/>
          </p:nvSpPr>
          <p:spPr>
            <a:xfrm>
              <a:off x="58661" y="161936"/>
              <a:ext cx="6715323" cy="10956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16988" y="173421"/>
              <a:ext cx="6753746" cy="1116778"/>
            </a:xfrm>
            <a:prstGeom prst="rect">
              <a:avLst/>
            </a:prstGeom>
            <a:noFill/>
            <a:effectLst>
              <a:softEdge rad="12700"/>
            </a:effectLst>
          </p:spPr>
          <p:txBody>
            <a:bodyPr wrap="square" rtlCol="0">
              <a:spAutoFit/>
            </a:bodyPr>
            <a:lstStyle/>
            <a:p>
              <a:r>
                <a:rPr lang="en-GB" sz="1000" b="1" dirty="0"/>
                <a:t>3.6.i The proportion of older people (aged 65 and over) who were still at home 91 days after discharge from hospital into reablement/rehabilitation services </a:t>
              </a:r>
            </a:p>
            <a:p>
              <a:r>
                <a:rPr lang="en-GB" sz="1000" dirty="0"/>
                <a:t>There is strong evidence that reablement services lead to improved outcomes and value for money across the health and social care sectors. Reablement seeks to support people and maximise their level of independence, in order to minimise their need for ongoing support and dependence on public services. practice.</a:t>
              </a:r>
              <a:endParaRPr lang="en-GB" sz="1000" i="1" dirty="0"/>
            </a:p>
          </p:txBody>
        </p:sp>
      </p:grpSp>
      <p:grpSp>
        <p:nvGrpSpPr>
          <p:cNvPr id="3" name="Group 2"/>
          <p:cNvGrpSpPr/>
          <p:nvPr/>
        </p:nvGrpSpPr>
        <p:grpSpPr>
          <a:xfrm>
            <a:off x="698044" y="1709774"/>
            <a:ext cx="2721828" cy="716414"/>
            <a:chOff x="-5955" y="1688026"/>
            <a:chExt cx="2975850" cy="627056"/>
          </a:xfrm>
        </p:grpSpPr>
        <p:sp>
          <p:nvSpPr>
            <p:cNvPr id="13" name="Rounded Rectangle 12"/>
            <p:cNvSpPr/>
            <p:nvPr/>
          </p:nvSpPr>
          <p:spPr>
            <a:xfrm>
              <a:off x="-5955" y="1688026"/>
              <a:ext cx="2975850" cy="6270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52038" y="1804978"/>
              <a:ext cx="2818393" cy="484898"/>
            </a:xfrm>
            <a:prstGeom prst="rect">
              <a:avLst/>
            </a:prstGeom>
            <a:noFill/>
          </p:spPr>
          <p:txBody>
            <a:bodyPr wrap="square" rtlCol="0">
              <a:spAutoFit/>
            </a:bodyPr>
            <a:lstStyle/>
            <a:p>
              <a:r>
                <a:rPr lang="en-GB" sz="1000" dirty="0"/>
                <a:t>In 2016/17, the proportion in Derbyshire was higher, at 83.2%, than in England, at 82.5%, having risen from 77.0%.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p:cNvPicPr>
            <a:picLocks noChangeAspect="1"/>
          </p:cNvPicPr>
          <p:nvPr/>
        </p:nvPicPr>
        <p:blipFill>
          <a:blip r:embed="rId2"/>
          <a:stretch>
            <a:fillRect/>
          </a:stretch>
        </p:blipFill>
        <p:spPr>
          <a:xfrm>
            <a:off x="220171" y="3481198"/>
            <a:ext cx="3628654" cy="2743438"/>
          </a:xfrm>
          <a:prstGeom prst="rect">
            <a:avLst/>
          </a:prstGeom>
        </p:spPr>
      </p:pic>
      <p:pic>
        <p:nvPicPr>
          <p:cNvPr id="26" name="Picture 25"/>
          <p:cNvPicPr>
            <a:picLocks noChangeAspect="1"/>
          </p:cNvPicPr>
          <p:nvPr/>
        </p:nvPicPr>
        <p:blipFill>
          <a:blip r:embed="rId3"/>
          <a:stretch>
            <a:fillRect/>
          </a:stretch>
        </p:blipFill>
        <p:spPr>
          <a:xfrm>
            <a:off x="4191613" y="1887138"/>
            <a:ext cx="4556549" cy="2194052"/>
          </a:xfrm>
          <a:prstGeom prst="rect">
            <a:avLst/>
          </a:prstGeom>
        </p:spPr>
      </p:pic>
      <p:grpSp>
        <p:nvGrpSpPr>
          <p:cNvPr id="37" name="Group 36"/>
          <p:cNvGrpSpPr/>
          <p:nvPr/>
        </p:nvGrpSpPr>
        <p:grpSpPr>
          <a:xfrm>
            <a:off x="6444208" y="6587514"/>
            <a:ext cx="2525263" cy="242150"/>
            <a:chOff x="6444208" y="6587514"/>
            <a:chExt cx="2525263" cy="242150"/>
          </a:xfrm>
        </p:grpSpPr>
        <p:sp>
          <p:nvSpPr>
            <p:cNvPr id="39" name="Rounded Rectangle 38"/>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4" name="Group 43"/>
            <p:cNvGrpSpPr/>
            <p:nvPr/>
          </p:nvGrpSpPr>
          <p:grpSpPr>
            <a:xfrm>
              <a:off x="7703937" y="6595964"/>
              <a:ext cx="700304" cy="225051"/>
              <a:chOff x="6993342" y="6575775"/>
              <a:chExt cx="720000" cy="229656"/>
            </a:xfrm>
          </p:grpSpPr>
          <p:sp>
            <p:nvSpPr>
              <p:cNvPr id="45" name="Rounded Rectangle 44"/>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6" name="TextBox 45"/>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spTree>
    <p:extLst>
      <p:ext uri="{BB962C8B-B14F-4D97-AF65-F5344CB8AC3E}">
        <p14:creationId xmlns:p14="http://schemas.microsoft.com/office/powerpoint/2010/main" val="221384116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364806"/>
            <a:ext cx="5527806" cy="1169551"/>
            <a:chOff x="58661" y="143366"/>
            <a:chExt cx="6772161" cy="1169551"/>
          </a:xfrm>
        </p:grpSpPr>
        <p:sp>
          <p:nvSpPr>
            <p:cNvPr id="2" name="Rounded Rectangle 1"/>
            <p:cNvSpPr/>
            <p:nvPr/>
          </p:nvSpPr>
          <p:spPr>
            <a:xfrm>
              <a:off x="58661" y="161936"/>
              <a:ext cx="6715323" cy="10956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77076" y="143366"/>
              <a:ext cx="6753746" cy="1169551"/>
            </a:xfrm>
            <a:prstGeom prst="rect">
              <a:avLst/>
            </a:prstGeom>
            <a:noFill/>
            <a:effectLst>
              <a:softEdge rad="12700"/>
            </a:effectLst>
          </p:spPr>
          <p:txBody>
            <a:bodyPr wrap="square" rtlCol="0">
              <a:spAutoFit/>
            </a:bodyPr>
            <a:lstStyle/>
            <a:p>
              <a:r>
                <a:rPr lang="en-GB" sz="1000" b="1" dirty="0"/>
                <a:t>3.6.ii Proportion of older people (65 and over) who were offered rehabilitation following discharge from acute or community hospital </a:t>
              </a:r>
            </a:p>
            <a:p>
              <a:r>
                <a:rPr lang="en-GB" sz="1000" dirty="0"/>
                <a:t>Reablement/rehabilitation services are focused on improving people’s health, well-being,</a:t>
              </a:r>
            </a:p>
            <a:p>
              <a:r>
                <a:rPr lang="en-GB" sz="1000" dirty="0"/>
                <a:t>confidence and independence after an acute episode of ill health, injury or a gradual decline</a:t>
              </a:r>
            </a:p>
            <a:p>
              <a:r>
                <a:rPr lang="en-GB" sz="1000" dirty="0"/>
                <a:t>in functioning in the community. They include all episodes of support provided that are</a:t>
              </a:r>
            </a:p>
            <a:p>
              <a:r>
                <a:rPr lang="en-GB" sz="1000" dirty="0"/>
                <a:t>intended to be time limited and aim at maximising the independence of the individual and</a:t>
              </a:r>
            </a:p>
            <a:p>
              <a:r>
                <a:rPr lang="en-GB" sz="1000" dirty="0"/>
                <a:t>reducing/eliminating their need for on-going support.</a:t>
              </a:r>
              <a:endParaRPr lang="en-GB" sz="1000" i="1" dirty="0"/>
            </a:p>
          </p:txBody>
        </p:sp>
      </p:grpSp>
      <p:grpSp>
        <p:nvGrpSpPr>
          <p:cNvPr id="3" name="Group 2"/>
          <p:cNvGrpSpPr/>
          <p:nvPr/>
        </p:nvGrpSpPr>
        <p:grpSpPr>
          <a:xfrm>
            <a:off x="467544" y="1873847"/>
            <a:ext cx="3168352" cy="619049"/>
            <a:chOff x="179512" y="1520735"/>
            <a:chExt cx="3444339" cy="1260194"/>
          </a:xfrm>
        </p:grpSpPr>
        <p:sp>
          <p:nvSpPr>
            <p:cNvPr id="13" name="Rounded Rectangle 12"/>
            <p:cNvSpPr/>
            <p:nvPr/>
          </p:nvSpPr>
          <p:spPr>
            <a:xfrm>
              <a:off x="179512" y="1520735"/>
              <a:ext cx="3384376" cy="1260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4403" y="1522825"/>
              <a:ext cx="3409448" cy="484898"/>
            </a:xfrm>
            <a:prstGeom prst="rect">
              <a:avLst/>
            </a:prstGeom>
            <a:noFill/>
          </p:spPr>
          <p:txBody>
            <a:bodyPr wrap="square" rtlCol="0">
              <a:spAutoFit/>
            </a:bodyPr>
            <a:lstStyle/>
            <a:p>
              <a:r>
                <a:rPr lang="en-GB" sz="1000" dirty="0"/>
                <a:t>In 2016/17, the proportion in Derbyshire was significantly lower, at 1.4%, than in England, at 2.7%, having fallen significantly from 1.9%.</a:t>
              </a:r>
              <a:endParaRPr lang="en-GB" sz="1000" dirty="0">
                <a:solidFill>
                  <a:srgbClr val="FF0000"/>
                </a:solidFill>
              </a:endParaRP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rgbClr val="FF0000"/>
          </a:solidFill>
          <a:ln>
            <a:solidFill>
              <a:srgbClr val="FF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p:cNvPicPr>
            <a:picLocks noChangeAspect="1"/>
          </p:cNvPicPr>
          <p:nvPr/>
        </p:nvPicPr>
        <p:blipFill>
          <a:blip r:embed="rId2"/>
          <a:stretch>
            <a:fillRect/>
          </a:stretch>
        </p:blipFill>
        <p:spPr>
          <a:xfrm>
            <a:off x="220171" y="3481198"/>
            <a:ext cx="3628654" cy="2743438"/>
          </a:xfrm>
          <a:prstGeom prst="rect">
            <a:avLst/>
          </a:prstGeom>
        </p:spPr>
      </p:pic>
      <p:pic>
        <p:nvPicPr>
          <p:cNvPr id="26" name="Picture 25"/>
          <p:cNvPicPr>
            <a:picLocks noChangeAspect="1"/>
          </p:cNvPicPr>
          <p:nvPr/>
        </p:nvPicPr>
        <p:blipFill>
          <a:blip r:embed="rId3"/>
          <a:stretch>
            <a:fillRect/>
          </a:stretch>
        </p:blipFill>
        <p:spPr>
          <a:xfrm>
            <a:off x="4191613" y="1887138"/>
            <a:ext cx="4556549" cy="2194052"/>
          </a:xfrm>
          <a:prstGeom prst="rect">
            <a:avLst/>
          </a:prstGeom>
        </p:spPr>
      </p:pic>
      <p:grpSp>
        <p:nvGrpSpPr>
          <p:cNvPr id="37" name="Group 36"/>
          <p:cNvGrpSpPr/>
          <p:nvPr/>
        </p:nvGrpSpPr>
        <p:grpSpPr>
          <a:xfrm>
            <a:off x="6444208" y="6587514"/>
            <a:ext cx="2525263" cy="242150"/>
            <a:chOff x="6444208" y="6587514"/>
            <a:chExt cx="2525263" cy="242150"/>
          </a:xfrm>
        </p:grpSpPr>
        <p:sp>
          <p:nvSpPr>
            <p:cNvPr id="39" name="Rounded Rectangle 38"/>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4" name="Group 43"/>
            <p:cNvGrpSpPr/>
            <p:nvPr/>
          </p:nvGrpSpPr>
          <p:grpSpPr>
            <a:xfrm>
              <a:off x="7703937" y="6595964"/>
              <a:ext cx="700304" cy="225051"/>
              <a:chOff x="6993342" y="6575775"/>
              <a:chExt cx="720000" cy="229656"/>
            </a:xfrm>
          </p:grpSpPr>
          <p:sp>
            <p:nvSpPr>
              <p:cNvPr id="45" name="Rounded Rectangle 44"/>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6" name="TextBox 45"/>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spTree>
    <p:extLst>
      <p:ext uri="{BB962C8B-B14F-4D97-AF65-F5344CB8AC3E}">
        <p14:creationId xmlns:p14="http://schemas.microsoft.com/office/powerpoint/2010/main" val="345087404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463501"/>
            <a:ext cx="5560384" cy="926787"/>
            <a:chOff x="58661" y="242061"/>
            <a:chExt cx="6812073" cy="926787"/>
          </a:xfrm>
        </p:grpSpPr>
        <p:sp>
          <p:nvSpPr>
            <p:cNvPr id="2" name="Rounded Rectangle 1"/>
            <p:cNvSpPr/>
            <p:nvPr/>
          </p:nvSpPr>
          <p:spPr>
            <a:xfrm>
              <a:off x="58661" y="242061"/>
              <a:ext cx="6715323" cy="9267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16988" y="292348"/>
              <a:ext cx="6753746" cy="707886"/>
            </a:xfrm>
            <a:prstGeom prst="rect">
              <a:avLst/>
            </a:prstGeom>
            <a:noFill/>
            <a:effectLst>
              <a:softEdge rad="12700"/>
            </a:effectLst>
          </p:spPr>
          <p:txBody>
            <a:bodyPr wrap="square" rtlCol="0">
              <a:spAutoFit/>
            </a:bodyPr>
            <a:lstStyle/>
            <a:p>
              <a:r>
                <a:rPr lang="en-GB" sz="1000" b="1" dirty="0"/>
                <a:t>3.7.ii Tooth extractions due to decay for children admitted as inpatients to hospital, aged 10 years and under</a:t>
              </a:r>
            </a:p>
            <a:p>
              <a:r>
                <a:rPr lang="en-GB" sz="1000" dirty="0"/>
                <a:t>Tooth decay is a predominantly preventable disease. Significant levels remain, resulting in pain, sleep loss, time off school and, in some cases, treatment under general anaesthetic.</a:t>
              </a:r>
              <a:endParaRPr lang="en-GB" sz="1000" i="1" dirty="0"/>
            </a:p>
          </p:txBody>
        </p:sp>
      </p:grpSp>
      <p:grpSp>
        <p:nvGrpSpPr>
          <p:cNvPr id="3" name="Group 2"/>
          <p:cNvGrpSpPr/>
          <p:nvPr/>
        </p:nvGrpSpPr>
        <p:grpSpPr>
          <a:xfrm>
            <a:off x="334192" y="1451542"/>
            <a:ext cx="3373410" cy="1439777"/>
            <a:chOff x="207210" y="1462003"/>
            <a:chExt cx="3384376" cy="1260194"/>
          </a:xfrm>
        </p:grpSpPr>
        <p:sp>
          <p:nvSpPr>
            <p:cNvPr id="13" name="Rounded Rectangle 12"/>
            <p:cNvSpPr/>
            <p:nvPr/>
          </p:nvSpPr>
          <p:spPr>
            <a:xfrm>
              <a:off x="207210" y="1462003"/>
              <a:ext cx="3384376" cy="1260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8127" y="1520735"/>
              <a:ext cx="3301165" cy="1158367"/>
            </a:xfrm>
            <a:prstGeom prst="rect">
              <a:avLst/>
            </a:prstGeom>
            <a:noFill/>
          </p:spPr>
          <p:txBody>
            <a:bodyPr wrap="square" rtlCol="0">
              <a:spAutoFit/>
            </a:bodyPr>
            <a:lstStyle/>
            <a:p>
              <a:r>
                <a:rPr lang="en-GB" sz="1000" dirty="0"/>
                <a:t>The crude rate of the number of finished consultant episodes (FCEs) where a tooth extraction was performed on a child aged 10 years or under at the start of the episode of care, due to tooth decay, per 100,000 resident population.</a:t>
              </a:r>
            </a:p>
            <a:p>
              <a:r>
                <a:rPr lang="en-GB" sz="1000" dirty="0"/>
                <a:t>In 2016/17, the rate in Derbyshire was significantly lower, at 136.0, than in England, at 421.7, having risen from 125.5.</a:t>
              </a:r>
              <a:endParaRPr lang="en-GB" sz="1000" dirty="0">
                <a:solidFill>
                  <a:srgbClr val="FF0000"/>
                </a:solidFill>
              </a:endParaRP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7" name="Group 36"/>
          <p:cNvGrpSpPr/>
          <p:nvPr/>
        </p:nvGrpSpPr>
        <p:grpSpPr>
          <a:xfrm>
            <a:off x="6444208" y="6587514"/>
            <a:ext cx="2525263" cy="242150"/>
            <a:chOff x="6444208" y="6587514"/>
            <a:chExt cx="2525263" cy="242150"/>
          </a:xfrm>
        </p:grpSpPr>
        <p:sp>
          <p:nvSpPr>
            <p:cNvPr id="39" name="Rounded Rectangle 38"/>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4" name="Group 43"/>
            <p:cNvGrpSpPr/>
            <p:nvPr/>
          </p:nvGrpSpPr>
          <p:grpSpPr>
            <a:xfrm>
              <a:off x="7703937" y="6595964"/>
              <a:ext cx="700304" cy="225051"/>
              <a:chOff x="6993342" y="6575775"/>
              <a:chExt cx="720000" cy="229656"/>
            </a:xfrm>
          </p:grpSpPr>
          <p:sp>
            <p:nvSpPr>
              <p:cNvPr id="45" name="Rounded Rectangle 44"/>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6" name="TextBox 45"/>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pic>
        <p:nvPicPr>
          <p:cNvPr id="22" name="Picture 21"/>
          <p:cNvPicPr>
            <a:picLocks noChangeAspect="1"/>
          </p:cNvPicPr>
          <p:nvPr/>
        </p:nvPicPr>
        <p:blipFill>
          <a:blip r:embed="rId2"/>
          <a:stretch>
            <a:fillRect/>
          </a:stretch>
        </p:blipFill>
        <p:spPr>
          <a:xfrm>
            <a:off x="205883" y="3463178"/>
            <a:ext cx="3628654" cy="2743438"/>
          </a:xfrm>
          <a:prstGeom prst="rect">
            <a:avLst/>
          </a:prstGeom>
        </p:spPr>
      </p:pic>
      <p:pic>
        <p:nvPicPr>
          <p:cNvPr id="23" name="Picture 22"/>
          <p:cNvPicPr>
            <a:picLocks noChangeAspect="1"/>
          </p:cNvPicPr>
          <p:nvPr/>
        </p:nvPicPr>
        <p:blipFill>
          <a:blip r:embed="rId3"/>
          <a:stretch>
            <a:fillRect/>
          </a:stretch>
        </p:blipFill>
        <p:spPr>
          <a:xfrm>
            <a:off x="4253302" y="4877671"/>
            <a:ext cx="4201124" cy="1472184"/>
          </a:xfrm>
          <a:prstGeom prst="rect">
            <a:avLst/>
          </a:prstGeom>
          <a:solidFill>
            <a:schemeClr val="bg1"/>
          </a:solidFill>
        </p:spPr>
      </p:pic>
      <p:pic>
        <p:nvPicPr>
          <p:cNvPr id="4" name="Picture 3"/>
          <p:cNvPicPr>
            <a:picLocks noChangeAspect="1"/>
          </p:cNvPicPr>
          <p:nvPr/>
        </p:nvPicPr>
        <p:blipFill>
          <a:blip r:embed="rId4"/>
          <a:stretch>
            <a:fillRect/>
          </a:stretch>
        </p:blipFill>
        <p:spPr>
          <a:xfrm>
            <a:off x="4198287" y="1961980"/>
            <a:ext cx="4535985" cy="2206498"/>
          </a:xfrm>
          <a:prstGeom prst="rect">
            <a:avLst/>
          </a:prstGeom>
          <a:solidFill>
            <a:schemeClr val="bg1"/>
          </a:solidFill>
        </p:spPr>
      </p:pic>
    </p:spTree>
    <p:extLst>
      <p:ext uri="{BB962C8B-B14F-4D97-AF65-F5344CB8AC3E}">
        <p14:creationId xmlns:p14="http://schemas.microsoft.com/office/powerpoint/2010/main" val="11432804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107504" y="1484784"/>
            <a:ext cx="8856984" cy="4555093"/>
          </a:xfrm>
          <a:prstGeom prst="rect">
            <a:avLst/>
          </a:prstGeom>
          <a:solidFill>
            <a:schemeClr val="bg1"/>
          </a:solidFill>
        </p:spPr>
        <p:txBody>
          <a:bodyPr wrap="square" rtlCol="0">
            <a:spAutoFit/>
          </a:bodyPr>
          <a:lstStyle/>
          <a:p>
            <a:r>
              <a:rPr lang="en-GB" sz="1000" b="1" dirty="0">
                <a:hlinkClick r:id="rId2" action="ppaction://hlinksldjump"/>
              </a:rPr>
              <a:t>PHOF</a:t>
            </a:r>
            <a:endParaRPr lang="en-GB" sz="1000" b="1" dirty="0">
              <a:hlinkClick r:id="rId3" action="ppaction://hlinksldjump"/>
            </a:endParaRPr>
          </a:p>
          <a:p>
            <a:pPr>
              <a:spcBef>
                <a:spcPts val="0"/>
              </a:spcBef>
            </a:pPr>
            <a:r>
              <a:rPr lang="en-GB" sz="1000" dirty="0">
                <a:hlinkClick r:id="rId4" action="ppaction://hlinksldjump"/>
              </a:rPr>
              <a:t>1.06i Adults with a learning disability / in contact with secondary mental health services who live in stable and appropriate accommodation</a:t>
            </a:r>
            <a:endParaRPr lang="en-GB" sz="1000" dirty="0"/>
          </a:p>
          <a:p>
            <a:pPr>
              <a:spcBef>
                <a:spcPts val="0"/>
              </a:spcBef>
            </a:pPr>
            <a:r>
              <a:rPr lang="en-GB" sz="1000" dirty="0">
                <a:hlinkClick r:id="rId5" action="ppaction://hlinksldjump"/>
              </a:rPr>
              <a:t>1.06ii Adults in contact with secondary mental health services who live in stable and appropriate accommodation</a:t>
            </a:r>
            <a:endParaRPr lang="en-GB" sz="1000" dirty="0"/>
          </a:p>
          <a:p>
            <a:pPr>
              <a:spcBef>
                <a:spcPts val="0"/>
              </a:spcBef>
            </a:pPr>
            <a:r>
              <a:rPr lang="en-GB" sz="1000" dirty="0">
                <a:hlinkClick r:id="rId6" action="ppaction://hlinksldjump"/>
              </a:rPr>
              <a:t>1.17 Fuel Poverty</a:t>
            </a:r>
            <a:endParaRPr lang="en-GB" sz="1000" dirty="0"/>
          </a:p>
          <a:p>
            <a:pPr>
              <a:spcBef>
                <a:spcPts val="0"/>
              </a:spcBef>
            </a:pPr>
            <a:r>
              <a:rPr lang="en-GB" sz="1000" dirty="0">
                <a:hlinkClick r:id="rId7" action="ppaction://hlinksldjump"/>
              </a:rPr>
              <a:t>2.17 Estimated diabetes diagnosis rate</a:t>
            </a:r>
            <a:endParaRPr lang="en-GB" sz="1000" dirty="0"/>
          </a:p>
          <a:p>
            <a:pPr>
              <a:spcBef>
                <a:spcPts val="0"/>
              </a:spcBef>
            </a:pPr>
            <a:r>
              <a:rPr lang="en-GB" sz="1000" dirty="0">
                <a:hlinkClick r:id="rId8" action="ppaction://hlinksldjump"/>
              </a:rPr>
              <a:t>2.19 Cancer diagnosed at early stage</a:t>
            </a:r>
            <a:endParaRPr lang="en-GB" sz="1000" dirty="0"/>
          </a:p>
          <a:p>
            <a:pPr>
              <a:spcBef>
                <a:spcPts val="0"/>
              </a:spcBef>
            </a:pPr>
            <a:r>
              <a:rPr lang="en-GB" sz="1000" dirty="0">
                <a:hlinkClick r:id="rId9" action="ppaction://hlinksldjump"/>
              </a:rPr>
              <a:t>2.20i Cancer screening coverage – breast cancer</a:t>
            </a:r>
            <a:endParaRPr lang="en-GB" sz="1000" dirty="0"/>
          </a:p>
          <a:p>
            <a:pPr>
              <a:spcBef>
                <a:spcPts val="0"/>
              </a:spcBef>
            </a:pPr>
            <a:r>
              <a:rPr lang="en-GB" sz="1000" dirty="0">
                <a:hlinkClick r:id="rId10" action="ppaction://hlinksldjump"/>
              </a:rPr>
              <a:t>2.20i Cancer screening coverage – cervical cancer</a:t>
            </a:r>
            <a:endParaRPr lang="en-GB" sz="1000" dirty="0"/>
          </a:p>
          <a:p>
            <a:pPr>
              <a:spcBef>
                <a:spcPts val="0"/>
              </a:spcBef>
            </a:pPr>
            <a:r>
              <a:rPr lang="en-GB" sz="1000" dirty="0">
                <a:hlinkClick r:id="rId11" action="ppaction://hlinksldjump"/>
              </a:rPr>
              <a:t>2.20i Cancer screening coverage – bowel cancer</a:t>
            </a:r>
            <a:endParaRPr lang="en-GB" sz="1000" dirty="0"/>
          </a:p>
          <a:p>
            <a:pPr>
              <a:spcBef>
                <a:spcPts val="0"/>
              </a:spcBef>
            </a:pPr>
            <a:r>
              <a:rPr lang="en-GB" sz="1000" dirty="0">
                <a:hlinkClick r:id="rId12" action="ppaction://hlinksldjump"/>
              </a:rPr>
              <a:t>2.20iv Abdominal Aortic Aneurysm Screening – Coverage</a:t>
            </a:r>
            <a:endParaRPr lang="en-GB" sz="1000" dirty="0"/>
          </a:p>
          <a:p>
            <a:pPr>
              <a:spcBef>
                <a:spcPts val="0"/>
              </a:spcBef>
            </a:pPr>
            <a:r>
              <a:rPr lang="en-GB" sz="1000" dirty="0">
                <a:hlinkClick r:id="rId13" action="ppaction://hlinksldjump"/>
              </a:rPr>
              <a:t>2.22iii Cumulative percentage of the eligible population aged 40-74 offered an NHS Health Check in the five year period 2013/14 - 2017/18</a:t>
            </a:r>
            <a:endParaRPr lang="en-GB" sz="1000" dirty="0"/>
          </a:p>
          <a:p>
            <a:pPr>
              <a:spcBef>
                <a:spcPts val="0"/>
              </a:spcBef>
            </a:pPr>
            <a:r>
              <a:rPr lang="en-GB" sz="1000" dirty="0">
                <a:hlinkClick r:id="rId14" action="ppaction://hlinksldjump"/>
              </a:rPr>
              <a:t>2.22iv Cumulative percentage of the eligible population aged 40-74 offered an NHS Health Check who received an NHS Health Check</a:t>
            </a:r>
            <a:endParaRPr lang="en-GB" sz="1000" dirty="0"/>
          </a:p>
          <a:p>
            <a:pPr>
              <a:spcBef>
                <a:spcPts val="0"/>
              </a:spcBef>
            </a:pPr>
            <a:r>
              <a:rPr lang="en-GB" sz="1000" dirty="0">
                <a:hlinkClick r:id="rId15" action="ppaction://hlinksldjump"/>
              </a:rPr>
              <a:t>2.22v Cumulative percentage of the eligible population aged 40-74 who received an NHS Health check</a:t>
            </a:r>
            <a:endParaRPr lang="en-GB" sz="1000" dirty="0"/>
          </a:p>
          <a:p>
            <a:pPr>
              <a:spcBef>
                <a:spcPts val="0"/>
              </a:spcBef>
            </a:pPr>
            <a:r>
              <a:rPr lang="en-GB" sz="1000" dirty="0">
                <a:hlinkClick r:id="rId16" action="ppaction://hlinksldjump"/>
              </a:rPr>
              <a:t>2.24i Emergency hospital admissions due to falls in people age 65 and over - 65+</a:t>
            </a:r>
            <a:r>
              <a:rPr lang="en-GB" sz="1000" dirty="0"/>
              <a:t>-</a:t>
            </a:r>
          </a:p>
          <a:p>
            <a:pPr>
              <a:spcBef>
                <a:spcPts val="0"/>
              </a:spcBef>
            </a:pPr>
            <a:r>
              <a:rPr lang="en-GB" sz="1000" dirty="0">
                <a:hlinkClick r:id="rId17" action="ppaction://hlinksldjump"/>
              </a:rPr>
              <a:t>2.24ii Emergency hospital admissions due to falls in people age 65 and over - 65-79</a:t>
            </a:r>
            <a:endParaRPr lang="en-GB" sz="1000" dirty="0"/>
          </a:p>
          <a:p>
            <a:pPr>
              <a:spcBef>
                <a:spcPts val="0"/>
              </a:spcBef>
            </a:pPr>
            <a:r>
              <a:rPr lang="en-GB" sz="1000" dirty="0">
                <a:hlinkClick r:id="rId18" action="ppaction://hlinksldjump"/>
              </a:rPr>
              <a:t>2.24iii Emergency hospital admissions due to falls in people age 65 and over - 80+</a:t>
            </a:r>
            <a:endParaRPr lang="en-GB" sz="1000" dirty="0"/>
          </a:p>
          <a:p>
            <a:pPr>
              <a:spcBef>
                <a:spcPts val="0"/>
              </a:spcBef>
            </a:pPr>
            <a:r>
              <a:rPr lang="en-GB" sz="1000" dirty="0">
                <a:hlinkClick r:id="rId19" action="ppaction://hlinksldjump"/>
              </a:rPr>
              <a:t>4.11 Emergency readmissions within 30 days of discharge from hospital</a:t>
            </a:r>
            <a:endParaRPr lang="en-GB" sz="1000" dirty="0"/>
          </a:p>
          <a:p>
            <a:pPr>
              <a:spcBef>
                <a:spcPts val="0"/>
              </a:spcBef>
            </a:pPr>
            <a:r>
              <a:rPr lang="en-GB" sz="1000" dirty="0">
                <a:hlinkClick r:id="rId20" action="ppaction://hlinksldjump"/>
              </a:rPr>
              <a:t>4.12i Preventable sight loss – age related macular degeneration (AMD)</a:t>
            </a:r>
            <a:endParaRPr lang="en-GB" sz="1000" dirty="0"/>
          </a:p>
          <a:p>
            <a:pPr>
              <a:spcBef>
                <a:spcPts val="0"/>
              </a:spcBef>
            </a:pPr>
            <a:r>
              <a:rPr lang="en-GB" sz="1000" dirty="0">
                <a:hlinkClick r:id="rId21" action="ppaction://hlinksldjump"/>
              </a:rPr>
              <a:t>4.12ii Preventable sight loss - glaucoma</a:t>
            </a:r>
            <a:r>
              <a:rPr lang="en-GB" sz="1000" dirty="0"/>
              <a:t> </a:t>
            </a:r>
          </a:p>
          <a:p>
            <a:pPr>
              <a:spcBef>
                <a:spcPts val="0"/>
              </a:spcBef>
            </a:pPr>
            <a:r>
              <a:rPr lang="en-GB" sz="1000" dirty="0">
                <a:hlinkClick r:id="rId22" action="ppaction://hlinksldjump"/>
              </a:rPr>
              <a:t>4.12iii Preventable sight loss - diabetic eye disease</a:t>
            </a:r>
            <a:r>
              <a:rPr lang="en-GB" sz="1000" dirty="0"/>
              <a:t>d</a:t>
            </a:r>
          </a:p>
          <a:p>
            <a:pPr>
              <a:spcBef>
                <a:spcPts val="0"/>
              </a:spcBef>
            </a:pPr>
            <a:r>
              <a:rPr lang="en-GB" sz="1000" dirty="0">
                <a:hlinkClick r:id="rId23" action="ppaction://hlinksldjump"/>
              </a:rPr>
              <a:t>4.12iv Preventable sight loss - sight loss certifications</a:t>
            </a:r>
            <a:r>
              <a:rPr lang="en-GB" sz="1000" dirty="0"/>
              <a:t> </a:t>
            </a:r>
          </a:p>
          <a:p>
            <a:pPr>
              <a:spcBef>
                <a:spcPts val="0"/>
              </a:spcBef>
            </a:pPr>
            <a:r>
              <a:rPr lang="en-GB" sz="1000" dirty="0">
                <a:hlinkClick r:id="rId24" action="ppaction://hlinksldjump"/>
              </a:rPr>
              <a:t>4.14i Hip fractures in people aged 65 and over </a:t>
            </a:r>
            <a:endParaRPr lang="en-GB" sz="1000" dirty="0"/>
          </a:p>
          <a:p>
            <a:pPr>
              <a:spcBef>
                <a:spcPts val="0"/>
              </a:spcBef>
            </a:pPr>
            <a:r>
              <a:rPr lang="en-GB" sz="1000" dirty="0">
                <a:hlinkClick r:id="rId25" action="ppaction://hlinksldjump"/>
              </a:rPr>
              <a:t>4.14ii Hip fractures in people aged 65 and over - aged 65-79</a:t>
            </a:r>
            <a:endParaRPr lang="en-GB" sz="1000" dirty="0"/>
          </a:p>
          <a:p>
            <a:pPr>
              <a:spcBef>
                <a:spcPts val="0"/>
              </a:spcBef>
            </a:pPr>
            <a:r>
              <a:rPr lang="en-GB" sz="1000" dirty="0">
                <a:hlinkClick r:id="rId26" action="ppaction://hlinksldjump"/>
              </a:rPr>
              <a:t>4.14iii Hip fractures in people aged 65 and over - aged 80+</a:t>
            </a:r>
            <a:endParaRPr lang="en-GB" sz="1000" dirty="0"/>
          </a:p>
          <a:p>
            <a:pPr>
              <a:spcBef>
                <a:spcPts val="0"/>
              </a:spcBef>
            </a:pPr>
            <a:r>
              <a:rPr lang="en-GB" sz="1000" dirty="0">
                <a:hlinkClick r:id="rId27" action="ppaction://hlinksldjump"/>
              </a:rPr>
              <a:t>4.16 Estimated diagnosis rate for people with dementia</a:t>
            </a:r>
            <a:endParaRPr lang="en-GB" sz="1000" dirty="0"/>
          </a:p>
          <a:p>
            <a:pPr>
              <a:spcBef>
                <a:spcPts val="0"/>
              </a:spcBef>
            </a:pPr>
            <a:endParaRPr lang="en-GB" sz="1000" dirty="0"/>
          </a:p>
          <a:p>
            <a:pPr>
              <a:spcBef>
                <a:spcPts val="0"/>
              </a:spcBef>
            </a:pPr>
            <a:r>
              <a:rPr lang="en-GB" sz="1000" b="1" dirty="0">
                <a:hlinkClick r:id="rId28" action="ppaction://hlinksldjump"/>
              </a:rPr>
              <a:t>Keep People Healthy &amp; Independent in their Own Homes - NHSOF &amp; ASCOF</a:t>
            </a:r>
            <a:endParaRPr lang="en-GB" sz="1000" b="1" dirty="0"/>
          </a:p>
          <a:p>
            <a:pPr>
              <a:spcBef>
                <a:spcPts val="0"/>
              </a:spcBef>
            </a:pPr>
            <a:r>
              <a:rPr lang="en-GB" sz="1000" b="1" dirty="0">
                <a:hlinkClick r:id="rId29" action="ppaction://hlinksldjump"/>
              </a:rPr>
              <a:t>Keep People Healthy &amp; Independent in their Own Homes - CCGOF (1)</a:t>
            </a:r>
            <a:endParaRPr lang="en-GB" sz="1000" b="1" dirty="0"/>
          </a:p>
          <a:p>
            <a:pPr>
              <a:spcBef>
                <a:spcPts val="0"/>
              </a:spcBef>
            </a:pPr>
            <a:r>
              <a:rPr lang="en-GB" sz="1000" b="1" dirty="0">
                <a:hlinkClick r:id="rId30" action="ppaction://hlinksldjump"/>
              </a:rPr>
              <a:t>Keep People Healthy &amp; Independent in their Own Homes - CCGOF (2)</a:t>
            </a:r>
            <a:endParaRPr lang="en-GB" sz="1000" b="1" dirty="0"/>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508" y="406101"/>
            <a:ext cx="6840760" cy="369332"/>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Keep People Healthy &amp; Independent in their Own Homes</a:t>
            </a:r>
          </a:p>
        </p:txBody>
      </p:sp>
    </p:spTree>
    <p:extLst>
      <p:ext uri="{BB962C8B-B14F-4D97-AF65-F5344CB8AC3E}">
        <p14:creationId xmlns:p14="http://schemas.microsoft.com/office/powerpoint/2010/main" val="224473662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463501"/>
            <a:ext cx="5560384" cy="926787"/>
            <a:chOff x="58661" y="242061"/>
            <a:chExt cx="6812072" cy="926787"/>
          </a:xfrm>
        </p:grpSpPr>
        <p:sp>
          <p:nvSpPr>
            <p:cNvPr id="2" name="Rounded Rectangle 1"/>
            <p:cNvSpPr/>
            <p:nvPr/>
          </p:nvSpPr>
          <p:spPr>
            <a:xfrm>
              <a:off x="58661" y="242061"/>
              <a:ext cx="6715323" cy="9267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16988" y="292348"/>
              <a:ext cx="6753745" cy="553998"/>
            </a:xfrm>
            <a:prstGeom prst="rect">
              <a:avLst/>
            </a:prstGeom>
            <a:noFill/>
            <a:effectLst>
              <a:softEdge rad="12700"/>
            </a:effectLst>
          </p:spPr>
          <p:txBody>
            <a:bodyPr wrap="square" rtlCol="0">
              <a:spAutoFit/>
            </a:bodyPr>
            <a:lstStyle/>
            <a:p>
              <a:r>
                <a:rPr lang="en-GB" sz="1000" b="1" dirty="0"/>
                <a:t>4.4.i Access to GP services </a:t>
              </a:r>
            </a:p>
            <a:p>
              <a:r>
                <a:rPr lang="en-GB" sz="1000" dirty="0"/>
                <a:t>This indicator measures the weighted percentage of people who report their experience of</a:t>
              </a:r>
            </a:p>
            <a:p>
              <a:r>
                <a:rPr lang="en-GB" sz="1000" dirty="0"/>
                <a:t>making a GP appointment as ‘fairly good’ or ‘very good’.</a:t>
              </a:r>
              <a:endParaRPr lang="en-GB" sz="1000" i="1" dirty="0"/>
            </a:p>
          </p:txBody>
        </p:sp>
      </p:grpSp>
      <p:grpSp>
        <p:nvGrpSpPr>
          <p:cNvPr id="3" name="Group 2"/>
          <p:cNvGrpSpPr/>
          <p:nvPr/>
        </p:nvGrpSpPr>
        <p:grpSpPr>
          <a:xfrm>
            <a:off x="334192" y="1525543"/>
            <a:ext cx="3373410" cy="1317467"/>
            <a:chOff x="207210" y="1462003"/>
            <a:chExt cx="3384376" cy="1260194"/>
          </a:xfrm>
        </p:grpSpPr>
        <p:sp>
          <p:nvSpPr>
            <p:cNvPr id="13" name="Rounded Rectangle 12"/>
            <p:cNvSpPr/>
            <p:nvPr/>
          </p:nvSpPr>
          <p:spPr>
            <a:xfrm>
              <a:off x="207210" y="1462003"/>
              <a:ext cx="3384376" cy="1260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8126" y="1614945"/>
              <a:ext cx="3301165" cy="971510"/>
            </a:xfrm>
            <a:prstGeom prst="rect">
              <a:avLst/>
            </a:prstGeom>
            <a:noFill/>
          </p:spPr>
          <p:txBody>
            <a:bodyPr wrap="square" rtlCol="0">
              <a:spAutoFit/>
            </a:bodyPr>
            <a:lstStyle/>
            <a:p>
              <a:r>
                <a:rPr lang="en-GB" sz="1000" dirty="0"/>
                <a:t>The weighted percentage of GP patient survey respondents who said they had a good experience of making an appointment.</a:t>
              </a:r>
            </a:p>
            <a:p>
              <a:r>
                <a:rPr lang="en-GB" sz="1000" dirty="0"/>
                <a:t>In 201617, the proportion in Derbyshire was significantly higher, at 74.5%, than in England, at 72.7%, having fallen from 75.3%.</a:t>
              </a:r>
              <a:endParaRPr lang="en-GB" sz="1000" dirty="0">
                <a:solidFill>
                  <a:srgbClr val="FF0000"/>
                </a:solidFill>
              </a:endParaRP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7" name="Group 36"/>
          <p:cNvGrpSpPr/>
          <p:nvPr/>
        </p:nvGrpSpPr>
        <p:grpSpPr>
          <a:xfrm>
            <a:off x="6444208" y="6587514"/>
            <a:ext cx="2525263" cy="242150"/>
            <a:chOff x="6444208" y="6587514"/>
            <a:chExt cx="2525263" cy="242150"/>
          </a:xfrm>
        </p:grpSpPr>
        <p:sp>
          <p:nvSpPr>
            <p:cNvPr id="39" name="Rounded Rectangle 38"/>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4" name="Group 43"/>
            <p:cNvGrpSpPr/>
            <p:nvPr/>
          </p:nvGrpSpPr>
          <p:grpSpPr>
            <a:xfrm>
              <a:off x="7703937" y="6595964"/>
              <a:ext cx="700304" cy="225051"/>
              <a:chOff x="6993342" y="6575775"/>
              <a:chExt cx="720000" cy="229656"/>
            </a:xfrm>
          </p:grpSpPr>
          <p:sp>
            <p:nvSpPr>
              <p:cNvPr id="45" name="Rounded Rectangle 44"/>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6" name="TextBox 45"/>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pic>
        <p:nvPicPr>
          <p:cNvPr id="12" name="Picture 11"/>
          <p:cNvPicPr>
            <a:picLocks noChangeAspect="1"/>
          </p:cNvPicPr>
          <p:nvPr/>
        </p:nvPicPr>
        <p:blipFill>
          <a:blip r:embed="rId2"/>
          <a:stretch>
            <a:fillRect/>
          </a:stretch>
        </p:blipFill>
        <p:spPr>
          <a:xfrm>
            <a:off x="205883" y="3488097"/>
            <a:ext cx="3628654" cy="2743438"/>
          </a:xfrm>
          <a:prstGeom prst="rect">
            <a:avLst/>
          </a:prstGeom>
        </p:spPr>
      </p:pic>
      <p:pic>
        <p:nvPicPr>
          <p:cNvPr id="15" name="Picture 14"/>
          <p:cNvPicPr>
            <a:picLocks noChangeAspect="1"/>
          </p:cNvPicPr>
          <p:nvPr/>
        </p:nvPicPr>
        <p:blipFill>
          <a:blip r:embed="rId3"/>
          <a:stretch>
            <a:fillRect/>
          </a:stretch>
        </p:blipFill>
        <p:spPr>
          <a:xfrm>
            <a:off x="4240976" y="1867181"/>
            <a:ext cx="4556549" cy="2194052"/>
          </a:xfrm>
          <a:prstGeom prst="rect">
            <a:avLst/>
          </a:prstGeom>
        </p:spPr>
      </p:pic>
      <p:pic>
        <p:nvPicPr>
          <p:cNvPr id="14" name="Picture 13"/>
          <p:cNvPicPr>
            <a:picLocks noChangeAspect="1"/>
          </p:cNvPicPr>
          <p:nvPr/>
        </p:nvPicPr>
        <p:blipFill>
          <a:blip r:embed="rId4"/>
          <a:stretch>
            <a:fillRect/>
          </a:stretch>
        </p:blipFill>
        <p:spPr>
          <a:xfrm>
            <a:off x="4365718" y="4889011"/>
            <a:ext cx="4201124" cy="1472184"/>
          </a:xfrm>
          <a:prstGeom prst="rect">
            <a:avLst/>
          </a:prstGeom>
          <a:solidFill>
            <a:schemeClr val="bg1"/>
          </a:solidFill>
        </p:spPr>
      </p:pic>
    </p:spTree>
    <p:extLst>
      <p:ext uri="{BB962C8B-B14F-4D97-AF65-F5344CB8AC3E}">
        <p14:creationId xmlns:p14="http://schemas.microsoft.com/office/powerpoint/2010/main" val="117290924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463501"/>
            <a:ext cx="5560384" cy="926787"/>
            <a:chOff x="58661" y="242061"/>
            <a:chExt cx="6812072" cy="926787"/>
          </a:xfrm>
        </p:grpSpPr>
        <p:sp>
          <p:nvSpPr>
            <p:cNvPr id="2" name="Rounded Rectangle 1"/>
            <p:cNvSpPr/>
            <p:nvPr/>
          </p:nvSpPr>
          <p:spPr>
            <a:xfrm>
              <a:off x="58661" y="242061"/>
              <a:ext cx="6715323" cy="9267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16988" y="292348"/>
              <a:ext cx="6753745" cy="553998"/>
            </a:xfrm>
            <a:prstGeom prst="rect">
              <a:avLst/>
            </a:prstGeom>
            <a:noFill/>
            <a:effectLst>
              <a:softEdge rad="12700"/>
            </a:effectLst>
          </p:spPr>
          <p:txBody>
            <a:bodyPr wrap="square" rtlCol="0">
              <a:spAutoFit/>
            </a:bodyPr>
            <a:lstStyle/>
            <a:p>
              <a:r>
                <a:rPr lang="en-GB" sz="1000" b="1" dirty="0"/>
                <a:t>4.4.ii Access to NHS dental services </a:t>
              </a:r>
            </a:p>
            <a:p>
              <a:r>
                <a:rPr lang="en-GB" sz="1000" dirty="0"/>
                <a:t>This indicator measures the weighted percentage of people who successfully obtained an</a:t>
              </a:r>
            </a:p>
            <a:p>
              <a:r>
                <a:rPr lang="en-GB" sz="1000" dirty="0"/>
                <a:t>NHS dental appointment out of those who tried in the last two years.</a:t>
              </a:r>
              <a:endParaRPr lang="en-GB" sz="1000" i="1" dirty="0"/>
            </a:p>
          </p:txBody>
        </p:sp>
      </p:grpSp>
      <p:grpSp>
        <p:nvGrpSpPr>
          <p:cNvPr id="3" name="Group 2"/>
          <p:cNvGrpSpPr/>
          <p:nvPr/>
        </p:nvGrpSpPr>
        <p:grpSpPr>
          <a:xfrm>
            <a:off x="334192" y="1525543"/>
            <a:ext cx="3373410" cy="1317467"/>
            <a:chOff x="207210" y="1462003"/>
            <a:chExt cx="3384376" cy="1260194"/>
          </a:xfrm>
        </p:grpSpPr>
        <p:sp>
          <p:nvSpPr>
            <p:cNvPr id="13" name="Rounded Rectangle 12"/>
            <p:cNvSpPr/>
            <p:nvPr/>
          </p:nvSpPr>
          <p:spPr>
            <a:xfrm>
              <a:off x="207210" y="1462003"/>
              <a:ext cx="3384376" cy="1260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8126" y="1614945"/>
              <a:ext cx="3301165" cy="971510"/>
            </a:xfrm>
            <a:prstGeom prst="rect">
              <a:avLst/>
            </a:prstGeom>
            <a:noFill/>
          </p:spPr>
          <p:txBody>
            <a:bodyPr wrap="square" rtlCol="0">
              <a:spAutoFit/>
            </a:bodyPr>
            <a:lstStyle/>
            <a:p>
              <a:r>
                <a:rPr lang="en-GB" sz="1000" dirty="0"/>
                <a:t>Of those who tried in the last two years, the weighted percentage of respondents who successfully obtained an NHS dental appointment (GP Patient Survey). </a:t>
              </a:r>
            </a:p>
            <a:p>
              <a:r>
                <a:rPr lang="en-GB" sz="1000" dirty="0"/>
                <a:t>In 2016/17, the proportion in Derbyshire was higher, at 94.8%, than in England, at 94.6%, having fallen from 94.2%.</a:t>
              </a:r>
              <a:endParaRPr lang="en-GB" sz="1000" dirty="0">
                <a:solidFill>
                  <a:srgbClr val="FF0000"/>
                </a:solidFill>
              </a:endParaRP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7" name="Group 36"/>
          <p:cNvGrpSpPr/>
          <p:nvPr/>
        </p:nvGrpSpPr>
        <p:grpSpPr>
          <a:xfrm>
            <a:off x="6444208" y="6587514"/>
            <a:ext cx="2525263" cy="242150"/>
            <a:chOff x="6444208" y="6587514"/>
            <a:chExt cx="2525263" cy="242150"/>
          </a:xfrm>
        </p:grpSpPr>
        <p:sp>
          <p:nvSpPr>
            <p:cNvPr id="39" name="Rounded Rectangle 38"/>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4" name="Group 43"/>
            <p:cNvGrpSpPr/>
            <p:nvPr/>
          </p:nvGrpSpPr>
          <p:grpSpPr>
            <a:xfrm>
              <a:off x="7703937" y="6595964"/>
              <a:ext cx="700304" cy="225051"/>
              <a:chOff x="6993342" y="6575775"/>
              <a:chExt cx="720000" cy="229656"/>
            </a:xfrm>
          </p:grpSpPr>
          <p:sp>
            <p:nvSpPr>
              <p:cNvPr id="45" name="Rounded Rectangle 44"/>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6" name="TextBox 45"/>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pic>
        <p:nvPicPr>
          <p:cNvPr id="4" name="Picture 3"/>
          <p:cNvPicPr>
            <a:picLocks noChangeAspect="1"/>
          </p:cNvPicPr>
          <p:nvPr/>
        </p:nvPicPr>
        <p:blipFill>
          <a:blip r:embed="rId2"/>
          <a:stretch>
            <a:fillRect/>
          </a:stretch>
        </p:blipFill>
        <p:spPr>
          <a:xfrm>
            <a:off x="205882" y="3488097"/>
            <a:ext cx="3628654" cy="2743438"/>
          </a:xfrm>
          <a:prstGeom prst="rect">
            <a:avLst/>
          </a:prstGeom>
        </p:spPr>
      </p:pic>
      <p:pic>
        <p:nvPicPr>
          <p:cNvPr id="14" name="Picture 13"/>
          <p:cNvPicPr>
            <a:picLocks noChangeAspect="1"/>
          </p:cNvPicPr>
          <p:nvPr/>
        </p:nvPicPr>
        <p:blipFill>
          <a:blip r:embed="rId3"/>
          <a:stretch>
            <a:fillRect/>
          </a:stretch>
        </p:blipFill>
        <p:spPr>
          <a:xfrm>
            <a:off x="4188005" y="1907083"/>
            <a:ext cx="4556549" cy="2194052"/>
          </a:xfrm>
          <a:prstGeom prst="rect">
            <a:avLst/>
          </a:prstGeom>
        </p:spPr>
      </p:pic>
      <p:pic>
        <p:nvPicPr>
          <p:cNvPr id="12" name="Picture 11"/>
          <p:cNvPicPr>
            <a:picLocks noChangeAspect="1"/>
          </p:cNvPicPr>
          <p:nvPr/>
        </p:nvPicPr>
        <p:blipFill>
          <a:blip r:embed="rId4"/>
          <a:stretch>
            <a:fillRect/>
          </a:stretch>
        </p:blipFill>
        <p:spPr>
          <a:xfrm>
            <a:off x="4430316" y="4859388"/>
            <a:ext cx="4201124" cy="1472184"/>
          </a:xfrm>
          <a:prstGeom prst="rect">
            <a:avLst/>
          </a:prstGeom>
          <a:solidFill>
            <a:schemeClr val="bg1"/>
          </a:solidFill>
        </p:spPr>
      </p:pic>
    </p:spTree>
    <p:extLst>
      <p:ext uri="{BB962C8B-B14F-4D97-AF65-F5344CB8AC3E}">
        <p14:creationId xmlns:p14="http://schemas.microsoft.com/office/powerpoint/2010/main" val="61812070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463501"/>
            <a:ext cx="5560384" cy="926787"/>
            <a:chOff x="58661" y="242061"/>
            <a:chExt cx="6812072" cy="926787"/>
          </a:xfrm>
        </p:grpSpPr>
        <p:sp>
          <p:nvSpPr>
            <p:cNvPr id="2" name="Rounded Rectangle 1"/>
            <p:cNvSpPr/>
            <p:nvPr/>
          </p:nvSpPr>
          <p:spPr>
            <a:xfrm>
              <a:off x="58661" y="242061"/>
              <a:ext cx="6715323" cy="9267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16988" y="292348"/>
              <a:ext cx="6753745" cy="553998"/>
            </a:xfrm>
            <a:prstGeom prst="rect">
              <a:avLst/>
            </a:prstGeom>
            <a:noFill/>
            <a:effectLst>
              <a:softEdge rad="12700"/>
            </a:effectLst>
          </p:spPr>
          <p:txBody>
            <a:bodyPr wrap="square" rtlCol="0">
              <a:spAutoFit/>
            </a:bodyPr>
            <a:lstStyle/>
            <a:p>
              <a:r>
                <a:rPr lang="en-GB" sz="1000" b="1" dirty="0"/>
                <a:t>4a.i Patient experience of GP services </a:t>
              </a:r>
            </a:p>
            <a:p>
              <a:r>
                <a:rPr lang="en-GB" sz="1000" dirty="0"/>
                <a:t>This indicator measures the weighted percentage of people who report their overall experience of GP services as ‘fairly good’ or ‘very good’. </a:t>
              </a:r>
              <a:endParaRPr lang="en-GB" sz="1000" i="1" dirty="0"/>
            </a:p>
          </p:txBody>
        </p:sp>
      </p:grpSp>
      <p:grpSp>
        <p:nvGrpSpPr>
          <p:cNvPr id="3" name="Group 2"/>
          <p:cNvGrpSpPr/>
          <p:nvPr/>
        </p:nvGrpSpPr>
        <p:grpSpPr>
          <a:xfrm>
            <a:off x="334192" y="1525543"/>
            <a:ext cx="3373410" cy="1317467"/>
            <a:chOff x="207210" y="1462003"/>
            <a:chExt cx="3384376" cy="1260194"/>
          </a:xfrm>
        </p:grpSpPr>
        <p:sp>
          <p:nvSpPr>
            <p:cNvPr id="13" name="Rounded Rectangle 12"/>
            <p:cNvSpPr/>
            <p:nvPr/>
          </p:nvSpPr>
          <p:spPr>
            <a:xfrm>
              <a:off x="207210" y="1462003"/>
              <a:ext cx="3384376" cy="1260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8126" y="1614945"/>
              <a:ext cx="3301165" cy="971510"/>
            </a:xfrm>
            <a:prstGeom prst="rect">
              <a:avLst/>
            </a:prstGeom>
            <a:noFill/>
          </p:spPr>
          <p:txBody>
            <a:bodyPr wrap="square" rtlCol="0">
              <a:spAutoFit/>
            </a:bodyPr>
            <a:lstStyle/>
            <a:p>
              <a:r>
                <a:rPr lang="en-GB" sz="1000" dirty="0"/>
                <a:t>Patient experience of GP services, measured by scoring the results of one question from the GP Patient Survey. </a:t>
              </a:r>
            </a:p>
            <a:p>
              <a:r>
                <a:rPr lang="en-GB" sz="1000" dirty="0"/>
                <a:t>In 2016/17, the proportion in Derbyshire was significantly higher, at 87.6%, than in England, at 84.8%, having fallen from 88.4%.</a:t>
              </a:r>
              <a:endParaRPr lang="en-GB" sz="1000" dirty="0">
                <a:solidFill>
                  <a:srgbClr val="FF0000"/>
                </a:solidFill>
              </a:endParaRP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7" name="Group 36"/>
          <p:cNvGrpSpPr/>
          <p:nvPr/>
        </p:nvGrpSpPr>
        <p:grpSpPr>
          <a:xfrm>
            <a:off x="6444208" y="6587514"/>
            <a:ext cx="2525263" cy="242150"/>
            <a:chOff x="6444208" y="6587514"/>
            <a:chExt cx="2525263" cy="242150"/>
          </a:xfrm>
        </p:grpSpPr>
        <p:sp>
          <p:nvSpPr>
            <p:cNvPr id="39" name="Rounded Rectangle 38"/>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4" name="Group 43"/>
            <p:cNvGrpSpPr/>
            <p:nvPr/>
          </p:nvGrpSpPr>
          <p:grpSpPr>
            <a:xfrm>
              <a:off x="7703937" y="6595964"/>
              <a:ext cx="700304" cy="225051"/>
              <a:chOff x="6993342" y="6575775"/>
              <a:chExt cx="720000" cy="229656"/>
            </a:xfrm>
          </p:grpSpPr>
          <p:sp>
            <p:nvSpPr>
              <p:cNvPr id="45" name="Rounded Rectangle 44"/>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6" name="TextBox 45"/>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pic>
        <p:nvPicPr>
          <p:cNvPr id="5" name="Picture 4"/>
          <p:cNvPicPr>
            <a:picLocks noChangeAspect="1"/>
          </p:cNvPicPr>
          <p:nvPr/>
        </p:nvPicPr>
        <p:blipFill>
          <a:blip r:embed="rId2"/>
          <a:stretch>
            <a:fillRect/>
          </a:stretch>
        </p:blipFill>
        <p:spPr>
          <a:xfrm>
            <a:off x="205882" y="3510785"/>
            <a:ext cx="3628654" cy="2743438"/>
          </a:xfrm>
          <a:prstGeom prst="rect">
            <a:avLst/>
          </a:prstGeom>
        </p:spPr>
      </p:pic>
      <p:pic>
        <p:nvPicPr>
          <p:cNvPr id="4" name="Picture 3"/>
          <p:cNvPicPr>
            <a:picLocks noChangeAspect="1"/>
          </p:cNvPicPr>
          <p:nvPr/>
        </p:nvPicPr>
        <p:blipFill>
          <a:blip r:embed="rId3"/>
          <a:stretch>
            <a:fillRect/>
          </a:stretch>
        </p:blipFill>
        <p:spPr>
          <a:xfrm>
            <a:off x="4430315" y="4831395"/>
            <a:ext cx="4201124" cy="1472184"/>
          </a:xfrm>
          <a:prstGeom prst="rect">
            <a:avLst/>
          </a:prstGeom>
          <a:solidFill>
            <a:schemeClr val="bg1"/>
          </a:solidFill>
        </p:spPr>
      </p:pic>
      <p:pic>
        <p:nvPicPr>
          <p:cNvPr id="14" name="Picture 13"/>
          <p:cNvPicPr>
            <a:picLocks noChangeAspect="1"/>
          </p:cNvPicPr>
          <p:nvPr/>
        </p:nvPicPr>
        <p:blipFill>
          <a:blip r:embed="rId4"/>
          <a:stretch>
            <a:fillRect/>
          </a:stretch>
        </p:blipFill>
        <p:spPr>
          <a:xfrm>
            <a:off x="4222819" y="1934331"/>
            <a:ext cx="4630935" cy="2206498"/>
          </a:xfrm>
          <a:prstGeom prst="rect">
            <a:avLst/>
          </a:prstGeom>
          <a:solidFill>
            <a:schemeClr val="bg1"/>
          </a:solidFill>
        </p:spPr>
      </p:pic>
    </p:spTree>
    <p:extLst>
      <p:ext uri="{BB962C8B-B14F-4D97-AF65-F5344CB8AC3E}">
        <p14:creationId xmlns:p14="http://schemas.microsoft.com/office/powerpoint/2010/main" val="21069738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Patient experience of GP out-of-hours services, measured by scoring the results of one</a:t>
            </a:r>
          </a:p>
          <a:p>
            <a:pPr algn="ctr"/>
            <a:r>
              <a:rPr lang="en-GB" dirty="0"/>
              <a:t>question from the GP Patient Survey.</a:t>
            </a:r>
          </a:p>
        </p:txBody>
      </p:sp>
      <p:grpSp>
        <p:nvGrpSpPr>
          <p:cNvPr id="6" name="Group 5"/>
          <p:cNvGrpSpPr/>
          <p:nvPr/>
        </p:nvGrpSpPr>
        <p:grpSpPr>
          <a:xfrm>
            <a:off x="48764" y="463501"/>
            <a:ext cx="5560384" cy="926787"/>
            <a:chOff x="58661" y="242061"/>
            <a:chExt cx="6812072" cy="926787"/>
          </a:xfrm>
        </p:grpSpPr>
        <p:sp>
          <p:nvSpPr>
            <p:cNvPr id="2" name="Rounded Rectangle 1"/>
            <p:cNvSpPr/>
            <p:nvPr/>
          </p:nvSpPr>
          <p:spPr>
            <a:xfrm>
              <a:off x="58661" y="242061"/>
              <a:ext cx="6715323" cy="9267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16988" y="292348"/>
              <a:ext cx="6753745" cy="861774"/>
            </a:xfrm>
            <a:prstGeom prst="rect">
              <a:avLst/>
            </a:prstGeom>
            <a:noFill/>
            <a:effectLst>
              <a:softEdge rad="12700"/>
            </a:effectLst>
          </p:spPr>
          <p:txBody>
            <a:bodyPr wrap="square" rtlCol="0">
              <a:spAutoFit/>
            </a:bodyPr>
            <a:lstStyle/>
            <a:p>
              <a:r>
                <a:rPr lang="en-GB" sz="1000" b="1" dirty="0"/>
                <a:t>4a.ii Patient experience of GP out-of-hours services </a:t>
              </a:r>
            </a:p>
            <a:p>
              <a:r>
                <a:rPr lang="en-GB" sz="1000" dirty="0"/>
                <a:t>This indicator measures the weighted percentage of people who report their overall</a:t>
              </a:r>
            </a:p>
            <a:p>
              <a:r>
                <a:rPr lang="en-GB" sz="1000" dirty="0"/>
                <a:t>experience of GP out-of-hours services as ‘very good’ or fairly good’. </a:t>
              </a:r>
            </a:p>
            <a:p>
              <a:endParaRPr lang="en-GB" sz="1000" i="1" dirty="0"/>
            </a:p>
            <a:p>
              <a:r>
                <a:rPr lang="en-GB" sz="1000" i="1" dirty="0"/>
                <a:t>See also CCGOF 4.1</a:t>
              </a:r>
            </a:p>
          </p:txBody>
        </p:sp>
      </p:grpSp>
      <p:grpSp>
        <p:nvGrpSpPr>
          <p:cNvPr id="3" name="Group 2"/>
          <p:cNvGrpSpPr/>
          <p:nvPr/>
        </p:nvGrpSpPr>
        <p:grpSpPr>
          <a:xfrm>
            <a:off x="334192" y="1525543"/>
            <a:ext cx="3373410" cy="1317467"/>
            <a:chOff x="207210" y="1462003"/>
            <a:chExt cx="3384376" cy="1260194"/>
          </a:xfrm>
        </p:grpSpPr>
        <p:sp>
          <p:nvSpPr>
            <p:cNvPr id="13" name="Rounded Rectangle 12"/>
            <p:cNvSpPr/>
            <p:nvPr/>
          </p:nvSpPr>
          <p:spPr>
            <a:xfrm>
              <a:off x="207210" y="1462003"/>
              <a:ext cx="3384376" cy="1260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8126" y="1614945"/>
              <a:ext cx="3301165" cy="971510"/>
            </a:xfrm>
            <a:prstGeom prst="rect">
              <a:avLst/>
            </a:prstGeom>
            <a:noFill/>
          </p:spPr>
          <p:txBody>
            <a:bodyPr wrap="square" rtlCol="0">
              <a:spAutoFit/>
            </a:bodyPr>
            <a:lstStyle/>
            <a:p>
              <a:r>
                <a:rPr lang="en-GB" sz="1000" dirty="0"/>
                <a:t>Patient experience of GP out-of-hours services, measured by scoring the results of one question from the GP Patient Survey.</a:t>
              </a:r>
            </a:p>
            <a:p>
              <a:r>
                <a:rPr lang="en-GB" sz="1000" dirty="0"/>
                <a:t>In 2016/17, the proportion in Derbyshire was significantly higher, at 72.6%, than in England, at 68.6%, having risen from 69.9%.</a:t>
              </a:r>
              <a:endParaRPr lang="en-GB" sz="1000" dirty="0">
                <a:solidFill>
                  <a:srgbClr val="FF0000"/>
                </a:solidFill>
              </a:endParaRP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7" name="Group 36"/>
          <p:cNvGrpSpPr/>
          <p:nvPr/>
        </p:nvGrpSpPr>
        <p:grpSpPr>
          <a:xfrm>
            <a:off x="6444208" y="6587514"/>
            <a:ext cx="2525263" cy="242150"/>
            <a:chOff x="6444208" y="6587514"/>
            <a:chExt cx="2525263" cy="242150"/>
          </a:xfrm>
        </p:grpSpPr>
        <p:sp>
          <p:nvSpPr>
            <p:cNvPr id="39" name="Rounded Rectangle 38"/>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4" name="Group 43"/>
            <p:cNvGrpSpPr/>
            <p:nvPr/>
          </p:nvGrpSpPr>
          <p:grpSpPr>
            <a:xfrm>
              <a:off x="7703937" y="6595964"/>
              <a:ext cx="700304" cy="225051"/>
              <a:chOff x="6993342" y="6575775"/>
              <a:chExt cx="720000" cy="229656"/>
            </a:xfrm>
          </p:grpSpPr>
          <p:sp>
            <p:nvSpPr>
              <p:cNvPr id="45" name="Rounded Rectangle 44"/>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6" name="TextBox 45"/>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pic>
        <p:nvPicPr>
          <p:cNvPr id="4" name="Picture 3"/>
          <p:cNvPicPr>
            <a:picLocks noChangeAspect="1"/>
          </p:cNvPicPr>
          <p:nvPr/>
        </p:nvPicPr>
        <p:blipFill>
          <a:blip r:embed="rId2"/>
          <a:stretch>
            <a:fillRect/>
          </a:stretch>
        </p:blipFill>
        <p:spPr>
          <a:xfrm>
            <a:off x="205882" y="3481198"/>
            <a:ext cx="3628654" cy="2743438"/>
          </a:xfrm>
          <a:prstGeom prst="rect">
            <a:avLst/>
          </a:prstGeom>
        </p:spPr>
      </p:pic>
      <p:pic>
        <p:nvPicPr>
          <p:cNvPr id="15" name="Picture 14"/>
          <p:cNvPicPr>
            <a:picLocks noChangeAspect="1"/>
          </p:cNvPicPr>
          <p:nvPr/>
        </p:nvPicPr>
        <p:blipFill>
          <a:blip r:embed="rId3"/>
          <a:stretch>
            <a:fillRect/>
          </a:stretch>
        </p:blipFill>
        <p:spPr>
          <a:xfrm>
            <a:off x="4188005" y="1807537"/>
            <a:ext cx="4556549" cy="2194052"/>
          </a:xfrm>
          <a:prstGeom prst="rect">
            <a:avLst/>
          </a:prstGeom>
        </p:spPr>
      </p:pic>
      <p:pic>
        <p:nvPicPr>
          <p:cNvPr id="5" name="Picture 4"/>
          <p:cNvPicPr>
            <a:picLocks noChangeAspect="1"/>
          </p:cNvPicPr>
          <p:nvPr/>
        </p:nvPicPr>
        <p:blipFill>
          <a:blip r:embed="rId4"/>
          <a:stretch>
            <a:fillRect/>
          </a:stretch>
        </p:blipFill>
        <p:spPr>
          <a:xfrm>
            <a:off x="4365717" y="4862926"/>
            <a:ext cx="4201124" cy="1472184"/>
          </a:xfrm>
          <a:prstGeom prst="rect">
            <a:avLst/>
          </a:prstGeom>
          <a:solidFill>
            <a:schemeClr val="bg1"/>
          </a:solidFill>
        </p:spPr>
      </p:pic>
    </p:spTree>
    <p:extLst>
      <p:ext uri="{BB962C8B-B14F-4D97-AF65-F5344CB8AC3E}">
        <p14:creationId xmlns:p14="http://schemas.microsoft.com/office/powerpoint/2010/main" val="1162617238"/>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Patient experience of GP out-of-hours services, measured by scoring the results of one</a:t>
            </a:r>
          </a:p>
          <a:p>
            <a:pPr algn="ctr"/>
            <a:r>
              <a:rPr lang="en-GB" dirty="0"/>
              <a:t>question from the GP Patient Survey.</a:t>
            </a:r>
          </a:p>
        </p:txBody>
      </p:sp>
      <p:grpSp>
        <p:nvGrpSpPr>
          <p:cNvPr id="6" name="Group 5"/>
          <p:cNvGrpSpPr/>
          <p:nvPr/>
        </p:nvGrpSpPr>
        <p:grpSpPr>
          <a:xfrm>
            <a:off x="48764" y="463501"/>
            <a:ext cx="5560384" cy="926787"/>
            <a:chOff x="58661" y="242061"/>
            <a:chExt cx="6812072" cy="926787"/>
          </a:xfrm>
        </p:grpSpPr>
        <p:sp>
          <p:nvSpPr>
            <p:cNvPr id="2" name="Rounded Rectangle 1"/>
            <p:cNvSpPr/>
            <p:nvPr/>
          </p:nvSpPr>
          <p:spPr>
            <a:xfrm>
              <a:off x="58661" y="242061"/>
              <a:ext cx="6715323" cy="92678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16988" y="292348"/>
              <a:ext cx="6753745" cy="553998"/>
            </a:xfrm>
            <a:prstGeom prst="rect">
              <a:avLst/>
            </a:prstGeom>
            <a:noFill/>
            <a:effectLst>
              <a:softEdge rad="12700"/>
            </a:effectLst>
          </p:spPr>
          <p:txBody>
            <a:bodyPr wrap="square" rtlCol="0">
              <a:spAutoFit/>
            </a:bodyPr>
            <a:lstStyle/>
            <a:p>
              <a:r>
                <a:rPr lang="en-GB" sz="1000" b="1" dirty="0"/>
                <a:t>4a.iii Patient experience of dental services </a:t>
              </a:r>
            </a:p>
            <a:p>
              <a:r>
                <a:rPr lang="en-GB" sz="1000" dirty="0"/>
                <a:t>This indicator measures the weighted percentage of people who report their overall</a:t>
              </a:r>
            </a:p>
            <a:p>
              <a:r>
                <a:rPr lang="en-GB" sz="1000" dirty="0"/>
                <a:t>experience of NHS dental services as ‘very good’ or ‘fairly good’. </a:t>
              </a:r>
              <a:endParaRPr lang="en-GB" sz="1000" i="1" dirty="0"/>
            </a:p>
          </p:txBody>
        </p:sp>
      </p:grpSp>
      <p:grpSp>
        <p:nvGrpSpPr>
          <p:cNvPr id="3" name="Group 2"/>
          <p:cNvGrpSpPr/>
          <p:nvPr/>
        </p:nvGrpSpPr>
        <p:grpSpPr>
          <a:xfrm>
            <a:off x="334192" y="1525543"/>
            <a:ext cx="3373410" cy="1317467"/>
            <a:chOff x="207210" y="1462003"/>
            <a:chExt cx="3384376" cy="1260194"/>
          </a:xfrm>
        </p:grpSpPr>
        <p:sp>
          <p:nvSpPr>
            <p:cNvPr id="13" name="Rounded Rectangle 12"/>
            <p:cNvSpPr/>
            <p:nvPr/>
          </p:nvSpPr>
          <p:spPr>
            <a:xfrm>
              <a:off x="207210" y="1462003"/>
              <a:ext cx="3384376" cy="1260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48126" y="1614945"/>
              <a:ext cx="3301165" cy="971510"/>
            </a:xfrm>
            <a:prstGeom prst="rect">
              <a:avLst/>
            </a:prstGeom>
            <a:noFill/>
          </p:spPr>
          <p:txBody>
            <a:bodyPr wrap="square" rtlCol="0">
              <a:spAutoFit/>
            </a:bodyPr>
            <a:lstStyle/>
            <a:p>
              <a:r>
                <a:rPr lang="en-GB" sz="1000" dirty="0"/>
                <a:t>Patient experience of NHS dental services, measured by scoring the results of one question from the GP Patient Survey.</a:t>
              </a:r>
            </a:p>
            <a:p>
              <a:r>
                <a:rPr lang="en-GB" sz="1000" dirty="0"/>
                <a:t>In 2016/17, the proportion in Derbyshire was significantly higher, at 86.6%, than in England, at 85.2%, remaining the same as previously.</a:t>
              </a:r>
              <a:endParaRPr lang="en-GB" sz="1000" dirty="0">
                <a:solidFill>
                  <a:srgbClr val="FF0000"/>
                </a:solidFill>
              </a:endParaRP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7" name="Group 36"/>
          <p:cNvGrpSpPr/>
          <p:nvPr/>
        </p:nvGrpSpPr>
        <p:grpSpPr>
          <a:xfrm>
            <a:off x="6444208" y="6587514"/>
            <a:ext cx="2525263" cy="242150"/>
            <a:chOff x="6444208" y="6587514"/>
            <a:chExt cx="2525263" cy="242150"/>
          </a:xfrm>
        </p:grpSpPr>
        <p:sp>
          <p:nvSpPr>
            <p:cNvPr id="39" name="Rounded Rectangle 38"/>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4" name="Group 43"/>
            <p:cNvGrpSpPr/>
            <p:nvPr/>
          </p:nvGrpSpPr>
          <p:grpSpPr>
            <a:xfrm>
              <a:off x="7703937" y="6595964"/>
              <a:ext cx="700304" cy="225051"/>
              <a:chOff x="6993342" y="6575775"/>
              <a:chExt cx="720000" cy="229656"/>
            </a:xfrm>
          </p:grpSpPr>
          <p:sp>
            <p:nvSpPr>
              <p:cNvPr id="45" name="Rounded Rectangle 44"/>
              <p:cNvSpPr/>
              <p:nvPr/>
            </p:nvSpPr>
            <p:spPr>
              <a:xfrm>
                <a:off x="7020272" y="6596459"/>
                <a:ext cx="576064" cy="208972"/>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6" name="TextBox 45"/>
              <p:cNvSpPr txBox="1"/>
              <p:nvPr/>
            </p:nvSpPr>
            <p:spPr>
              <a:xfrm>
                <a:off x="6993342" y="6575775"/>
                <a:ext cx="720000" cy="217241"/>
              </a:xfrm>
              <a:prstGeom prst="rect">
                <a:avLst/>
              </a:prstGeom>
              <a:noFill/>
            </p:spPr>
            <p:txBody>
              <a:bodyPr wrap="square" rtlCol="0">
                <a:noAutofit/>
              </a:bodyPr>
              <a:lstStyle/>
              <a:p>
                <a:r>
                  <a:rPr lang="en-GB" sz="1000" dirty="0">
                    <a:solidFill>
                      <a:schemeClr val="bg1"/>
                    </a:solidFill>
                  </a:rPr>
                  <a:t>NHSOF</a:t>
                </a:r>
              </a:p>
            </p:txBody>
          </p:sp>
        </p:grpSp>
      </p:grpSp>
      <p:pic>
        <p:nvPicPr>
          <p:cNvPr id="5" name="Picture 4"/>
          <p:cNvPicPr>
            <a:picLocks noChangeAspect="1"/>
          </p:cNvPicPr>
          <p:nvPr/>
        </p:nvPicPr>
        <p:blipFill>
          <a:blip r:embed="rId2"/>
          <a:stretch>
            <a:fillRect/>
          </a:stretch>
        </p:blipFill>
        <p:spPr>
          <a:xfrm>
            <a:off x="186115" y="3569100"/>
            <a:ext cx="3628654" cy="2743438"/>
          </a:xfrm>
          <a:prstGeom prst="rect">
            <a:avLst/>
          </a:prstGeom>
        </p:spPr>
      </p:pic>
      <p:pic>
        <p:nvPicPr>
          <p:cNvPr id="12" name="Picture 11"/>
          <p:cNvPicPr>
            <a:picLocks noChangeAspect="1"/>
          </p:cNvPicPr>
          <p:nvPr/>
        </p:nvPicPr>
        <p:blipFill>
          <a:blip r:embed="rId3"/>
          <a:stretch>
            <a:fillRect/>
          </a:stretch>
        </p:blipFill>
        <p:spPr>
          <a:xfrm>
            <a:off x="4252603" y="1934331"/>
            <a:ext cx="4556549" cy="2194052"/>
          </a:xfrm>
          <a:prstGeom prst="rect">
            <a:avLst/>
          </a:prstGeom>
        </p:spPr>
      </p:pic>
      <p:sp>
        <p:nvSpPr>
          <p:cNvPr id="30" name="Rectangle 29"/>
          <p:cNvSpPr/>
          <p:nvPr/>
        </p:nvSpPr>
        <p:spPr>
          <a:xfrm>
            <a:off x="5796136" y="908720"/>
            <a:ext cx="360040"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4"/>
          <a:stretch>
            <a:fillRect/>
          </a:stretch>
        </p:blipFill>
        <p:spPr>
          <a:xfrm>
            <a:off x="4365718" y="4880639"/>
            <a:ext cx="4201124" cy="1472184"/>
          </a:xfrm>
          <a:prstGeom prst="rect">
            <a:avLst/>
          </a:prstGeom>
          <a:solidFill>
            <a:schemeClr val="bg1"/>
          </a:solidFill>
        </p:spPr>
      </p:pic>
    </p:spTree>
    <p:extLst>
      <p:ext uri="{BB962C8B-B14F-4D97-AF65-F5344CB8AC3E}">
        <p14:creationId xmlns:p14="http://schemas.microsoft.com/office/powerpoint/2010/main" val="61753409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72636" y="356619"/>
            <a:ext cx="5363460" cy="1169551"/>
            <a:chOff x="72636" y="136268"/>
            <a:chExt cx="5363460" cy="1169551"/>
          </a:xfrm>
        </p:grpSpPr>
        <p:sp>
          <p:nvSpPr>
            <p:cNvPr id="2" name="Rounded Rectangle 1"/>
            <p:cNvSpPr/>
            <p:nvPr/>
          </p:nvSpPr>
          <p:spPr>
            <a:xfrm>
              <a:off x="72636" y="162264"/>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22642" y="136268"/>
              <a:ext cx="5313454" cy="1169551"/>
            </a:xfrm>
            <a:prstGeom prst="rect">
              <a:avLst/>
            </a:prstGeom>
            <a:noFill/>
            <a:effectLst>
              <a:softEdge rad="12700"/>
            </a:effectLst>
          </p:spPr>
          <p:txBody>
            <a:bodyPr wrap="square" rtlCol="0">
              <a:spAutoFit/>
            </a:bodyPr>
            <a:lstStyle/>
            <a:p>
              <a:r>
                <a:rPr lang="en-GB" sz="1000" b="1" dirty="0"/>
                <a:t>1.1 Potential years of life lost (PYLL) from causes considered amenable to healthcare</a:t>
              </a:r>
            </a:p>
            <a:p>
              <a:r>
                <a:rPr lang="en-GB" sz="1000" dirty="0"/>
                <a:t>Deaths from causes considered ‘amenable’ to healthcare are premature deaths that should not occur in the presence of timely and effective healthcare.</a:t>
              </a:r>
            </a:p>
            <a:p>
              <a:r>
                <a:rPr lang="en-GB" sz="1000" dirty="0"/>
                <a:t>The number of years of life lost by every 100,000 adults aged 20 and over dying from</a:t>
              </a:r>
            </a:p>
            <a:p>
              <a:r>
                <a:rPr lang="en-GB" sz="1000" dirty="0"/>
                <a:t>conditions which are usually treatable, measured in a way which allows for comparisons</a:t>
              </a:r>
            </a:p>
            <a:p>
              <a:r>
                <a:rPr lang="en-GB" sz="1000" dirty="0"/>
                <a:t>between populations with different age profiles and over time.</a:t>
              </a:r>
            </a:p>
            <a:p>
              <a:r>
                <a:rPr lang="en-GB" sz="1000" i="1" dirty="0"/>
                <a:t>See also NHSOF 1a.1</a:t>
              </a:r>
            </a:p>
          </p:txBody>
        </p:sp>
      </p:grpSp>
      <p:grpSp>
        <p:nvGrpSpPr>
          <p:cNvPr id="3" name="Group 2"/>
          <p:cNvGrpSpPr/>
          <p:nvPr/>
        </p:nvGrpSpPr>
        <p:grpSpPr>
          <a:xfrm>
            <a:off x="251520" y="1539718"/>
            <a:ext cx="3384376" cy="1424867"/>
            <a:chOff x="205409" y="1413372"/>
            <a:chExt cx="3384376" cy="1367556"/>
          </a:xfrm>
        </p:grpSpPr>
        <p:sp>
          <p:nvSpPr>
            <p:cNvPr id="13" name="Rounded Rectangle 12"/>
            <p:cNvSpPr/>
            <p:nvPr/>
          </p:nvSpPr>
          <p:spPr>
            <a:xfrm>
              <a:off x="205409"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320702" y="1437657"/>
              <a:ext cx="3240360" cy="1270208"/>
            </a:xfrm>
            <a:prstGeom prst="rect">
              <a:avLst/>
            </a:prstGeom>
            <a:noFill/>
          </p:spPr>
          <p:txBody>
            <a:bodyPr wrap="square" rtlCol="0">
              <a:spAutoFit/>
            </a:bodyPr>
            <a:lstStyle/>
            <a:p>
              <a:r>
                <a:rPr lang="en-GB" sz="1000" b="1" dirty="0"/>
                <a:t>Male</a:t>
              </a:r>
            </a:p>
            <a:p>
              <a:r>
                <a:rPr lang="en-GB" sz="1000" dirty="0"/>
                <a:t>In 2014, the rate of years lost per 100,000 population for Derbyshire STP the rate was 2482, compared with 2266 for NHS England, having risen from 2274.</a:t>
              </a:r>
            </a:p>
            <a:p>
              <a:r>
                <a:rPr lang="en-GB" sz="1000" dirty="0"/>
                <a:t>Erewash CCG – 1804; down from 2200.</a:t>
              </a:r>
            </a:p>
            <a:p>
              <a:r>
                <a:rPr lang="en-GB" sz="1000" dirty="0"/>
                <a:t>Hardwick CCG – 2377; up from 2241.</a:t>
              </a:r>
            </a:p>
            <a:p>
              <a:r>
                <a:rPr lang="en-GB" sz="1000" dirty="0"/>
                <a:t>North Derbyshire CCG – 2599; up from 2288.</a:t>
              </a:r>
            </a:p>
            <a:p>
              <a:r>
                <a:rPr lang="en-GB" sz="1000" dirty="0"/>
                <a:t>Southern Derbyshire CCG – 2562; up from 2287.</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6444208" y="6587514"/>
            <a:ext cx="2525263" cy="258229"/>
            <a:chOff x="6444208" y="6587514"/>
            <a:chExt cx="2525263" cy="258229"/>
          </a:xfrm>
        </p:grpSpPr>
        <p:sp>
          <p:nvSpPr>
            <p:cNvPr id="30" name="Rounded Rectangle 29"/>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137486" y="6599522"/>
              <a:ext cx="700304" cy="246221"/>
              <a:chOff x="7005353" y="6583745"/>
              <a:chExt cx="720000" cy="246221"/>
            </a:xfrm>
          </p:grpSpPr>
          <p:sp>
            <p:nvSpPr>
              <p:cNvPr id="40" name="Rounded Rectangle 39"/>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1" name="TextBox 40"/>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25" name="TextBox 24"/>
          <p:cNvSpPr txBox="1"/>
          <p:nvPr/>
        </p:nvSpPr>
        <p:spPr>
          <a:xfrm>
            <a:off x="5594774" y="2860400"/>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05884" y="3488097"/>
            <a:ext cx="3628654" cy="2743438"/>
          </a:xfrm>
          <a:prstGeom prst="rect">
            <a:avLst/>
          </a:prstGeom>
        </p:spPr>
      </p:pic>
      <p:pic>
        <p:nvPicPr>
          <p:cNvPr id="5" name="Picture 4"/>
          <p:cNvPicPr>
            <a:picLocks noChangeAspect="1"/>
          </p:cNvPicPr>
          <p:nvPr/>
        </p:nvPicPr>
        <p:blipFill>
          <a:blip r:embed="rId3"/>
          <a:stretch>
            <a:fillRect/>
          </a:stretch>
        </p:blipFill>
        <p:spPr>
          <a:xfrm>
            <a:off x="4128982" y="4835468"/>
            <a:ext cx="4740482" cy="1204595"/>
          </a:xfrm>
          <a:prstGeom prst="rect">
            <a:avLst/>
          </a:prstGeom>
          <a:solidFill>
            <a:schemeClr val="bg1"/>
          </a:solidFill>
        </p:spPr>
      </p:pic>
    </p:spTree>
    <p:extLst>
      <p:ext uri="{BB962C8B-B14F-4D97-AF65-F5344CB8AC3E}">
        <p14:creationId xmlns:p14="http://schemas.microsoft.com/office/powerpoint/2010/main" val="376906532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STP</a:t>
            </a:r>
          </a:p>
        </p:txBody>
      </p:sp>
      <p:grpSp>
        <p:nvGrpSpPr>
          <p:cNvPr id="6" name="Group 5"/>
          <p:cNvGrpSpPr/>
          <p:nvPr/>
        </p:nvGrpSpPr>
        <p:grpSpPr>
          <a:xfrm>
            <a:off x="61102" y="363977"/>
            <a:ext cx="5469074" cy="1323439"/>
            <a:chOff x="179512" y="143626"/>
            <a:chExt cx="5184576" cy="1323439"/>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95278" y="143626"/>
              <a:ext cx="5032809" cy="1323439"/>
            </a:xfrm>
            <a:prstGeom prst="rect">
              <a:avLst/>
            </a:prstGeom>
            <a:noFill/>
            <a:effectLst>
              <a:softEdge rad="12700"/>
            </a:effectLst>
          </p:spPr>
          <p:txBody>
            <a:bodyPr wrap="square" rtlCol="0">
              <a:spAutoFit/>
            </a:bodyPr>
            <a:lstStyle/>
            <a:p>
              <a:r>
                <a:rPr lang="en-GB" sz="1000" b="1" dirty="0"/>
                <a:t>1.1 Potential years of life lost (PYLL) from causes considered amenable to healthcare</a:t>
              </a:r>
            </a:p>
            <a:p>
              <a:r>
                <a:rPr lang="en-GB" sz="1000" dirty="0"/>
                <a:t>Deaths from causes considered ‘amenable’ to healthcare are premature deaths that should not occur in the presence of timely and effective healthcare.</a:t>
              </a:r>
            </a:p>
            <a:p>
              <a:r>
                <a:rPr lang="en-GB" sz="1000" dirty="0"/>
                <a:t>The number of years of life lost by every 100,000 adults aged 20 and over dying from</a:t>
              </a:r>
            </a:p>
            <a:p>
              <a:r>
                <a:rPr lang="en-GB" sz="1000" dirty="0"/>
                <a:t>conditions which are usually treatable, measured in a way which allows for comparisons between populations with different age profiles and over time.</a:t>
              </a:r>
            </a:p>
            <a:p>
              <a:r>
                <a:rPr lang="en-GB" sz="1000" i="1" dirty="0"/>
                <a:t>See also NHSOF 1a.1</a:t>
              </a:r>
            </a:p>
            <a:p>
              <a:endParaRPr lang="en-GB" sz="1000" dirty="0"/>
            </a:p>
          </p:txBody>
        </p:sp>
      </p:grpSp>
      <p:grpSp>
        <p:nvGrpSpPr>
          <p:cNvPr id="3" name="Group 2"/>
          <p:cNvGrpSpPr/>
          <p:nvPr/>
        </p:nvGrpSpPr>
        <p:grpSpPr>
          <a:xfrm>
            <a:off x="392228" y="1531561"/>
            <a:ext cx="3309854" cy="1396997"/>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00756" y="1425999"/>
              <a:ext cx="3348034" cy="1295548"/>
            </a:xfrm>
            <a:prstGeom prst="rect">
              <a:avLst/>
            </a:prstGeom>
            <a:noFill/>
          </p:spPr>
          <p:txBody>
            <a:bodyPr wrap="square" rtlCol="0">
              <a:spAutoFit/>
            </a:bodyPr>
            <a:lstStyle/>
            <a:p>
              <a:r>
                <a:rPr lang="en-GB" sz="1000" b="1" dirty="0"/>
                <a:t>Female</a:t>
              </a:r>
            </a:p>
            <a:p>
              <a:r>
                <a:rPr lang="en-GB" sz="1000" dirty="0"/>
                <a:t>In 2014, the rate of years lost per 100,000 population for Derbyshire STP the rate was 1820, compared with 1869 for NHS England, having fallen from 1867.</a:t>
              </a:r>
            </a:p>
            <a:p>
              <a:r>
                <a:rPr lang="en-GB" sz="1000" dirty="0"/>
                <a:t>Erewash CCG – 1886; up from 1560.</a:t>
              </a:r>
            </a:p>
            <a:p>
              <a:r>
                <a:rPr lang="en-GB" sz="1000" dirty="0"/>
                <a:t>Hardwick CCG – 1916; down from 1950.</a:t>
              </a:r>
            </a:p>
            <a:p>
              <a:r>
                <a:rPr lang="en-GB" sz="1000" dirty="0"/>
                <a:t>North Derbyshire CCG – 1715; down from 1732.</a:t>
              </a:r>
            </a:p>
            <a:p>
              <a:r>
                <a:rPr lang="en-GB" sz="1000" dirty="0"/>
                <a:t>Southern Derbyshire CCG – 1848; down from 1981</a:t>
              </a:r>
            </a:p>
          </p:txBody>
        </p:sp>
      </p:grpSp>
      <p:grpSp>
        <p:nvGrpSpPr>
          <p:cNvPr id="10" name="Group 9"/>
          <p:cNvGrpSpPr/>
          <p:nvPr/>
        </p:nvGrpSpPr>
        <p:grpSpPr>
          <a:xfrm>
            <a:off x="4018008" y="1502701"/>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6444208" y="6587514"/>
            <a:ext cx="2525263" cy="258229"/>
            <a:chOff x="6444208" y="6587514"/>
            <a:chExt cx="2525263" cy="258229"/>
          </a:xfrm>
        </p:grpSpPr>
        <p:sp>
          <p:nvSpPr>
            <p:cNvPr id="30" name="Rounded Rectangle 29"/>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137486" y="6599522"/>
              <a:ext cx="700304" cy="246221"/>
              <a:chOff x="7005353" y="6583745"/>
              <a:chExt cx="720000" cy="246221"/>
            </a:xfrm>
          </p:grpSpPr>
          <p:sp>
            <p:nvSpPr>
              <p:cNvPr id="40" name="Rounded Rectangle 39"/>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1" name="TextBox 40"/>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50" name="TextBox 49"/>
          <p:cNvSpPr txBox="1"/>
          <p:nvPr/>
        </p:nvSpPr>
        <p:spPr>
          <a:xfrm>
            <a:off x="5652120" y="2935936"/>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15773" y="3504545"/>
            <a:ext cx="3628654" cy="2743438"/>
          </a:xfrm>
          <a:prstGeom prst="rect">
            <a:avLst/>
          </a:prstGeom>
        </p:spPr>
      </p:pic>
      <p:pic>
        <p:nvPicPr>
          <p:cNvPr id="15" name="Picture 14"/>
          <p:cNvPicPr>
            <a:picLocks noChangeAspect="1"/>
          </p:cNvPicPr>
          <p:nvPr/>
        </p:nvPicPr>
        <p:blipFill>
          <a:blip r:embed="rId3"/>
          <a:stretch>
            <a:fillRect/>
          </a:stretch>
        </p:blipFill>
        <p:spPr>
          <a:xfrm>
            <a:off x="4169785" y="4967402"/>
            <a:ext cx="4737003" cy="1140051"/>
          </a:xfrm>
          <a:prstGeom prst="rect">
            <a:avLst/>
          </a:prstGeom>
        </p:spPr>
      </p:pic>
    </p:spTree>
    <p:extLst>
      <p:ext uri="{BB962C8B-B14F-4D97-AF65-F5344CB8AC3E}">
        <p14:creationId xmlns:p14="http://schemas.microsoft.com/office/powerpoint/2010/main" val="199524598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STP</a:t>
            </a:r>
          </a:p>
        </p:txBody>
      </p:sp>
      <p:grpSp>
        <p:nvGrpSpPr>
          <p:cNvPr id="6" name="Group 5"/>
          <p:cNvGrpSpPr/>
          <p:nvPr/>
        </p:nvGrpSpPr>
        <p:grpSpPr>
          <a:xfrm>
            <a:off x="61102" y="359280"/>
            <a:ext cx="4870938" cy="1169551"/>
            <a:chOff x="179512" y="138929"/>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12082" y="138929"/>
              <a:ext cx="5032809" cy="1169551"/>
            </a:xfrm>
            <a:prstGeom prst="rect">
              <a:avLst/>
            </a:prstGeom>
            <a:noFill/>
            <a:effectLst>
              <a:softEdge rad="12700"/>
            </a:effectLst>
          </p:spPr>
          <p:txBody>
            <a:bodyPr wrap="square" rtlCol="0">
              <a:spAutoFit/>
            </a:bodyPr>
            <a:lstStyle/>
            <a:p>
              <a:r>
                <a:rPr lang="en-GB" sz="1000" b="1" dirty="0"/>
                <a:t>1.2 Under 75 mortality rates from cardiovascular disease</a:t>
              </a:r>
            </a:p>
            <a:p>
              <a:r>
                <a:rPr lang="en-GB" sz="1000" dirty="0"/>
                <a:t>Cardiovascular disease (CVD) is one of the major causes of death in under 75s in England.  There have been huge gains over the past decades in terms of better treatment for CVD and improvements in lifestyle, but to ensure that there continues to be a reduction in the rate of premature mortality from CVD, there needs to be concerted action in both prevention and treatment.</a:t>
              </a:r>
            </a:p>
            <a:p>
              <a:r>
                <a:rPr lang="en-GB" sz="1000" i="1" dirty="0"/>
                <a:t>See also PHOF 4.04i, NHSOF 1.1</a:t>
              </a:r>
            </a:p>
          </p:txBody>
        </p:sp>
      </p:grpSp>
      <p:grpSp>
        <p:nvGrpSpPr>
          <p:cNvPr id="3" name="Group 2"/>
          <p:cNvGrpSpPr/>
          <p:nvPr/>
        </p:nvGrpSpPr>
        <p:grpSpPr>
          <a:xfrm>
            <a:off x="83314" y="1610210"/>
            <a:ext cx="3851694" cy="1311449"/>
            <a:chOff x="-133648" y="1489959"/>
            <a:chExt cx="3653194" cy="1277066"/>
          </a:xfrm>
        </p:grpSpPr>
        <p:sp>
          <p:nvSpPr>
            <p:cNvPr id="13" name="Rounded Rectangle 12"/>
            <p:cNvSpPr/>
            <p:nvPr/>
          </p:nvSpPr>
          <p:spPr>
            <a:xfrm>
              <a:off x="-133648" y="1489959"/>
              <a:ext cx="3653194" cy="12770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28194" y="1554002"/>
              <a:ext cx="3647740" cy="1138888"/>
            </a:xfrm>
            <a:prstGeom prst="rect">
              <a:avLst/>
            </a:prstGeom>
            <a:noFill/>
          </p:spPr>
          <p:txBody>
            <a:bodyPr wrap="square" rtlCol="0">
              <a:spAutoFit/>
            </a:bodyPr>
            <a:lstStyle/>
            <a:p>
              <a:r>
                <a:rPr lang="en-GB" sz="1000" dirty="0"/>
                <a:t>In 2016, the death rate per 100,000 population was 63.4 for Derbyshire STP, compared with 64.4 for NHS England, having fallen from 66.3.</a:t>
              </a:r>
            </a:p>
            <a:p>
              <a:r>
                <a:rPr lang="en-GB" sz="1000" dirty="0"/>
                <a:t>Erewash CCG – 58.2; down significantly from 76.7.</a:t>
              </a:r>
            </a:p>
            <a:p>
              <a:r>
                <a:rPr lang="en-GB" sz="1000" dirty="0"/>
                <a:t>Hardwick CCG – 54.9; down significantly from 73.6.</a:t>
              </a:r>
            </a:p>
            <a:p>
              <a:r>
                <a:rPr lang="en-GB" sz="1000" dirty="0"/>
                <a:t>North Derbyshire CCG – 61.3; down from 61.5.</a:t>
              </a:r>
            </a:p>
            <a:p>
              <a:r>
                <a:rPr lang="en-GB" sz="1000" dirty="0"/>
                <a:t>Southern Derbyshire CCG – 67.0; up from 65.7.</a:t>
              </a:r>
            </a:p>
          </p:txBody>
        </p:sp>
      </p:grpSp>
      <p:grpSp>
        <p:nvGrpSpPr>
          <p:cNvPr id="10" name="Group 9"/>
          <p:cNvGrpSpPr/>
          <p:nvPr/>
        </p:nvGrpSpPr>
        <p:grpSpPr>
          <a:xfrm>
            <a:off x="4018008" y="1502701"/>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6444208" y="6587514"/>
            <a:ext cx="2525263" cy="258229"/>
            <a:chOff x="6444208" y="6587514"/>
            <a:chExt cx="2525263" cy="258229"/>
          </a:xfrm>
        </p:grpSpPr>
        <p:sp>
          <p:nvSpPr>
            <p:cNvPr id="30" name="Rounded Rectangle 29"/>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137486" y="6599522"/>
              <a:ext cx="700304" cy="246221"/>
              <a:chOff x="7005353" y="6583745"/>
              <a:chExt cx="720000" cy="246221"/>
            </a:xfrm>
          </p:grpSpPr>
          <p:sp>
            <p:nvSpPr>
              <p:cNvPr id="40" name="Rounded Rectangle 39"/>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1" name="TextBox 40"/>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50" name="TextBox 49"/>
          <p:cNvSpPr txBox="1"/>
          <p:nvPr/>
        </p:nvSpPr>
        <p:spPr>
          <a:xfrm>
            <a:off x="5652120" y="2935936"/>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37486" y="3548815"/>
            <a:ext cx="3570127" cy="2794649"/>
          </a:xfrm>
          <a:prstGeom prst="rect">
            <a:avLst/>
          </a:prstGeom>
        </p:spPr>
      </p:pic>
      <p:pic>
        <p:nvPicPr>
          <p:cNvPr id="12" name="Picture 11"/>
          <p:cNvPicPr>
            <a:picLocks noChangeAspect="1"/>
          </p:cNvPicPr>
          <p:nvPr/>
        </p:nvPicPr>
        <p:blipFill>
          <a:blip r:embed="rId3"/>
          <a:stretch>
            <a:fillRect/>
          </a:stretch>
        </p:blipFill>
        <p:spPr>
          <a:xfrm>
            <a:off x="4274673" y="4879515"/>
            <a:ext cx="4527227" cy="1204595"/>
          </a:xfrm>
          <a:prstGeom prst="rect">
            <a:avLst/>
          </a:prstGeom>
          <a:solidFill>
            <a:schemeClr val="bg1"/>
          </a:solidFill>
        </p:spPr>
      </p:pic>
    </p:spTree>
    <p:extLst>
      <p:ext uri="{BB962C8B-B14F-4D97-AF65-F5344CB8AC3E}">
        <p14:creationId xmlns:p14="http://schemas.microsoft.com/office/powerpoint/2010/main" val="410196872"/>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STP</a:t>
            </a:r>
          </a:p>
        </p:txBody>
      </p:sp>
      <p:grpSp>
        <p:nvGrpSpPr>
          <p:cNvPr id="6" name="Group 5"/>
          <p:cNvGrpSpPr/>
          <p:nvPr/>
        </p:nvGrpSpPr>
        <p:grpSpPr>
          <a:xfrm>
            <a:off x="61102" y="382287"/>
            <a:ext cx="4870938"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42093" y="270406"/>
              <a:ext cx="5032809" cy="861774"/>
            </a:xfrm>
            <a:prstGeom prst="rect">
              <a:avLst/>
            </a:prstGeom>
            <a:noFill/>
            <a:effectLst>
              <a:softEdge rad="12700"/>
            </a:effectLst>
          </p:spPr>
          <p:txBody>
            <a:bodyPr wrap="square" rtlCol="0">
              <a:spAutoFit/>
            </a:bodyPr>
            <a:lstStyle/>
            <a:p>
              <a:r>
                <a:rPr lang="en-GB" sz="1000" b="1" dirty="0"/>
                <a:t>1.3 Completion of cardiac rehabilitation following an admission for coronary heart disease</a:t>
              </a:r>
            </a:p>
            <a:p>
              <a:r>
                <a:rPr lang="en-GB" sz="1000" dirty="0"/>
                <a:t>Cardiac rehabilitation has been shown to improve physical, psychological and social health, and decrease subsequent morbidity and mortality in people with coronary heart disease.</a:t>
              </a:r>
            </a:p>
            <a:p>
              <a:endParaRPr lang="en-GB" sz="1000" dirty="0"/>
            </a:p>
          </p:txBody>
        </p:sp>
      </p:grpSp>
      <p:grpSp>
        <p:nvGrpSpPr>
          <p:cNvPr id="3" name="Group 2"/>
          <p:cNvGrpSpPr/>
          <p:nvPr/>
        </p:nvGrpSpPr>
        <p:grpSpPr>
          <a:xfrm>
            <a:off x="83314" y="1610210"/>
            <a:ext cx="3851694" cy="1311449"/>
            <a:chOff x="-133648" y="1489959"/>
            <a:chExt cx="3653194" cy="1277066"/>
          </a:xfrm>
        </p:grpSpPr>
        <p:sp>
          <p:nvSpPr>
            <p:cNvPr id="13" name="Rounded Rectangle 12"/>
            <p:cNvSpPr/>
            <p:nvPr/>
          </p:nvSpPr>
          <p:spPr>
            <a:xfrm>
              <a:off x="-133648" y="1489959"/>
              <a:ext cx="3653194" cy="12770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28194" y="1554002"/>
              <a:ext cx="3647740" cy="1144903"/>
            </a:xfrm>
            <a:prstGeom prst="rect">
              <a:avLst/>
            </a:prstGeom>
            <a:noFill/>
          </p:spPr>
          <p:txBody>
            <a:bodyPr wrap="square" rtlCol="0">
              <a:spAutoFit/>
            </a:bodyPr>
            <a:lstStyle/>
            <a:p>
              <a:r>
                <a:rPr lang="en-GB" sz="1000" dirty="0"/>
                <a:t>In 2013/14, the proportion of admissions where rehabilitation was completed was 38.1% for Derbyshire STP, compared with 38.0% for NHS England, having risen from 32.2%.</a:t>
              </a:r>
            </a:p>
            <a:p>
              <a:r>
                <a:rPr lang="en-GB" sz="1000" dirty="0"/>
                <a:t>Erewash CCG – 34.0%; up from 26.4%.</a:t>
              </a:r>
            </a:p>
            <a:p>
              <a:r>
                <a:rPr lang="en-GB" sz="1000" dirty="0"/>
                <a:t>Hardwick CCG – 36.2%; down from 44.1%.</a:t>
              </a:r>
            </a:p>
            <a:p>
              <a:r>
                <a:rPr lang="en-GB" sz="1000" dirty="0"/>
                <a:t>North Derbyshire CCG – 39.5%; down from 38.8%.</a:t>
              </a:r>
            </a:p>
            <a:p>
              <a:r>
                <a:rPr lang="en-GB" sz="1000" dirty="0"/>
                <a:t>Southern Derbyshire CCG – 37.6%; up significantly from 21.4%.</a:t>
              </a:r>
            </a:p>
          </p:txBody>
        </p:sp>
      </p:grpSp>
      <p:grpSp>
        <p:nvGrpSpPr>
          <p:cNvPr id="10" name="Group 9"/>
          <p:cNvGrpSpPr/>
          <p:nvPr/>
        </p:nvGrpSpPr>
        <p:grpSpPr>
          <a:xfrm>
            <a:off x="4018008" y="1502701"/>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6444208" y="6587514"/>
            <a:ext cx="2525263" cy="258229"/>
            <a:chOff x="6444208" y="6587514"/>
            <a:chExt cx="2525263" cy="258229"/>
          </a:xfrm>
        </p:grpSpPr>
        <p:sp>
          <p:nvSpPr>
            <p:cNvPr id="30" name="Rounded Rectangle 29"/>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137486" y="6599522"/>
              <a:ext cx="700304" cy="246221"/>
              <a:chOff x="7005353" y="6583745"/>
              <a:chExt cx="720000" cy="246221"/>
            </a:xfrm>
          </p:grpSpPr>
          <p:sp>
            <p:nvSpPr>
              <p:cNvPr id="40" name="Rounded Rectangle 39"/>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1" name="TextBox 40"/>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50" name="TextBox 49"/>
          <p:cNvSpPr txBox="1"/>
          <p:nvPr/>
        </p:nvSpPr>
        <p:spPr>
          <a:xfrm>
            <a:off x="5652120" y="2935936"/>
            <a:ext cx="1872208" cy="246221"/>
          </a:xfrm>
          <a:prstGeom prst="rect">
            <a:avLst/>
          </a:prstGeom>
          <a:noFill/>
        </p:spPr>
        <p:txBody>
          <a:bodyPr wrap="square" rtlCol="0">
            <a:spAutoFit/>
          </a:bodyPr>
          <a:lstStyle/>
          <a:p>
            <a:r>
              <a:rPr lang="en-GB" sz="1000" dirty="0"/>
              <a:t>Not available for this indicator</a:t>
            </a:r>
          </a:p>
        </p:txBody>
      </p:sp>
      <p:pic>
        <p:nvPicPr>
          <p:cNvPr id="5" name="Picture 4"/>
          <p:cNvPicPr>
            <a:picLocks noChangeAspect="1"/>
          </p:cNvPicPr>
          <p:nvPr/>
        </p:nvPicPr>
        <p:blipFill>
          <a:blip r:embed="rId2"/>
          <a:stretch>
            <a:fillRect/>
          </a:stretch>
        </p:blipFill>
        <p:spPr>
          <a:xfrm>
            <a:off x="240630" y="3488097"/>
            <a:ext cx="3628654" cy="2743438"/>
          </a:xfrm>
          <a:prstGeom prst="rect">
            <a:avLst/>
          </a:prstGeom>
        </p:spPr>
      </p:pic>
      <p:pic>
        <p:nvPicPr>
          <p:cNvPr id="22" name="Picture 21"/>
          <p:cNvPicPr>
            <a:picLocks noChangeAspect="1"/>
          </p:cNvPicPr>
          <p:nvPr/>
        </p:nvPicPr>
        <p:blipFill>
          <a:blip r:embed="rId3"/>
          <a:stretch>
            <a:fillRect/>
          </a:stretch>
        </p:blipFill>
        <p:spPr>
          <a:xfrm>
            <a:off x="4182961" y="4946140"/>
            <a:ext cx="4710651" cy="1135380"/>
          </a:xfrm>
          <a:prstGeom prst="rect">
            <a:avLst/>
          </a:prstGeom>
          <a:solidFill>
            <a:schemeClr val="bg1"/>
          </a:solidFill>
        </p:spPr>
      </p:pic>
    </p:spTree>
    <p:extLst>
      <p:ext uri="{BB962C8B-B14F-4D97-AF65-F5344CB8AC3E}">
        <p14:creationId xmlns:p14="http://schemas.microsoft.com/office/powerpoint/2010/main" val="983917446"/>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STP</a:t>
            </a:r>
          </a:p>
        </p:txBody>
      </p:sp>
      <p:grpSp>
        <p:nvGrpSpPr>
          <p:cNvPr id="6" name="Group 5"/>
          <p:cNvGrpSpPr/>
          <p:nvPr/>
        </p:nvGrpSpPr>
        <p:grpSpPr>
          <a:xfrm>
            <a:off x="55290" y="354220"/>
            <a:ext cx="5326872" cy="1323439"/>
            <a:chOff x="173326" y="133869"/>
            <a:chExt cx="5669867" cy="1323439"/>
          </a:xfrm>
        </p:grpSpPr>
        <p:sp>
          <p:nvSpPr>
            <p:cNvPr id="2" name="Rounded Rectangle 1"/>
            <p:cNvSpPr/>
            <p:nvPr/>
          </p:nvSpPr>
          <p:spPr>
            <a:xfrm>
              <a:off x="179512" y="161936"/>
              <a:ext cx="5663681"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3326" y="133869"/>
              <a:ext cx="5669867" cy="1323439"/>
            </a:xfrm>
            <a:prstGeom prst="rect">
              <a:avLst/>
            </a:prstGeom>
            <a:noFill/>
            <a:effectLst>
              <a:softEdge rad="12700"/>
            </a:effectLst>
          </p:spPr>
          <p:txBody>
            <a:bodyPr wrap="square" rtlCol="0">
              <a:spAutoFit/>
            </a:bodyPr>
            <a:lstStyle/>
            <a:p>
              <a:r>
                <a:rPr lang="en-GB" sz="1000" b="1" dirty="0"/>
                <a:t>1.4 Myocardial infarction, stroke and stage 5 chronic kidney disease in people with diabetes</a:t>
              </a:r>
            </a:p>
            <a:p>
              <a:r>
                <a:rPr lang="en-GB" sz="1000" dirty="0"/>
                <a:t>The intent of this indicator is to measure the proportion of people with diabetes who develop long-term conditions or complications that may be exacerbated by poor management of diabetes. Some, but not all, complications or episodes of ill-health may potentially be avoidable with high-quality management of diabetes in primary care. These long-term conditions or complications are therefore used as proxies for outcomes of care. </a:t>
              </a:r>
            </a:p>
            <a:p>
              <a:endParaRPr lang="en-GB" sz="1000" dirty="0"/>
            </a:p>
          </p:txBody>
        </p:sp>
      </p:grpSp>
      <p:grpSp>
        <p:nvGrpSpPr>
          <p:cNvPr id="3" name="Group 2"/>
          <p:cNvGrpSpPr/>
          <p:nvPr/>
        </p:nvGrpSpPr>
        <p:grpSpPr>
          <a:xfrm>
            <a:off x="55290" y="1502702"/>
            <a:ext cx="3926470" cy="1477329"/>
            <a:chOff x="-160227" y="1385269"/>
            <a:chExt cx="3724116" cy="1438596"/>
          </a:xfrm>
        </p:grpSpPr>
        <p:sp>
          <p:nvSpPr>
            <p:cNvPr id="13" name="Rounded Rectangle 12"/>
            <p:cNvSpPr/>
            <p:nvPr/>
          </p:nvSpPr>
          <p:spPr>
            <a:xfrm>
              <a:off x="-160227" y="1406202"/>
              <a:ext cx="3724116" cy="13747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92676" y="1385269"/>
              <a:ext cx="3647740" cy="1438596"/>
            </a:xfrm>
            <a:prstGeom prst="rect">
              <a:avLst/>
            </a:prstGeom>
            <a:noFill/>
          </p:spPr>
          <p:txBody>
            <a:bodyPr wrap="square" rtlCol="0">
              <a:spAutoFit/>
            </a:bodyPr>
            <a:lstStyle/>
            <a:p>
              <a:r>
                <a:rPr lang="en-GB" sz="1000" dirty="0"/>
                <a:t>In 2013/14, the standardised ratio of conditions or complications was 101.6 for Derbyshire STP (NHS England = 100), having risen from 96.7.</a:t>
              </a:r>
            </a:p>
            <a:p>
              <a:r>
                <a:rPr lang="en-GB" sz="1000" dirty="0"/>
                <a:t>Erewash CCG – 80.9; down from 107.3.</a:t>
              </a:r>
            </a:p>
            <a:p>
              <a:r>
                <a:rPr lang="en-GB" sz="1000" dirty="0"/>
                <a:t>Hardwick CCG – 85.5; down from 107.4.</a:t>
              </a:r>
            </a:p>
            <a:p>
              <a:r>
                <a:rPr lang="en-GB" sz="1000" dirty="0"/>
                <a:t>North Derbyshire CCG – 79.1; significantly lower than NHSE; down from 88.2.</a:t>
              </a:r>
            </a:p>
            <a:p>
              <a:r>
                <a:rPr lang="en-GB" sz="1000" dirty="0"/>
                <a:t>Southern Derbyshire CCG – 77.4; significantly lower than NHSE; down from 89.5.</a:t>
              </a:r>
            </a:p>
          </p:txBody>
        </p:sp>
      </p:grpSp>
      <p:grpSp>
        <p:nvGrpSpPr>
          <p:cNvPr id="10" name="Group 9"/>
          <p:cNvGrpSpPr/>
          <p:nvPr/>
        </p:nvGrpSpPr>
        <p:grpSpPr>
          <a:xfrm>
            <a:off x="4018008" y="1502701"/>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6444208" y="6587514"/>
            <a:ext cx="2525263" cy="258229"/>
            <a:chOff x="6444208" y="6587514"/>
            <a:chExt cx="2525263" cy="258229"/>
          </a:xfrm>
        </p:grpSpPr>
        <p:sp>
          <p:nvSpPr>
            <p:cNvPr id="30" name="Rounded Rectangle 29"/>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137486" y="6599522"/>
              <a:ext cx="700304" cy="246221"/>
              <a:chOff x="7005353" y="6583745"/>
              <a:chExt cx="720000" cy="246221"/>
            </a:xfrm>
          </p:grpSpPr>
          <p:sp>
            <p:nvSpPr>
              <p:cNvPr id="40" name="Rounded Rectangle 39"/>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1" name="TextBox 40"/>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50" name="TextBox 49"/>
          <p:cNvSpPr txBox="1"/>
          <p:nvPr/>
        </p:nvSpPr>
        <p:spPr>
          <a:xfrm>
            <a:off x="5652120" y="2935936"/>
            <a:ext cx="1872208" cy="246221"/>
          </a:xfrm>
          <a:prstGeom prst="rect">
            <a:avLst/>
          </a:prstGeom>
          <a:noFill/>
        </p:spPr>
        <p:txBody>
          <a:bodyPr wrap="square" rtlCol="0">
            <a:spAutoFit/>
          </a:bodyPr>
          <a:lstStyle/>
          <a:p>
            <a:r>
              <a:rPr lang="en-GB" sz="1000" dirty="0"/>
              <a:t>Not available for this indicator</a:t>
            </a:r>
          </a:p>
        </p:txBody>
      </p:sp>
      <p:pic>
        <p:nvPicPr>
          <p:cNvPr id="14" name="Picture 13"/>
          <p:cNvPicPr>
            <a:picLocks noChangeAspect="1"/>
          </p:cNvPicPr>
          <p:nvPr/>
        </p:nvPicPr>
        <p:blipFill>
          <a:blip r:embed="rId2"/>
          <a:stretch>
            <a:fillRect/>
          </a:stretch>
        </p:blipFill>
        <p:spPr>
          <a:xfrm>
            <a:off x="196598" y="3552398"/>
            <a:ext cx="3628654" cy="2743438"/>
          </a:xfrm>
          <a:prstGeom prst="rect">
            <a:avLst/>
          </a:prstGeom>
        </p:spPr>
      </p:pic>
      <p:pic>
        <p:nvPicPr>
          <p:cNvPr id="15" name="Picture 14"/>
          <p:cNvPicPr>
            <a:picLocks noChangeAspect="1"/>
          </p:cNvPicPr>
          <p:nvPr/>
        </p:nvPicPr>
        <p:blipFill>
          <a:blip r:embed="rId3"/>
          <a:stretch>
            <a:fillRect/>
          </a:stretch>
        </p:blipFill>
        <p:spPr>
          <a:xfrm>
            <a:off x="4147415" y="4890095"/>
            <a:ext cx="4725884" cy="1135380"/>
          </a:xfrm>
          <a:prstGeom prst="rect">
            <a:avLst/>
          </a:prstGeom>
          <a:solidFill>
            <a:schemeClr val="bg1"/>
          </a:solidFill>
        </p:spPr>
      </p:pic>
    </p:spTree>
    <p:extLst>
      <p:ext uri="{BB962C8B-B14F-4D97-AF65-F5344CB8AC3E}">
        <p14:creationId xmlns:p14="http://schemas.microsoft.com/office/powerpoint/2010/main" val="688285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508" y="406101"/>
            <a:ext cx="6840760" cy="369332"/>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Keep People Healthy &amp; Independent in their Own Homes</a:t>
            </a:r>
          </a:p>
        </p:txBody>
      </p:sp>
      <p:sp>
        <p:nvSpPr>
          <p:cNvPr id="8" name="Subtitle 3"/>
          <p:cNvSpPr txBox="1">
            <a:spLocks/>
          </p:cNvSpPr>
          <p:nvPr/>
        </p:nvSpPr>
        <p:spPr>
          <a:xfrm>
            <a:off x="58662" y="1296000"/>
            <a:ext cx="9015325" cy="5786199"/>
          </a:xfrm>
          <a:prstGeom prst="rect">
            <a:avLst/>
          </a:prstGeom>
          <a:solidFill>
            <a:schemeClr val="bg1"/>
          </a:solidFill>
        </p:spPr>
        <p:txBody>
          <a:bodyPr vert="horz" wrap="square" lIns="91440" tIns="45720" rIns="91440" bIns="45720" rtlCol="0">
            <a:spAutoFit/>
          </a:bodyPr>
          <a:lstStyle>
            <a:lvl1pPr marL="0" indent="0" algn="l" defTabSz="914400"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en-GB" sz="1000" b="1" dirty="0">
                <a:hlinkClick r:id="rId3" action="ppaction://hlinksldjump"/>
              </a:rPr>
              <a:t>NHSOF</a:t>
            </a:r>
            <a:endParaRPr lang="en-GB" sz="1000" b="1" dirty="0">
              <a:hlinkClick r:id="rId4" action="ppaction://hlinksldjump"/>
            </a:endParaRPr>
          </a:p>
          <a:p>
            <a:pPr>
              <a:spcBef>
                <a:spcPts val="0"/>
              </a:spcBef>
            </a:pPr>
            <a:r>
              <a:rPr lang="en-GB" sz="1000" dirty="0">
                <a:hlinkClick r:id="rId5" action="ppaction://hlinksldjump"/>
              </a:rPr>
              <a:t>2 Health-related quality of life for those with long term conditions</a:t>
            </a:r>
            <a:endParaRPr lang="en-GB" sz="1000" dirty="0"/>
          </a:p>
          <a:p>
            <a:pPr>
              <a:spcBef>
                <a:spcPts val="0"/>
              </a:spcBef>
            </a:pPr>
            <a:r>
              <a:rPr lang="en-GB" sz="1000" dirty="0">
                <a:hlinkClick r:id="rId6" action="ppaction://hlinksldjump"/>
              </a:rPr>
              <a:t>2.1 Proportion of people feeling supported to manage their condition</a:t>
            </a:r>
            <a:endParaRPr lang="en-GB" sz="1000" dirty="0"/>
          </a:p>
          <a:p>
            <a:pPr>
              <a:spcBef>
                <a:spcPts val="0"/>
              </a:spcBef>
            </a:pPr>
            <a:r>
              <a:rPr lang="en-GB" sz="1000" dirty="0">
                <a:hlinkClick r:id="rId7" action="ppaction://hlinksldjump"/>
              </a:rPr>
              <a:t>2.3.i Unplanned hospitalisation for chronic ambulatory care sensitive conditions </a:t>
            </a:r>
            <a:endParaRPr lang="en-GB" sz="1000" dirty="0"/>
          </a:p>
          <a:p>
            <a:pPr>
              <a:spcBef>
                <a:spcPts val="0"/>
              </a:spcBef>
            </a:pPr>
            <a:r>
              <a:rPr lang="en-GB" sz="1000" dirty="0">
                <a:hlinkClick r:id="rId8" action="ppaction://hlinksldjump"/>
              </a:rPr>
              <a:t>2.3.ii Unplanned hospitalisation for asthma, diabetes and epilepsy in under 19s</a:t>
            </a:r>
            <a:endParaRPr lang="en-GB" sz="1000" dirty="0"/>
          </a:p>
          <a:p>
            <a:pPr>
              <a:spcBef>
                <a:spcPts val="0"/>
              </a:spcBef>
            </a:pPr>
            <a:r>
              <a:rPr lang="en-GB" sz="1000" dirty="0">
                <a:hlinkClick r:id="rId9" action="ppaction://hlinksldjump"/>
              </a:rPr>
              <a:t>2.4 Health-related quality of life for carers </a:t>
            </a:r>
            <a:endParaRPr lang="en-GB" sz="1000" dirty="0"/>
          </a:p>
          <a:p>
            <a:pPr>
              <a:spcBef>
                <a:spcPts val="0"/>
              </a:spcBef>
            </a:pPr>
            <a:r>
              <a:rPr lang="en-GB" sz="1000" dirty="0">
                <a:hlinkClick r:id="rId10" action="ppaction://hlinksldjump"/>
              </a:rPr>
              <a:t>2.7 Health-related quality of life for people with three or more long-term conditions</a:t>
            </a:r>
            <a:endParaRPr lang="en-GB" sz="1000" dirty="0"/>
          </a:p>
          <a:p>
            <a:pPr>
              <a:spcBef>
                <a:spcPts val="0"/>
              </a:spcBef>
            </a:pPr>
            <a:r>
              <a:rPr lang="en-GB" sz="1000" dirty="0">
                <a:hlinkClick r:id="rId11" action="ppaction://hlinksldjump"/>
              </a:rPr>
              <a:t>3a Emergency admissions for acute conditions that should not usually require hospital admission</a:t>
            </a:r>
            <a:endParaRPr lang="en-GB" sz="1000" dirty="0"/>
          </a:p>
          <a:p>
            <a:pPr>
              <a:spcBef>
                <a:spcPts val="0"/>
              </a:spcBef>
            </a:pPr>
            <a:r>
              <a:rPr lang="en-GB" sz="1000" dirty="0">
                <a:hlinkClick r:id="rId12" action="ppaction://hlinksldjump"/>
              </a:rPr>
              <a:t>3b Emergency readmissions within 30 days of discharge from hospital</a:t>
            </a:r>
            <a:endParaRPr lang="en-GB" sz="1000" dirty="0"/>
          </a:p>
          <a:p>
            <a:pPr>
              <a:spcBef>
                <a:spcPts val="0"/>
              </a:spcBef>
            </a:pPr>
            <a:r>
              <a:rPr lang="en-GB" sz="1000" dirty="0">
                <a:hlinkClick r:id="rId13" action="ppaction://hlinksldjump"/>
              </a:rPr>
              <a:t>3.6.i The proportion of older people (aged 65 and over) who were still at home 91 days after discharge from hospital into reablement/rehabilitation services</a:t>
            </a:r>
            <a:endParaRPr lang="en-GB" sz="1000" dirty="0"/>
          </a:p>
          <a:p>
            <a:pPr>
              <a:spcBef>
                <a:spcPts val="0"/>
              </a:spcBef>
            </a:pPr>
            <a:r>
              <a:rPr lang="en-GB" sz="1000" dirty="0">
                <a:hlinkClick r:id="rId14" action="ppaction://hlinksldjump"/>
              </a:rPr>
              <a:t>3.6.ii Proportion of older people (65 and over) who were offered rehabilitation following discharge from acute or community hospital</a:t>
            </a:r>
            <a:endParaRPr lang="en-GB" sz="1000" dirty="0"/>
          </a:p>
          <a:p>
            <a:pPr>
              <a:spcBef>
                <a:spcPts val="0"/>
              </a:spcBef>
            </a:pPr>
            <a:endParaRPr lang="en-GB" sz="1000" dirty="0">
              <a:hlinkClick r:id="rId15" action="ppaction://hlinksldjump"/>
            </a:endParaRPr>
          </a:p>
          <a:p>
            <a:pPr>
              <a:spcBef>
                <a:spcPts val="0"/>
              </a:spcBef>
            </a:pPr>
            <a:r>
              <a:rPr lang="en-GB" sz="1000" b="1" dirty="0">
                <a:hlinkClick r:id="rId16" action="ppaction://hlinksldjump"/>
              </a:rPr>
              <a:t>ASCOF</a:t>
            </a:r>
            <a:endParaRPr lang="en-GB" sz="1000" b="1" dirty="0">
              <a:hlinkClick r:id="rId17" action="ppaction://hlinksldjump"/>
            </a:endParaRPr>
          </a:p>
          <a:p>
            <a:pPr>
              <a:spcBef>
                <a:spcPts val="0"/>
              </a:spcBef>
            </a:pPr>
            <a:r>
              <a:rPr lang="en-GB" sz="1000" dirty="0">
                <a:hlinkClick r:id="rId15" action="ppaction://hlinksldjump"/>
              </a:rPr>
              <a:t>1A Social care-related quality of life score</a:t>
            </a:r>
            <a:endParaRPr lang="en-GB" sz="1000" dirty="0"/>
          </a:p>
          <a:p>
            <a:pPr>
              <a:spcBef>
                <a:spcPts val="0"/>
              </a:spcBef>
            </a:pPr>
            <a:r>
              <a:rPr lang="en-GB" sz="1000" dirty="0">
                <a:hlinkClick r:id="rId18" action="ppaction://hlinksldjump"/>
              </a:rPr>
              <a:t>1B Proportion of people who use services who have control over their daily life</a:t>
            </a:r>
            <a:endParaRPr lang="en-GB" sz="1000" dirty="0"/>
          </a:p>
          <a:p>
            <a:pPr>
              <a:spcBef>
                <a:spcPts val="0"/>
              </a:spcBef>
            </a:pPr>
            <a:r>
              <a:rPr lang="en-GB" sz="1000" dirty="0">
                <a:hlinkClick r:id="rId19" action="ppaction://hlinksldjump"/>
              </a:rPr>
              <a:t>1C(1A) The proportion of people using social care who receive self-directed support (adults aged over 18 receiving self-directed support)</a:t>
            </a:r>
            <a:endParaRPr lang="en-GB" sz="1000" dirty="0"/>
          </a:p>
          <a:p>
            <a:pPr>
              <a:spcBef>
                <a:spcPts val="0"/>
              </a:spcBef>
            </a:pPr>
            <a:r>
              <a:rPr lang="en-GB" sz="1000" dirty="0">
                <a:hlinkClick r:id="rId20" action="ppaction://hlinksldjump"/>
              </a:rPr>
              <a:t>1C(1B) The proportion of carers receiving self-directed support</a:t>
            </a:r>
            <a:endParaRPr lang="en-GB" sz="1000" dirty="0"/>
          </a:p>
          <a:p>
            <a:pPr>
              <a:spcBef>
                <a:spcPts val="0"/>
              </a:spcBef>
            </a:pPr>
            <a:r>
              <a:rPr lang="en-GB" sz="1000" dirty="0">
                <a:hlinkClick r:id="rId21" action="ppaction://hlinksldjump"/>
              </a:rPr>
              <a:t>1C(2A) The proportion of service users accessing long-term support at the year-end 31 March who were receiving direct payments</a:t>
            </a:r>
            <a:endParaRPr lang="en-GB" sz="1000" dirty="0"/>
          </a:p>
          <a:p>
            <a:pPr>
              <a:spcBef>
                <a:spcPts val="0"/>
              </a:spcBef>
            </a:pPr>
            <a:r>
              <a:rPr lang="en-GB" sz="1000" dirty="0">
                <a:hlinkClick r:id="rId22" action="ppaction://hlinksldjump"/>
              </a:rPr>
              <a:t>1C(2B) The proportion of carers receiving direct payments for support direct to carer</a:t>
            </a:r>
            <a:endParaRPr lang="en-GB" sz="1000" dirty="0"/>
          </a:p>
          <a:p>
            <a:pPr>
              <a:spcBef>
                <a:spcPts val="0"/>
              </a:spcBef>
            </a:pPr>
            <a:r>
              <a:rPr lang="en-GB" sz="1000" dirty="0">
                <a:hlinkClick r:id="rId23" action="ppaction://hlinksldjump"/>
              </a:rPr>
              <a:t>1G Adults with a primary support reason of learning disability support who live in their own home or with their family</a:t>
            </a:r>
            <a:endParaRPr lang="en-GB" sz="1000" dirty="0"/>
          </a:p>
          <a:p>
            <a:pPr>
              <a:spcBef>
                <a:spcPts val="0"/>
              </a:spcBef>
            </a:pPr>
            <a:r>
              <a:rPr lang="en-GB" sz="1000" dirty="0">
                <a:hlinkClick r:id="rId24" action="ppaction://hlinksldjump"/>
              </a:rPr>
              <a:t>1H Adults in contact with secondary mental health services who live independently, with or without support</a:t>
            </a:r>
            <a:endParaRPr lang="en-GB" sz="1000" dirty="0"/>
          </a:p>
          <a:p>
            <a:pPr>
              <a:spcBef>
                <a:spcPts val="0"/>
              </a:spcBef>
            </a:pPr>
            <a:r>
              <a:rPr lang="en-GB" sz="1000" dirty="0">
                <a:hlinkClick r:id="rId25" action="ppaction://hlinksldjump"/>
              </a:rPr>
              <a:t>2A(1) Long-term support needs of younger adults (aged 18-64) met by admission to residential and nursing care homes, per 100,000 population</a:t>
            </a:r>
            <a:endParaRPr lang="en-GB" sz="1000" dirty="0"/>
          </a:p>
          <a:p>
            <a:pPr>
              <a:spcBef>
                <a:spcPts val="0"/>
              </a:spcBef>
            </a:pPr>
            <a:r>
              <a:rPr lang="en-GB" sz="1000" dirty="0">
                <a:hlinkClick r:id="rId26" action="ppaction://hlinksldjump"/>
              </a:rPr>
              <a:t>2A(2) Long-term support needs of older adults (aged 65 and over) met by admission to residential and nursing care homes, per 100,000 population</a:t>
            </a:r>
            <a:endParaRPr lang="en-GB" sz="1000" dirty="0"/>
          </a:p>
          <a:p>
            <a:pPr>
              <a:spcBef>
                <a:spcPts val="0"/>
              </a:spcBef>
            </a:pPr>
            <a:r>
              <a:rPr lang="en-GB" sz="1000" dirty="0">
                <a:hlinkClick r:id="rId27" action="ppaction://hlinksldjump"/>
              </a:rPr>
              <a:t>2B(1) The proportion of older people (aged 65 and over) who were still at home 91 days after discharge from hospital into reablement/rehabilitation services</a:t>
            </a:r>
            <a:endParaRPr lang="en-GB" sz="1000" dirty="0"/>
          </a:p>
          <a:p>
            <a:pPr>
              <a:spcBef>
                <a:spcPts val="0"/>
              </a:spcBef>
            </a:pPr>
            <a:r>
              <a:rPr lang="en-GB" sz="1000" dirty="0">
                <a:hlinkClick r:id="rId28" action="ppaction://hlinksldjump"/>
              </a:rPr>
              <a:t>2B(2) The proportion of older people (aged 65 and over) who were offered reablement/rehabilitation services after discharge from hospital</a:t>
            </a:r>
            <a:endParaRPr lang="en-GB" sz="1000" dirty="0"/>
          </a:p>
          <a:p>
            <a:pPr>
              <a:spcBef>
                <a:spcPts val="0"/>
              </a:spcBef>
            </a:pPr>
            <a:r>
              <a:rPr lang="en-GB" sz="1000" dirty="0">
                <a:hlinkClick r:id="rId29" action="ppaction://hlinksldjump"/>
              </a:rPr>
              <a:t>2C(1): Delayed transfers of care from hospital, per 100,000</a:t>
            </a:r>
            <a:endParaRPr lang="en-GB" sz="1000" dirty="0"/>
          </a:p>
          <a:p>
            <a:pPr>
              <a:spcBef>
                <a:spcPts val="0"/>
              </a:spcBef>
            </a:pPr>
            <a:r>
              <a:rPr lang="en-GB" sz="1000" dirty="0">
                <a:hlinkClick r:id="rId30" action="ppaction://hlinksldjump"/>
              </a:rPr>
              <a:t>2C(2): Delayed transfers of care from hospital that are attributable to adult social care, per 100,000 population</a:t>
            </a:r>
            <a:endParaRPr lang="en-GB" sz="1000" dirty="0"/>
          </a:p>
          <a:p>
            <a:pPr>
              <a:spcBef>
                <a:spcPts val="0"/>
              </a:spcBef>
            </a:pPr>
            <a:r>
              <a:rPr lang="en-GB" sz="1000" dirty="0">
                <a:hlinkClick r:id="rId31" action="ppaction://hlinksldjump"/>
              </a:rPr>
              <a:t>2C(3): Delayed transfers of care from hospital that are attributable to NHS and adult social care, per 100,000 population</a:t>
            </a:r>
            <a:endParaRPr lang="en-GB" sz="1000" dirty="0"/>
          </a:p>
          <a:p>
            <a:pPr>
              <a:spcBef>
                <a:spcPts val="0"/>
              </a:spcBef>
            </a:pPr>
            <a:r>
              <a:rPr lang="en-GB" sz="1000" dirty="0">
                <a:hlinkClick r:id="rId32" action="ppaction://hlinksldjump"/>
              </a:rPr>
              <a:t>2D The outcome of short-term services: sequel to service</a:t>
            </a:r>
            <a:endParaRPr lang="en-GB" sz="1000" dirty="0"/>
          </a:p>
          <a:p>
            <a:pPr>
              <a:spcBef>
                <a:spcPts val="0"/>
              </a:spcBef>
            </a:pPr>
            <a:r>
              <a:rPr lang="en-GB" sz="1000" dirty="0">
                <a:hlinkClick r:id="rId33" action="ppaction://hlinksldjump"/>
              </a:rPr>
              <a:t>3A Overall satisfaction of people who use services with their care and support</a:t>
            </a:r>
            <a:endParaRPr lang="en-GB" sz="1000" dirty="0"/>
          </a:p>
          <a:p>
            <a:pPr>
              <a:spcBef>
                <a:spcPts val="0"/>
              </a:spcBef>
            </a:pPr>
            <a:r>
              <a:rPr lang="en-GB" sz="1000" dirty="0">
                <a:hlinkClick r:id="rId34" action="ppaction://hlinksldjump"/>
              </a:rPr>
              <a:t>3D(1) The proportion of people who use services who find it easy to find information about support</a:t>
            </a:r>
            <a:endParaRPr lang="en-GB" sz="1000" dirty="0"/>
          </a:p>
          <a:p>
            <a:pPr>
              <a:spcBef>
                <a:spcPts val="0"/>
              </a:spcBef>
            </a:pPr>
            <a:endParaRPr lang="en-GB" sz="1000" dirty="0"/>
          </a:p>
          <a:p>
            <a:pPr>
              <a:spcBef>
                <a:spcPts val="0"/>
              </a:spcBef>
            </a:pPr>
            <a:r>
              <a:rPr lang="en-GB" sz="1000" b="1" dirty="0">
                <a:hlinkClick r:id="rId35" action="ppaction://hlinksldjump"/>
              </a:rPr>
              <a:t>Keep People Healthy &amp; Independent in their Own Homes – PHOF</a:t>
            </a:r>
            <a:endParaRPr lang="en-GB" sz="1000" b="1" dirty="0"/>
          </a:p>
          <a:p>
            <a:pPr>
              <a:spcBef>
                <a:spcPts val="0"/>
              </a:spcBef>
            </a:pPr>
            <a:r>
              <a:rPr lang="en-GB" sz="1000" b="1" dirty="0">
                <a:hlinkClick r:id="rId36" action="ppaction://hlinksldjump"/>
              </a:rPr>
              <a:t>Keep People Healthy &amp; Independent in their Own Homes - CCGOF (1)</a:t>
            </a:r>
            <a:endParaRPr lang="en-GB" sz="1000" b="1" dirty="0"/>
          </a:p>
          <a:p>
            <a:pPr>
              <a:spcBef>
                <a:spcPts val="0"/>
              </a:spcBef>
            </a:pPr>
            <a:r>
              <a:rPr lang="en-GB" sz="1000" b="1" dirty="0">
                <a:hlinkClick r:id="rId37" action="ppaction://hlinksldjump"/>
              </a:rPr>
              <a:t>Keep People Healthy &amp; Independent in their Own Homes - CCGOF (2)</a:t>
            </a:r>
            <a:endParaRPr lang="en-GB" sz="1000" b="1" dirty="0"/>
          </a:p>
          <a:p>
            <a:pPr>
              <a:spcBef>
                <a:spcPts val="0"/>
              </a:spcBef>
            </a:pPr>
            <a:endParaRPr lang="en-GB" sz="1000" dirty="0"/>
          </a:p>
        </p:txBody>
      </p:sp>
    </p:spTree>
    <p:custDataLst>
      <p:tags r:id="rId1"/>
    </p:custDataLst>
    <p:extLst>
      <p:ext uri="{BB962C8B-B14F-4D97-AF65-F5344CB8AC3E}">
        <p14:creationId xmlns:p14="http://schemas.microsoft.com/office/powerpoint/2010/main" val="3690920572"/>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STP</a:t>
            </a:r>
          </a:p>
        </p:txBody>
      </p:sp>
      <p:grpSp>
        <p:nvGrpSpPr>
          <p:cNvPr id="6" name="Group 5"/>
          <p:cNvGrpSpPr/>
          <p:nvPr/>
        </p:nvGrpSpPr>
        <p:grpSpPr>
          <a:xfrm>
            <a:off x="61102" y="382288"/>
            <a:ext cx="5429072" cy="870472"/>
            <a:chOff x="179512" y="161936"/>
            <a:chExt cx="5778648" cy="1099567"/>
          </a:xfrm>
        </p:grpSpPr>
        <p:sp>
          <p:nvSpPr>
            <p:cNvPr id="2" name="Rounded Rectangle 1"/>
            <p:cNvSpPr/>
            <p:nvPr/>
          </p:nvSpPr>
          <p:spPr>
            <a:xfrm>
              <a:off x="179512" y="161936"/>
              <a:ext cx="5663681"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88293" y="242440"/>
              <a:ext cx="5669867" cy="707886"/>
            </a:xfrm>
            <a:prstGeom prst="rect">
              <a:avLst/>
            </a:prstGeom>
            <a:noFill/>
            <a:effectLst>
              <a:softEdge rad="12700"/>
            </a:effectLst>
          </p:spPr>
          <p:txBody>
            <a:bodyPr wrap="square" rtlCol="0">
              <a:spAutoFit/>
            </a:bodyPr>
            <a:lstStyle/>
            <a:p>
              <a:r>
                <a:rPr lang="en-GB" sz="1000" b="1" dirty="0"/>
                <a:t>1.5 Mortality within 30 days of hospital admission for stroke </a:t>
              </a:r>
            </a:p>
            <a:p>
              <a:r>
                <a:rPr lang="en-GB" sz="1000" dirty="0"/>
                <a:t>The number of people who die within 30 days of hospital admission</a:t>
              </a:r>
            </a:p>
            <a:p>
              <a:r>
                <a:rPr lang="en-GB" sz="1000" dirty="0"/>
                <a:t>for stroke.</a:t>
              </a:r>
            </a:p>
            <a:p>
              <a:endParaRPr lang="en-GB" sz="1000" dirty="0"/>
            </a:p>
          </p:txBody>
        </p:sp>
      </p:grpSp>
      <p:grpSp>
        <p:nvGrpSpPr>
          <p:cNvPr id="3" name="Group 2"/>
          <p:cNvGrpSpPr/>
          <p:nvPr/>
        </p:nvGrpSpPr>
        <p:grpSpPr>
          <a:xfrm>
            <a:off x="55290" y="1340782"/>
            <a:ext cx="3926470" cy="1595157"/>
            <a:chOff x="-160227" y="1406202"/>
            <a:chExt cx="3724116" cy="1374726"/>
          </a:xfrm>
        </p:grpSpPr>
        <p:sp>
          <p:nvSpPr>
            <p:cNvPr id="13" name="Rounded Rectangle 12"/>
            <p:cNvSpPr/>
            <p:nvPr/>
          </p:nvSpPr>
          <p:spPr>
            <a:xfrm>
              <a:off x="-160227" y="1406202"/>
              <a:ext cx="3724116" cy="13747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15712" y="1527986"/>
              <a:ext cx="3647740" cy="1140556"/>
            </a:xfrm>
            <a:prstGeom prst="rect">
              <a:avLst/>
            </a:prstGeom>
            <a:noFill/>
          </p:spPr>
          <p:txBody>
            <a:bodyPr wrap="square" rtlCol="0">
              <a:spAutoFit/>
            </a:bodyPr>
            <a:lstStyle/>
            <a:p>
              <a:r>
                <a:rPr lang="en-GB" sz="1000" dirty="0"/>
                <a:t>Casemix adjusted standardised mortality ratio (SMR) of people with a known stroke type who die within 30 days of a hospital admission.  In 2013/14, this was 1.00 for Derbyshire STP, having fallen from 1.02, and 1.02 for NHS England.</a:t>
              </a:r>
            </a:p>
            <a:p>
              <a:r>
                <a:rPr lang="en-GB" sz="1000" dirty="0"/>
                <a:t>Erewash CCG – 0.70; down from 1.31.</a:t>
              </a:r>
            </a:p>
            <a:p>
              <a:r>
                <a:rPr lang="en-GB" sz="1000" dirty="0"/>
                <a:t>Hardwick CCG – 0.95; down from 1.17.</a:t>
              </a:r>
            </a:p>
            <a:p>
              <a:r>
                <a:rPr lang="en-GB" sz="1000" dirty="0"/>
                <a:t>North Derbyshire CCG – 1.11; down from 1.12.</a:t>
              </a:r>
            </a:p>
            <a:p>
              <a:r>
                <a:rPr lang="en-GB" sz="1000" dirty="0"/>
                <a:t>Southern Derbyshire CCG – 1.00; down from 1.09.</a:t>
              </a:r>
            </a:p>
          </p:txBody>
        </p:sp>
      </p:grpSp>
      <p:grpSp>
        <p:nvGrpSpPr>
          <p:cNvPr id="10" name="Group 9"/>
          <p:cNvGrpSpPr/>
          <p:nvPr/>
        </p:nvGrpSpPr>
        <p:grpSpPr>
          <a:xfrm>
            <a:off x="4018008" y="1502701"/>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6444208" y="6587514"/>
            <a:ext cx="2525263" cy="258229"/>
            <a:chOff x="6444208" y="6587514"/>
            <a:chExt cx="2525263" cy="258229"/>
          </a:xfrm>
        </p:grpSpPr>
        <p:sp>
          <p:nvSpPr>
            <p:cNvPr id="30" name="Rounded Rectangle 29"/>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137486" y="6599522"/>
              <a:ext cx="700304" cy="246221"/>
              <a:chOff x="7005353" y="6583745"/>
              <a:chExt cx="720000" cy="246221"/>
            </a:xfrm>
          </p:grpSpPr>
          <p:sp>
            <p:nvSpPr>
              <p:cNvPr id="40" name="Rounded Rectangle 39"/>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1" name="TextBox 40"/>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50" name="TextBox 49"/>
          <p:cNvSpPr txBox="1"/>
          <p:nvPr/>
        </p:nvSpPr>
        <p:spPr>
          <a:xfrm>
            <a:off x="5652120" y="2935936"/>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04198" y="3513534"/>
            <a:ext cx="3628654" cy="2743438"/>
          </a:xfrm>
          <a:prstGeom prst="rect">
            <a:avLst/>
          </a:prstGeom>
        </p:spPr>
      </p:pic>
      <p:pic>
        <p:nvPicPr>
          <p:cNvPr id="5" name="Picture 4"/>
          <p:cNvPicPr>
            <a:picLocks noChangeAspect="1"/>
          </p:cNvPicPr>
          <p:nvPr/>
        </p:nvPicPr>
        <p:blipFill>
          <a:blip r:embed="rId3"/>
          <a:stretch>
            <a:fillRect/>
          </a:stretch>
        </p:blipFill>
        <p:spPr>
          <a:xfrm>
            <a:off x="4127296" y="4890095"/>
            <a:ext cx="4725884" cy="1135380"/>
          </a:xfrm>
          <a:prstGeom prst="rect">
            <a:avLst/>
          </a:prstGeom>
          <a:solidFill>
            <a:schemeClr val="bg1"/>
          </a:solidFill>
        </p:spPr>
      </p:pic>
    </p:spTree>
    <p:extLst>
      <p:ext uri="{BB962C8B-B14F-4D97-AF65-F5344CB8AC3E}">
        <p14:creationId xmlns:p14="http://schemas.microsoft.com/office/powerpoint/2010/main" val="110540220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STP</a:t>
            </a:r>
          </a:p>
        </p:txBody>
      </p:sp>
      <p:grpSp>
        <p:nvGrpSpPr>
          <p:cNvPr id="6" name="Group 5"/>
          <p:cNvGrpSpPr/>
          <p:nvPr/>
        </p:nvGrpSpPr>
        <p:grpSpPr>
          <a:xfrm>
            <a:off x="61102" y="357301"/>
            <a:ext cx="4870938" cy="1169551"/>
            <a:chOff x="179512" y="136950"/>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92003" y="136950"/>
              <a:ext cx="5032809" cy="1169551"/>
            </a:xfrm>
            <a:prstGeom prst="rect">
              <a:avLst/>
            </a:prstGeom>
            <a:noFill/>
            <a:effectLst>
              <a:softEdge rad="12700"/>
            </a:effectLst>
          </p:spPr>
          <p:txBody>
            <a:bodyPr wrap="square" rtlCol="0">
              <a:spAutoFit/>
            </a:bodyPr>
            <a:lstStyle/>
            <a:p>
              <a:r>
                <a:rPr lang="en-GB" sz="1000" b="1" dirty="0"/>
                <a:t>1.6 Under 75 mortality rates from respiratory disease</a:t>
              </a:r>
            </a:p>
            <a:p>
              <a:r>
                <a:rPr lang="en-GB" sz="1000" dirty="0"/>
                <a:t>Respiratory disease is one of the top causes of death in England in under 75s and smoking is the major cause of chronic obstructive pulmonary disease (COPD), one of the major respiratory diseases.  This indicator will focus public health attention on the prevention of smoking and other environmental factors that contribute to people getting respiratory disease.</a:t>
              </a:r>
            </a:p>
            <a:p>
              <a:r>
                <a:rPr lang="en-GB" sz="1000" i="1" dirty="0"/>
                <a:t>See also PHOF 4.07i, NHSOF 1.2</a:t>
              </a:r>
            </a:p>
          </p:txBody>
        </p:sp>
      </p:grpSp>
      <p:grpSp>
        <p:nvGrpSpPr>
          <p:cNvPr id="3" name="Group 2"/>
          <p:cNvGrpSpPr/>
          <p:nvPr/>
        </p:nvGrpSpPr>
        <p:grpSpPr>
          <a:xfrm>
            <a:off x="83314" y="1610210"/>
            <a:ext cx="3851694" cy="1331679"/>
            <a:chOff x="-133648" y="1489959"/>
            <a:chExt cx="3653194" cy="1296765"/>
          </a:xfrm>
        </p:grpSpPr>
        <p:sp>
          <p:nvSpPr>
            <p:cNvPr id="13" name="Rounded Rectangle 12"/>
            <p:cNvSpPr/>
            <p:nvPr/>
          </p:nvSpPr>
          <p:spPr>
            <a:xfrm>
              <a:off x="-133648" y="1489959"/>
              <a:ext cx="3653194" cy="12770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28194" y="1497982"/>
              <a:ext cx="3647740" cy="1288742"/>
            </a:xfrm>
            <a:prstGeom prst="rect">
              <a:avLst/>
            </a:prstGeom>
            <a:noFill/>
          </p:spPr>
          <p:txBody>
            <a:bodyPr wrap="square" rtlCol="0">
              <a:spAutoFit/>
            </a:bodyPr>
            <a:lstStyle/>
            <a:p>
              <a:r>
                <a:rPr lang="en-GB" sz="1000" dirty="0"/>
                <a:t>In 2016, the death rate per 100,000 population was 32.6 for Derbyshire STP, compared with 31.6 for NHS England, having risen from 31.8.</a:t>
              </a:r>
            </a:p>
            <a:p>
              <a:r>
                <a:rPr lang="en-GB" sz="1000" dirty="0"/>
                <a:t>Erewash CCG – 18.2; down from 34.6; significantly lower than NHSE.</a:t>
              </a:r>
            </a:p>
            <a:p>
              <a:r>
                <a:rPr lang="en-GB" sz="1000" dirty="0"/>
                <a:t>Hardwick CCG – 40.5; down from 42.4.</a:t>
              </a:r>
            </a:p>
            <a:p>
              <a:r>
                <a:rPr lang="en-GB" sz="1000" dirty="0"/>
                <a:t>North Derbyshire CCG – 32.8; down from 33.2.</a:t>
              </a:r>
            </a:p>
            <a:p>
              <a:r>
                <a:rPr lang="en-GB" sz="1000" dirty="0"/>
                <a:t>Southern Derbyshire CCG – 33.6; up from 28.5.</a:t>
              </a:r>
            </a:p>
          </p:txBody>
        </p:sp>
      </p:grpSp>
      <p:grpSp>
        <p:nvGrpSpPr>
          <p:cNvPr id="10" name="Group 9"/>
          <p:cNvGrpSpPr/>
          <p:nvPr/>
        </p:nvGrpSpPr>
        <p:grpSpPr>
          <a:xfrm>
            <a:off x="4018008" y="1502701"/>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6444208" y="6587514"/>
            <a:ext cx="2525263" cy="258229"/>
            <a:chOff x="6444208" y="6587514"/>
            <a:chExt cx="2525263" cy="258229"/>
          </a:xfrm>
        </p:grpSpPr>
        <p:sp>
          <p:nvSpPr>
            <p:cNvPr id="30" name="Rounded Rectangle 29"/>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137486" y="6599522"/>
              <a:ext cx="700304" cy="246221"/>
              <a:chOff x="7005353" y="6583745"/>
              <a:chExt cx="720000" cy="246221"/>
            </a:xfrm>
          </p:grpSpPr>
          <p:sp>
            <p:nvSpPr>
              <p:cNvPr id="40" name="Rounded Rectangle 39"/>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1" name="TextBox 40"/>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50" name="TextBox 49"/>
          <p:cNvSpPr txBox="1"/>
          <p:nvPr/>
        </p:nvSpPr>
        <p:spPr>
          <a:xfrm>
            <a:off x="5652120" y="2935936"/>
            <a:ext cx="1872208" cy="246221"/>
          </a:xfrm>
          <a:prstGeom prst="rect">
            <a:avLst/>
          </a:prstGeom>
          <a:noFill/>
        </p:spPr>
        <p:txBody>
          <a:bodyPr wrap="square" rtlCol="0">
            <a:spAutoFit/>
          </a:bodyPr>
          <a:lstStyle/>
          <a:p>
            <a:r>
              <a:rPr lang="en-GB" sz="1000" dirty="0"/>
              <a:t>Not available for this indicator</a:t>
            </a:r>
          </a:p>
        </p:txBody>
      </p:sp>
      <p:pic>
        <p:nvPicPr>
          <p:cNvPr id="5" name="Picture 4"/>
          <p:cNvPicPr>
            <a:picLocks noChangeAspect="1"/>
          </p:cNvPicPr>
          <p:nvPr/>
        </p:nvPicPr>
        <p:blipFill>
          <a:blip r:embed="rId2"/>
          <a:stretch>
            <a:fillRect/>
          </a:stretch>
        </p:blipFill>
        <p:spPr>
          <a:xfrm>
            <a:off x="224097" y="3573016"/>
            <a:ext cx="3570127" cy="2794649"/>
          </a:xfrm>
          <a:prstGeom prst="rect">
            <a:avLst/>
          </a:prstGeom>
          <a:noFill/>
        </p:spPr>
      </p:pic>
      <p:pic>
        <p:nvPicPr>
          <p:cNvPr id="4" name="Picture 3"/>
          <p:cNvPicPr>
            <a:picLocks noChangeAspect="1"/>
          </p:cNvPicPr>
          <p:nvPr/>
        </p:nvPicPr>
        <p:blipFill>
          <a:blip r:embed="rId3"/>
          <a:stretch>
            <a:fillRect/>
          </a:stretch>
        </p:blipFill>
        <p:spPr>
          <a:xfrm>
            <a:off x="4147195" y="4916458"/>
            <a:ext cx="4756095" cy="1170178"/>
          </a:xfrm>
          <a:prstGeom prst="rect">
            <a:avLst/>
          </a:prstGeom>
          <a:solidFill>
            <a:schemeClr val="bg1"/>
          </a:solidFill>
        </p:spPr>
      </p:pic>
    </p:spTree>
    <p:extLst>
      <p:ext uri="{BB962C8B-B14F-4D97-AF65-F5344CB8AC3E}">
        <p14:creationId xmlns:p14="http://schemas.microsoft.com/office/powerpoint/2010/main" val="202890454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STP</a:t>
            </a:r>
          </a:p>
        </p:txBody>
      </p:sp>
      <p:grpSp>
        <p:nvGrpSpPr>
          <p:cNvPr id="6" name="Group 5"/>
          <p:cNvGrpSpPr/>
          <p:nvPr/>
        </p:nvGrpSpPr>
        <p:grpSpPr>
          <a:xfrm>
            <a:off x="61102" y="382287"/>
            <a:ext cx="4870938"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5396" y="207019"/>
              <a:ext cx="5032809" cy="1015663"/>
            </a:xfrm>
            <a:prstGeom prst="rect">
              <a:avLst/>
            </a:prstGeom>
            <a:noFill/>
            <a:effectLst>
              <a:softEdge rad="12700"/>
            </a:effectLst>
          </p:spPr>
          <p:txBody>
            <a:bodyPr wrap="square" rtlCol="0">
              <a:spAutoFit/>
            </a:bodyPr>
            <a:lstStyle/>
            <a:p>
              <a:r>
                <a:rPr lang="en-GB" sz="1000" b="1" dirty="0"/>
                <a:t>1.7 Under 75 mortality rates from liver disease</a:t>
              </a:r>
            </a:p>
            <a:p>
              <a:r>
                <a:rPr lang="en-GB" sz="1000" dirty="0"/>
                <a:t>Liver disease is one of the top causes of death in England and people are dying from it at younger ages.  Most liver disease is preventable and much is influenced by alcohol consumption and obesity prevalence, which are both amenable to public health interventions.</a:t>
              </a:r>
            </a:p>
            <a:p>
              <a:r>
                <a:rPr lang="en-GB" sz="1000" i="1" dirty="0"/>
                <a:t>See also PHOF 4.06i, NHSOF 1.3</a:t>
              </a:r>
            </a:p>
          </p:txBody>
        </p:sp>
      </p:grpSp>
      <p:grpSp>
        <p:nvGrpSpPr>
          <p:cNvPr id="3" name="Group 2"/>
          <p:cNvGrpSpPr/>
          <p:nvPr/>
        </p:nvGrpSpPr>
        <p:grpSpPr>
          <a:xfrm>
            <a:off x="83314" y="1610210"/>
            <a:ext cx="3851694" cy="1331678"/>
            <a:chOff x="-133648" y="1489959"/>
            <a:chExt cx="3653194" cy="1296764"/>
          </a:xfrm>
        </p:grpSpPr>
        <p:sp>
          <p:nvSpPr>
            <p:cNvPr id="13" name="Rounded Rectangle 12"/>
            <p:cNvSpPr/>
            <p:nvPr/>
          </p:nvSpPr>
          <p:spPr>
            <a:xfrm>
              <a:off x="-133648" y="1489959"/>
              <a:ext cx="3653194" cy="12770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28194" y="1497982"/>
              <a:ext cx="3647740" cy="1288741"/>
            </a:xfrm>
            <a:prstGeom prst="rect">
              <a:avLst/>
            </a:prstGeom>
            <a:noFill/>
          </p:spPr>
          <p:txBody>
            <a:bodyPr wrap="square" rtlCol="0">
              <a:spAutoFit/>
            </a:bodyPr>
            <a:lstStyle/>
            <a:p>
              <a:r>
                <a:rPr lang="en-GB" sz="1000" dirty="0"/>
                <a:t>In 2016, the death rate per 100,000 population was 16.0 for Derbyshire STP, compared with 31.6 for NHS England, having fallen from 16.5.</a:t>
              </a:r>
            </a:p>
            <a:p>
              <a:r>
                <a:rPr lang="en-GB" sz="1000" dirty="0"/>
                <a:t>Erewash CCG – 22.9; up from 18.8.</a:t>
              </a:r>
            </a:p>
            <a:p>
              <a:r>
                <a:rPr lang="en-GB" sz="1000" dirty="0"/>
                <a:t>Hardwick CCG – 15.4; down from 17.1.</a:t>
              </a:r>
            </a:p>
            <a:p>
              <a:r>
                <a:rPr lang="en-GB" sz="1000" dirty="0"/>
                <a:t>North Derbyshire CCG – 11.5; down from 15.1; significantly lower than NHSE.</a:t>
              </a:r>
            </a:p>
            <a:p>
              <a:r>
                <a:rPr lang="en-GB" sz="1000" dirty="0"/>
                <a:t>Southern Derbyshire CCG – 17.3; down from 19.9.</a:t>
              </a:r>
            </a:p>
          </p:txBody>
        </p:sp>
      </p:grpSp>
      <p:grpSp>
        <p:nvGrpSpPr>
          <p:cNvPr id="10" name="Group 9"/>
          <p:cNvGrpSpPr/>
          <p:nvPr/>
        </p:nvGrpSpPr>
        <p:grpSpPr>
          <a:xfrm>
            <a:off x="4018008" y="1502701"/>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6444208" y="6587514"/>
            <a:ext cx="2525263" cy="258229"/>
            <a:chOff x="6444208" y="6587514"/>
            <a:chExt cx="2525263" cy="258229"/>
          </a:xfrm>
        </p:grpSpPr>
        <p:sp>
          <p:nvSpPr>
            <p:cNvPr id="30" name="Rounded Rectangle 29"/>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137486" y="6599522"/>
              <a:ext cx="700304" cy="246221"/>
              <a:chOff x="7005353" y="6583745"/>
              <a:chExt cx="720000" cy="246221"/>
            </a:xfrm>
          </p:grpSpPr>
          <p:sp>
            <p:nvSpPr>
              <p:cNvPr id="40" name="Rounded Rectangle 39"/>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1" name="TextBox 40"/>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50" name="TextBox 49"/>
          <p:cNvSpPr txBox="1"/>
          <p:nvPr/>
        </p:nvSpPr>
        <p:spPr>
          <a:xfrm>
            <a:off x="5652120" y="2935936"/>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35147" y="3485665"/>
            <a:ext cx="3570127" cy="2794649"/>
          </a:xfrm>
          <a:prstGeom prst="rect">
            <a:avLst/>
          </a:prstGeom>
        </p:spPr>
      </p:pic>
      <p:pic>
        <p:nvPicPr>
          <p:cNvPr id="12" name="Picture 11"/>
          <p:cNvPicPr>
            <a:picLocks noChangeAspect="1"/>
          </p:cNvPicPr>
          <p:nvPr/>
        </p:nvPicPr>
        <p:blipFill>
          <a:blip r:embed="rId3"/>
          <a:stretch>
            <a:fillRect/>
          </a:stretch>
        </p:blipFill>
        <p:spPr>
          <a:xfrm>
            <a:off x="4274673" y="4899249"/>
            <a:ext cx="4527227" cy="1204595"/>
          </a:xfrm>
          <a:prstGeom prst="rect">
            <a:avLst/>
          </a:prstGeom>
          <a:solidFill>
            <a:schemeClr val="bg1"/>
          </a:solidFill>
        </p:spPr>
      </p:pic>
    </p:spTree>
    <p:extLst>
      <p:ext uri="{BB962C8B-B14F-4D97-AF65-F5344CB8AC3E}">
        <p14:creationId xmlns:p14="http://schemas.microsoft.com/office/powerpoint/2010/main" val="1933827604"/>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STP</a:t>
            </a:r>
          </a:p>
        </p:txBody>
      </p:sp>
      <p:grpSp>
        <p:nvGrpSpPr>
          <p:cNvPr id="6" name="Group 5"/>
          <p:cNvGrpSpPr/>
          <p:nvPr/>
        </p:nvGrpSpPr>
        <p:grpSpPr>
          <a:xfrm>
            <a:off x="61102" y="382288"/>
            <a:ext cx="5321061" cy="870473"/>
            <a:chOff x="179512" y="161936"/>
            <a:chExt cx="5663682" cy="1099567"/>
          </a:xfrm>
        </p:grpSpPr>
        <p:sp>
          <p:nvSpPr>
            <p:cNvPr id="2" name="Rounded Rectangle 1"/>
            <p:cNvSpPr/>
            <p:nvPr/>
          </p:nvSpPr>
          <p:spPr>
            <a:xfrm>
              <a:off x="179512" y="161936"/>
              <a:ext cx="5663681"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88293" y="242440"/>
              <a:ext cx="5554901" cy="699801"/>
            </a:xfrm>
            <a:prstGeom prst="rect">
              <a:avLst/>
            </a:prstGeom>
            <a:noFill/>
            <a:effectLst>
              <a:softEdge rad="12700"/>
            </a:effectLst>
          </p:spPr>
          <p:txBody>
            <a:bodyPr wrap="square" rtlCol="0">
              <a:spAutoFit/>
            </a:bodyPr>
            <a:lstStyle/>
            <a:p>
              <a:r>
                <a:rPr lang="en-GB" sz="1000" b="1" dirty="0"/>
                <a:t>1.8 Emergency admissions for alcohol related liver disease </a:t>
              </a:r>
            </a:p>
            <a:p>
              <a:r>
                <a:rPr lang="en-GB" sz="1000" dirty="0"/>
                <a:t>Some, but not all admissions for liver disease may be potentially avoidable by high quality management in primary care.</a:t>
              </a:r>
            </a:p>
          </p:txBody>
        </p:sp>
      </p:grpSp>
      <p:grpSp>
        <p:nvGrpSpPr>
          <p:cNvPr id="3" name="Group 2"/>
          <p:cNvGrpSpPr/>
          <p:nvPr/>
        </p:nvGrpSpPr>
        <p:grpSpPr>
          <a:xfrm>
            <a:off x="55290" y="1340782"/>
            <a:ext cx="3926470" cy="1595157"/>
            <a:chOff x="-160227" y="1406202"/>
            <a:chExt cx="3724116" cy="1374726"/>
          </a:xfrm>
        </p:grpSpPr>
        <p:sp>
          <p:nvSpPr>
            <p:cNvPr id="13" name="Rounded Rectangle 12"/>
            <p:cNvSpPr/>
            <p:nvPr/>
          </p:nvSpPr>
          <p:spPr>
            <a:xfrm>
              <a:off x="-160227" y="1406202"/>
              <a:ext cx="3724116" cy="13747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22039" y="1492270"/>
              <a:ext cx="3647740" cy="1273180"/>
            </a:xfrm>
            <a:prstGeom prst="rect">
              <a:avLst/>
            </a:prstGeom>
            <a:noFill/>
          </p:spPr>
          <p:txBody>
            <a:bodyPr wrap="square" rtlCol="0">
              <a:spAutoFit/>
            </a:bodyPr>
            <a:lstStyle/>
            <a:p>
              <a:r>
                <a:rPr lang="en-GB" sz="1000" dirty="0"/>
                <a:t>Adults aged 19 years and older with alcohol related liver disease admitted to hospital in an emergency. </a:t>
              </a:r>
            </a:p>
            <a:p>
              <a:r>
                <a:rPr lang="en-GB" sz="1000" dirty="0"/>
                <a:t>In 2017, the rate per 100,000 population was 32.5 for Derbyshire STP, having fallen from 38.8, and 26.6 for NHS England.</a:t>
              </a:r>
            </a:p>
            <a:p>
              <a:r>
                <a:rPr lang="en-GB" sz="1000" dirty="0"/>
                <a:t>Erewash CCG – 27.8; down from 40.9.</a:t>
              </a:r>
            </a:p>
            <a:p>
              <a:r>
                <a:rPr lang="en-GB" sz="1000" dirty="0"/>
                <a:t>Hardwick CCG – 32.1; down from 40.3.</a:t>
              </a:r>
            </a:p>
            <a:p>
              <a:r>
                <a:rPr lang="en-GB" sz="1000" dirty="0"/>
                <a:t>North Derbyshire CCG – 35.9; up from 29.6; significantly higher than NHSE.</a:t>
              </a:r>
            </a:p>
            <a:p>
              <a:r>
                <a:rPr lang="en-GB" sz="1000" dirty="0"/>
                <a:t>Southern Derbyshire CCG – 31.5; down significantly from 43.3.</a:t>
              </a:r>
            </a:p>
          </p:txBody>
        </p:sp>
      </p:grpSp>
      <p:grpSp>
        <p:nvGrpSpPr>
          <p:cNvPr id="10" name="Group 9"/>
          <p:cNvGrpSpPr/>
          <p:nvPr/>
        </p:nvGrpSpPr>
        <p:grpSpPr>
          <a:xfrm>
            <a:off x="4018008" y="1502701"/>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6444208" y="6587514"/>
            <a:ext cx="2525263" cy="258229"/>
            <a:chOff x="6444208" y="6587514"/>
            <a:chExt cx="2525263" cy="258229"/>
          </a:xfrm>
        </p:grpSpPr>
        <p:sp>
          <p:nvSpPr>
            <p:cNvPr id="30" name="Rounded Rectangle 29"/>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137486" y="6599522"/>
              <a:ext cx="700304" cy="246221"/>
              <a:chOff x="7005353" y="6583745"/>
              <a:chExt cx="720000" cy="246221"/>
            </a:xfrm>
          </p:grpSpPr>
          <p:sp>
            <p:nvSpPr>
              <p:cNvPr id="40" name="Rounded Rectangle 39"/>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1" name="TextBox 40"/>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50" name="TextBox 49"/>
          <p:cNvSpPr txBox="1"/>
          <p:nvPr/>
        </p:nvSpPr>
        <p:spPr>
          <a:xfrm>
            <a:off x="5652120" y="2935936"/>
            <a:ext cx="1872208" cy="246221"/>
          </a:xfrm>
          <a:prstGeom prst="rect">
            <a:avLst/>
          </a:prstGeom>
          <a:noFill/>
        </p:spPr>
        <p:txBody>
          <a:bodyPr wrap="square" rtlCol="0">
            <a:spAutoFit/>
          </a:bodyPr>
          <a:lstStyle/>
          <a:p>
            <a:r>
              <a:rPr lang="en-GB" sz="1000" dirty="0"/>
              <a:t>Not available for this indicator</a:t>
            </a:r>
          </a:p>
        </p:txBody>
      </p:sp>
      <p:pic>
        <p:nvPicPr>
          <p:cNvPr id="15" name="Picture 14"/>
          <p:cNvPicPr>
            <a:picLocks noChangeAspect="1"/>
          </p:cNvPicPr>
          <p:nvPr/>
        </p:nvPicPr>
        <p:blipFill>
          <a:blip r:embed="rId2"/>
          <a:stretch>
            <a:fillRect/>
          </a:stretch>
        </p:blipFill>
        <p:spPr>
          <a:xfrm>
            <a:off x="198205" y="3488097"/>
            <a:ext cx="3628654" cy="2743438"/>
          </a:xfrm>
          <a:prstGeom prst="rect">
            <a:avLst/>
          </a:prstGeom>
          <a:solidFill>
            <a:schemeClr val="bg1"/>
          </a:solidFill>
        </p:spPr>
      </p:pic>
      <p:pic>
        <p:nvPicPr>
          <p:cNvPr id="23" name="Picture 22"/>
          <p:cNvPicPr>
            <a:picLocks noChangeAspect="1"/>
          </p:cNvPicPr>
          <p:nvPr/>
        </p:nvPicPr>
        <p:blipFill>
          <a:blip r:embed="rId3"/>
          <a:stretch>
            <a:fillRect/>
          </a:stretch>
        </p:blipFill>
        <p:spPr>
          <a:xfrm>
            <a:off x="4225282" y="4890095"/>
            <a:ext cx="4725884" cy="1135380"/>
          </a:xfrm>
          <a:prstGeom prst="rect">
            <a:avLst/>
          </a:prstGeom>
          <a:solidFill>
            <a:schemeClr val="bg1"/>
          </a:solidFill>
        </p:spPr>
      </p:pic>
    </p:spTree>
    <p:extLst>
      <p:ext uri="{BB962C8B-B14F-4D97-AF65-F5344CB8AC3E}">
        <p14:creationId xmlns:p14="http://schemas.microsoft.com/office/powerpoint/2010/main" val="415353245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STP</a:t>
            </a:r>
          </a:p>
        </p:txBody>
      </p:sp>
      <p:grpSp>
        <p:nvGrpSpPr>
          <p:cNvPr id="6" name="Group 5"/>
          <p:cNvGrpSpPr/>
          <p:nvPr/>
        </p:nvGrpSpPr>
        <p:grpSpPr>
          <a:xfrm>
            <a:off x="61102" y="382287"/>
            <a:ext cx="4870938"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5396" y="207019"/>
              <a:ext cx="5032809" cy="1015663"/>
            </a:xfrm>
            <a:prstGeom prst="rect">
              <a:avLst/>
            </a:prstGeom>
            <a:noFill/>
            <a:effectLst>
              <a:softEdge rad="12700"/>
            </a:effectLst>
          </p:spPr>
          <p:txBody>
            <a:bodyPr wrap="square" rtlCol="0">
              <a:spAutoFit/>
            </a:bodyPr>
            <a:lstStyle/>
            <a:p>
              <a:r>
                <a:rPr lang="en-GB" sz="1000" b="1" dirty="0"/>
                <a:t>1.9 Under 75 mortality rate from cancer</a:t>
              </a:r>
            </a:p>
            <a:p>
              <a:r>
                <a:rPr lang="en-GB" sz="1000" dirty="0"/>
                <a:t>Cancer is the highest cause of death in England in under 75s.  To ensure that there continues to be a reduction in the rate of premature mortality from cancer, there needs to be concerted action in both prevention and treatment.</a:t>
              </a:r>
            </a:p>
            <a:p>
              <a:r>
                <a:rPr lang="en-GB" sz="1000" i="1" dirty="0"/>
                <a:t>See also PHOF4.05i, NHSOF 1.4</a:t>
              </a:r>
            </a:p>
            <a:p>
              <a:endParaRPr lang="en-GB" sz="1000" dirty="0"/>
            </a:p>
          </p:txBody>
        </p:sp>
      </p:grpSp>
      <p:grpSp>
        <p:nvGrpSpPr>
          <p:cNvPr id="3" name="Group 2"/>
          <p:cNvGrpSpPr/>
          <p:nvPr/>
        </p:nvGrpSpPr>
        <p:grpSpPr>
          <a:xfrm>
            <a:off x="83314" y="1610210"/>
            <a:ext cx="3851694" cy="1311450"/>
            <a:chOff x="-133648" y="1489959"/>
            <a:chExt cx="3653194" cy="1277066"/>
          </a:xfrm>
        </p:grpSpPr>
        <p:sp>
          <p:nvSpPr>
            <p:cNvPr id="13" name="Rounded Rectangle 12"/>
            <p:cNvSpPr/>
            <p:nvPr/>
          </p:nvSpPr>
          <p:spPr>
            <a:xfrm>
              <a:off x="-133648" y="1489959"/>
              <a:ext cx="3653194" cy="127706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28194" y="1497982"/>
              <a:ext cx="3647740" cy="1138888"/>
            </a:xfrm>
            <a:prstGeom prst="rect">
              <a:avLst/>
            </a:prstGeom>
            <a:noFill/>
          </p:spPr>
          <p:txBody>
            <a:bodyPr wrap="square" rtlCol="0">
              <a:spAutoFit/>
            </a:bodyPr>
            <a:lstStyle/>
            <a:p>
              <a:r>
                <a:rPr lang="en-GB" sz="1000" dirty="0"/>
                <a:t>In 2016, the death rate per 100,000 population was 127.6 for Derbyshire STP, compared with 121.9 for NHS England, having fallen from 129.9.</a:t>
              </a:r>
            </a:p>
            <a:p>
              <a:r>
                <a:rPr lang="en-GB" sz="1000" dirty="0"/>
                <a:t>Erewash CCG – 136.4; up from 119.7.</a:t>
              </a:r>
            </a:p>
            <a:p>
              <a:r>
                <a:rPr lang="en-GB" sz="1000" dirty="0"/>
                <a:t>Hardwick CCG – 140.9; down from 159.4.</a:t>
              </a:r>
            </a:p>
            <a:p>
              <a:r>
                <a:rPr lang="en-GB" sz="1000" dirty="0"/>
                <a:t>North Derbyshire CCG – 131.3; up from 122.6.</a:t>
              </a:r>
            </a:p>
            <a:p>
              <a:r>
                <a:rPr lang="en-GB" sz="1000" dirty="0"/>
                <a:t>Southern Derbyshire CCG – 121.6; down from 130.0.</a:t>
              </a:r>
            </a:p>
          </p:txBody>
        </p:sp>
      </p:grpSp>
      <p:grpSp>
        <p:nvGrpSpPr>
          <p:cNvPr id="10" name="Group 9"/>
          <p:cNvGrpSpPr/>
          <p:nvPr/>
        </p:nvGrpSpPr>
        <p:grpSpPr>
          <a:xfrm>
            <a:off x="4018008" y="1502701"/>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6444208" y="6587514"/>
            <a:ext cx="2525263" cy="258229"/>
            <a:chOff x="6444208" y="6587514"/>
            <a:chExt cx="2525263" cy="258229"/>
          </a:xfrm>
        </p:grpSpPr>
        <p:sp>
          <p:nvSpPr>
            <p:cNvPr id="30" name="Rounded Rectangle 29"/>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137486" y="6599522"/>
              <a:ext cx="700304" cy="246221"/>
              <a:chOff x="7005353" y="6583745"/>
              <a:chExt cx="720000" cy="246221"/>
            </a:xfrm>
          </p:grpSpPr>
          <p:sp>
            <p:nvSpPr>
              <p:cNvPr id="40" name="Rounded Rectangle 39"/>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1" name="TextBox 40"/>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50" name="TextBox 49"/>
          <p:cNvSpPr txBox="1"/>
          <p:nvPr/>
        </p:nvSpPr>
        <p:spPr>
          <a:xfrm>
            <a:off x="5652120" y="2935936"/>
            <a:ext cx="1872208" cy="246221"/>
          </a:xfrm>
          <a:prstGeom prst="rect">
            <a:avLst/>
          </a:prstGeom>
          <a:noFill/>
        </p:spPr>
        <p:txBody>
          <a:bodyPr wrap="square" rtlCol="0">
            <a:spAutoFit/>
          </a:bodyPr>
          <a:lstStyle/>
          <a:p>
            <a:r>
              <a:rPr lang="en-GB" sz="1000" dirty="0"/>
              <a:t>Not available for this indicator</a:t>
            </a:r>
          </a:p>
        </p:txBody>
      </p:sp>
      <p:pic>
        <p:nvPicPr>
          <p:cNvPr id="5" name="Picture 4"/>
          <p:cNvPicPr>
            <a:picLocks noChangeAspect="1"/>
          </p:cNvPicPr>
          <p:nvPr/>
        </p:nvPicPr>
        <p:blipFill>
          <a:blip r:embed="rId2"/>
          <a:stretch>
            <a:fillRect/>
          </a:stretch>
        </p:blipFill>
        <p:spPr>
          <a:xfrm>
            <a:off x="251520" y="3544951"/>
            <a:ext cx="3570127" cy="2794649"/>
          </a:xfrm>
          <a:prstGeom prst="rect">
            <a:avLst/>
          </a:prstGeom>
        </p:spPr>
      </p:pic>
      <p:pic>
        <p:nvPicPr>
          <p:cNvPr id="14" name="Picture 13"/>
          <p:cNvPicPr>
            <a:picLocks noChangeAspect="1"/>
          </p:cNvPicPr>
          <p:nvPr/>
        </p:nvPicPr>
        <p:blipFill>
          <a:blip r:embed="rId3"/>
          <a:stretch>
            <a:fillRect/>
          </a:stretch>
        </p:blipFill>
        <p:spPr>
          <a:xfrm>
            <a:off x="4241352" y="4914349"/>
            <a:ext cx="4593869" cy="1311275"/>
          </a:xfrm>
          <a:prstGeom prst="rect">
            <a:avLst/>
          </a:prstGeom>
          <a:solidFill>
            <a:schemeClr val="bg1"/>
          </a:solidFill>
        </p:spPr>
      </p:pic>
    </p:spTree>
    <p:extLst>
      <p:ext uri="{BB962C8B-B14F-4D97-AF65-F5344CB8AC3E}">
        <p14:creationId xmlns:p14="http://schemas.microsoft.com/office/powerpoint/2010/main" val="5301483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STP</a:t>
            </a:r>
          </a:p>
        </p:txBody>
      </p:sp>
      <p:grpSp>
        <p:nvGrpSpPr>
          <p:cNvPr id="6" name="Group 5"/>
          <p:cNvGrpSpPr/>
          <p:nvPr/>
        </p:nvGrpSpPr>
        <p:grpSpPr>
          <a:xfrm>
            <a:off x="61102" y="382288"/>
            <a:ext cx="5321061" cy="870473"/>
            <a:chOff x="179512" y="161936"/>
            <a:chExt cx="5663682" cy="1099567"/>
          </a:xfrm>
        </p:grpSpPr>
        <p:sp>
          <p:nvSpPr>
            <p:cNvPr id="2" name="Rounded Rectangle 1"/>
            <p:cNvSpPr/>
            <p:nvPr/>
          </p:nvSpPr>
          <p:spPr>
            <a:xfrm>
              <a:off x="179512" y="161936"/>
              <a:ext cx="5663681"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88293" y="242440"/>
              <a:ext cx="5554901" cy="894190"/>
            </a:xfrm>
            <a:prstGeom prst="rect">
              <a:avLst/>
            </a:prstGeom>
            <a:noFill/>
            <a:effectLst>
              <a:softEdge rad="12700"/>
            </a:effectLst>
          </p:spPr>
          <p:txBody>
            <a:bodyPr wrap="square" rtlCol="0">
              <a:spAutoFit/>
            </a:bodyPr>
            <a:lstStyle/>
            <a:p>
              <a:r>
                <a:rPr lang="en-GB" sz="1000" b="1" dirty="0"/>
                <a:t>1.10 One-year survival from all cancers</a:t>
              </a:r>
            </a:p>
            <a:p>
              <a:r>
                <a:rPr lang="en-GB" sz="1000" dirty="0"/>
                <a:t>Survival is a measure of the estimated probability of survival from cancer alone. It can be interpreted as the survival of cancer patients after taking into account the background mortality that the patients would have experienced if they had not had cancer.</a:t>
              </a:r>
            </a:p>
          </p:txBody>
        </p:sp>
      </p:grpSp>
      <p:grpSp>
        <p:nvGrpSpPr>
          <p:cNvPr id="3" name="Group 2"/>
          <p:cNvGrpSpPr/>
          <p:nvPr/>
        </p:nvGrpSpPr>
        <p:grpSpPr>
          <a:xfrm>
            <a:off x="55290" y="1340782"/>
            <a:ext cx="3926470" cy="1595157"/>
            <a:chOff x="-160227" y="1406202"/>
            <a:chExt cx="3724116" cy="1374726"/>
          </a:xfrm>
        </p:grpSpPr>
        <p:sp>
          <p:nvSpPr>
            <p:cNvPr id="13" name="Rounded Rectangle 12"/>
            <p:cNvSpPr/>
            <p:nvPr/>
          </p:nvSpPr>
          <p:spPr>
            <a:xfrm>
              <a:off x="-160227" y="1406202"/>
              <a:ext cx="3724116" cy="13747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22039" y="1492270"/>
              <a:ext cx="3647740" cy="1007933"/>
            </a:xfrm>
            <a:prstGeom prst="rect">
              <a:avLst/>
            </a:prstGeom>
            <a:noFill/>
          </p:spPr>
          <p:txBody>
            <a:bodyPr wrap="square" rtlCol="0">
              <a:spAutoFit/>
            </a:bodyPr>
            <a:lstStyle/>
            <a:p>
              <a:r>
                <a:rPr lang="en-GB" sz="1000" dirty="0"/>
                <a:t>72.2% of people diagnosed with cancer in 2015 in Derbyshire STP survived for one year, rising from 70.6% of those diagnosed in 2014, and compared with 72.3% for NHS England.</a:t>
              </a:r>
            </a:p>
            <a:p>
              <a:r>
                <a:rPr lang="en-GB" sz="1000" dirty="0"/>
                <a:t>Erewash CCG – 70.9%; up from 70.7%.</a:t>
              </a:r>
            </a:p>
            <a:p>
              <a:r>
                <a:rPr lang="en-GB" sz="1000" dirty="0"/>
                <a:t>Hardwick CCG – 69.8%; up from 69.0%.</a:t>
              </a:r>
            </a:p>
            <a:p>
              <a:r>
                <a:rPr lang="en-GB" sz="1000" dirty="0"/>
                <a:t>North Derbyshire CCG – 72.1%; up from 71.5%.</a:t>
              </a:r>
            </a:p>
            <a:p>
              <a:r>
                <a:rPr lang="en-GB" sz="1000" dirty="0"/>
                <a:t>Southern Derbyshire CCG – 71.9%; up from 71.5%.</a:t>
              </a:r>
            </a:p>
          </p:txBody>
        </p:sp>
      </p:grpSp>
      <p:grpSp>
        <p:nvGrpSpPr>
          <p:cNvPr id="10" name="Group 9"/>
          <p:cNvGrpSpPr/>
          <p:nvPr/>
        </p:nvGrpSpPr>
        <p:grpSpPr>
          <a:xfrm>
            <a:off x="4018008" y="1502701"/>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6444208" y="6587514"/>
            <a:ext cx="2525263" cy="258229"/>
            <a:chOff x="6444208" y="6587514"/>
            <a:chExt cx="2525263" cy="258229"/>
          </a:xfrm>
        </p:grpSpPr>
        <p:sp>
          <p:nvSpPr>
            <p:cNvPr id="30" name="Rounded Rectangle 29"/>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137486" y="6599522"/>
              <a:ext cx="700304" cy="246221"/>
              <a:chOff x="7005353" y="6583745"/>
              <a:chExt cx="720000" cy="246221"/>
            </a:xfrm>
          </p:grpSpPr>
          <p:sp>
            <p:nvSpPr>
              <p:cNvPr id="40" name="Rounded Rectangle 39"/>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1" name="TextBox 40"/>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50" name="TextBox 49"/>
          <p:cNvSpPr txBox="1"/>
          <p:nvPr/>
        </p:nvSpPr>
        <p:spPr>
          <a:xfrm>
            <a:off x="5652120" y="2935936"/>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04198" y="3573016"/>
            <a:ext cx="3628654" cy="2743438"/>
          </a:xfrm>
          <a:prstGeom prst="rect">
            <a:avLst/>
          </a:prstGeom>
        </p:spPr>
      </p:pic>
      <p:pic>
        <p:nvPicPr>
          <p:cNvPr id="5" name="Picture 4"/>
          <p:cNvPicPr>
            <a:picLocks noChangeAspect="1"/>
          </p:cNvPicPr>
          <p:nvPr/>
        </p:nvPicPr>
        <p:blipFill>
          <a:blip r:embed="rId3"/>
          <a:stretch>
            <a:fillRect/>
          </a:stretch>
        </p:blipFill>
        <p:spPr>
          <a:xfrm>
            <a:off x="4175345" y="4915874"/>
            <a:ext cx="4725884" cy="1135380"/>
          </a:xfrm>
          <a:prstGeom prst="rect">
            <a:avLst/>
          </a:prstGeom>
          <a:solidFill>
            <a:schemeClr val="bg1"/>
          </a:solidFill>
        </p:spPr>
      </p:pic>
    </p:spTree>
    <p:extLst>
      <p:ext uri="{BB962C8B-B14F-4D97-AF65-F5344CB8AC3E}">
        <p14:creationId xmlns:p14="http://schemas.microsoft.com/office/powerpoint/2010/main" val="2457256134"/>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STP</a:t>
            </a:r>
          </a:p>
        </p:txBody>
      </p:sp>
      <p:grpSp>
        <p:nvGrpSpPr>
          <p:cNvPr id="6" name="Group 5"/>
          <p:cNvGrpSpPr/>
          <p:nvPr/>
        </p:nvGrpSpPr>
        <p:grpSpPr>
          <a:xfrm>
            <a:off x="61102" y="382288"/>
            <a:ext cx="5332480" cy="870473"/>
            <a:chOff x="179512" y="161936"/>
            <a:chExt cx="5675836" cy="1099567"/>
          </a:xfrm>
        </p:grpSpPr>
        <p:sp>
          <p:nvSpPr>
            <p:cNvPr id="2" name="Rounded Rectangle 1"/>
            <p:cNvSpPr/>
            <p:nvPr/>
          </p:nvSpPr>
          <p:spPr>
            <a:xfrm>
              <a:off x="179512" y="161936"/>
              <a:ext cx="5663681"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300447" y="223617"/>
              <a:ext cx="5554901" cy="894190"/>
            </a:xfrm>
            <a:prstGeom prst="rect">
              <a:avLst/>
            </a:prstGeom>
            <a:noFill/>
            <a:effectLst>
              <a:softEdge rad="12700"/>
            </a:effectLst>
          </p:spPr>
          <p:txBody>
            <a:bodyPr wrap="square" rtlCol="0">
              <a:spAutoFit/>
            </a:bodyPr>
            <a:lstStyle/>
            <a:p>
              <a:r>
                <a:rPr lang="en-GB" sz="1000" b="1" dirty="0"/>
                <a:t>1.11 One-year survival from breast, lung and colorectal cancers</a:t>
              </a:r>
            </a:p>
            <a:p>
              <a:r>
                <a:rPr lang="en-GB" sz="1000" dirty="0"/>
                <a:t>Survival is a measure of the estimated probability of survival from cancer alone. It can be interpreted as the survival of cancer patients after taking into account the background mortality that the patients would have experienced if they had not had cancer.</a:t>
              </a:r>
            </a:p>
          </p:txBody>
        </p:sp>
      </p:grpSp>
      <p:grpSp>
        <p:nvGrpSpPr>
          <p:cNvPr id="3" name="Group 2"/>
          <p:cNvGrpSpPr/>
          <p:nvPr/>
        </p:nvGrpSpPr>
        <p:grpSpPr>
          <a:xfrm>
            <a:off x="55290" y="1340782"/>
            <a:ext cx="3926470" cy="1595157"/>
            <a:chOff x="-160227" y="1406202"/>
            <a:chExt cx="3724116" cy="1374726"/>
          </a:xfrm>
        </p:grpSpPr>
        <p:sp>
          <p:nvSpPr>
            <p:cNvPr id="13" name="Rounded Rectangle 12"/>
            <p:cNvSpPr/>
            <p:nvPr/>
          </p:nvSpPr>
          <p:spPr>
            <a:xfrm>
              <a:off x="-160227" y="1406202"/>
              <a:ext cx="3724116" cy="13747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22039" y="1492270"/>
              <a:ext cx="3647740" cy="1007933"/>
            </a:xfrm>
            <a:prstGeom prst="rect">
              <a:avLst/>
            </a:prstGeom>
            <a:noFill/>
          </p:spPr>
          <p:txBody>
            <a:bodyPr wrap="square" rtlCol="0">
              <a:spAutoFit/>
            </a:bodyPr>
            <a:lstStyle/>
            <a:p>
              <a:r>
                <a:rPr lang="en-GB" sz="1000" dirty="0"/>
                <a:t>70.1% of people diagnosed with cancer in 2011 in Derbyshire STP survived for one year, rising from 69.4% of those diagnosed in 2010, and compared with 69.3% for NHS England.</a:t>
              </a:r>
            </a:p>
            <a:p>
              <a:r>
                <a:rPr lang="en-GB" sz="1000" dirty="0"/>
                <a:t>Erewash CCG – 70.0%; up from 70.1%.</a:t>
              </a:r>
            </a:p>
            <a:p>
              <a:r>
                <a:rPr lang="en-GB" sz="1000" dirty="0"/>
                <a:t>Hardwick CCG – 68.2%; up from 66.9%.</a:t>
              </a:r>
            </a:p>
            <a:p>
              <a:r>
                <a:rPr lang="en-GB" sz="1000" dirty="0"/>
                <a:t>North Derbyshire CCG – 69.9%; up from 69.5%.</a:t>
              </a:r>
            </a:p>
            <a:p>
              <a:r>
                <a:rPr lang="en-GB" sz="1000" dirty="0"/>
                <a:t>Southern Derbyshire CCG – 72.4%; up from 71.0%.</a:t>
              </a:r>
            </a:p>
          </p:txBody>
        </p:sp>
      </p:grpSp>
      <p:grpSp>
        <p:nvGrpSpPr>
          <p:cNvPr id="10" name="Group 9"/>
          <p:cNvGrpSpPr/>
          <p:nvPr/>
        </p:nvGrpSpPr>
        <p:grpSpPr>
          <a:xfrm>
            <a:off x="4018008" y="1502701"/>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6444208" y="6587514"/>
            <a:ext cx="2525263" cy="258229"/>
            <a:chOff x="6444208" y="6587514"/>
            <a:chExt cx="2525263" cy="258229"/>
          </a:xfrm>
        </p:grpSpPr>
        <p:sp>
          <p:nvSpPr>
            <p:cNvPr id="30" name="Rounded Rectangle 29"/>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137486" y="6599522"/>
              <a:ext cx="700304" cy="246221"/>
              <a:chOff x="7005353" y="6583745"/>
              <a:chExt cx="720000" cy="246221"/>
            </a:xfrm>
          </p:grpSpPr>
          <p:sp>
            <p:nvSpPr>
              <p:cNvPr id="40" name="Rounded Rectangle 39"/>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1" name="TextBox 40"/>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50" name="TextBox 49"/>
          <p:cNvSpPr txBox="1"/>
          <p:nvPr/>
        </p:nvSpPr>
        <p:spPr>
          <a:xfrm>
            <a:off x="5652120" y="2935936"/>
            <a:ext cx="1872208" cy="246221"/>
          </a:xfrm>
          <a:prstGeom prst="rect">
            <a:avLst/>
          </a:prstGeom>
          <a:noFill/>
        </p:spPr>
        <p:txBody>
          <a:bodyPr wrap="square" rtlCol="0">
            <a:spAutoFit/>
          </a:bodyPr>
          <a:lstStyle/>
          <a:p>
            <a:r>
              <a:rPr lang="en-GB" sz="1000" dirty="0"/>
              <a:t>Not available for this indicator</a:t>
            </a:r>
          </a:p>
        </p:txBody>
      </p:sp>
      <p:pic>
        <p:nvPicPr>
          <p:cNvPr id="12" name="Picture 11"/>
          <p:cNvPicPr>
            <a:picLocks noChangeAspect="1"/>
          </p:cNvPicPr>
          <p:nvPr/>
        </p:nvPicPr>
        <p:blipFill>
          <a:blip r:embed="rId2"/>
          <a:stretch>
            <a:fillRect/>
          </a:stretch>
        </p:blipFill>
        <p:spPr>
          <a:xfrm>
            <a:off x="204198" y="3488097"/>
            <a:ext cx="3628654" cy="2743438"/>
          </a:xfrm>
          <a:prstGeom prst="rect">
            <a:avLst/>
          </a:prstGeom>
        </p:spPr>
      </p:pic>
      <p:pic>
        <p:nvPicPr>
          <p:cNvPr id="14" name="Picture 13"/>
          <p:cNvPicPr>
            <a:picLocks noChangeAspect="1"/>
          </p:cNvPicPr>
          <p:nvPr/>
        </p:nvPicPr>
        <p:blipFill>
          <a:blip r:embed="rId3"/>
          <a:stretch>
            <a:fillRect/>
          </a:stretch>
        </p:blipFill>
        <p:spPr>
          <a:xfrm>
            <a:off x="4225282" y="4876306"/>
            <a:ext cx="4725884" cy="1135380"/>
          </a:xfrm>
          <a:prstGeom prst="rect">
            <a:avLst/>
          </a:prstGeom>
          <a:solidFill>
            <a:schemeClr val="bg1"/>
          </a:solidFill>
        </p:spPr>
      </p:pic>
    </p:spTree>
    <p:extLst>
      <p:ext uri="{BB962C8B-B14F-4D97-AF65-F5344CB8AC3E}">
        <p14:creationId xmlns:p14="http://schemas.microsoft.com/office/powerpoint/2010/main" val="154917409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STP</a:t>
            </a:r>
          </a:p>
        </p:txBody>
      </p:sp>
      <p:grpSp>
        <p:nvGrpSpPr>
          <p:cNvPr id="6" name="Group 5"/>
          <p:cNvGrpSpPr/>
          <p:nvPr/>
        </p:nvGrpSpPr>
        <p:grpSpPr>
          <a:xfrm>
            <a:off x="61102" y="363519"/>
            <a:ext cx="5483006" cy="990015"/>
            <a:chOff x="179512" y="138227"/>
            <a:chExt cx="5836054" cy="1250571"/>
          </a:xfrm>
        </p:grpSpPr>
        <p:sp>
          <p:nvSpPr>
            <p:cNvPr id="2" name="Rounded Rectangle 1"/>
            <p:cNvSpPr/>
            <p:nvPr/>
          </p:nvSpPr>
          <p:spPr>
            <a:xfrm>
              <a:off x="179512" y="161934"/>
              <a:ext cx="5836054" cy="11850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88156" y="138227"/>
              <a:ext cx="5827410" cy="1250571"/>
            </a:xfrm>
            <a:prstGeom prst="rect">
              <a:avLst/>
            </a:prstGeom>
            <a:noFill/>
            <a:effectLst>
              <a:softEdge rad="12700"/>
            </a:effectLst>
          </p:spPr>
          <p:txBody>
            <a:bodyPr wrap="square" rtlCol="0">
              <a:spAutoFit/>
            </a:bodyPr>
            <a:lstStyle/>
            <a:p>
              <a:pPr>
                <a:lnSpc>
                  <a:spcPts val="1000"/>
                </a:lnSpc>
              </a:pPr>
              <a:r>
                <a:rPr lang="en-GB" sz="1000" b="1" spc="-30" dirty="0"/>
                <a:t>1.12 People with Serious Mental Illness (SMI) who have received the complete list of physical checks</a:t>
              </a:r>
            </a:p>
            <a:p>
              <a:pPr>
                <a:lnSpc>
                  <a:spcPts val="1000"/>
                </a:lnSpc>
              </a:pPr>
              <a:r>
                <a:rPr lang="en-GB" sz="1000" spc="-30" dirty="0"/>
                <a:t>Patients identified for this indicator have one or more of the diagnosis codes for schizophrenia, bipolar affective disorder or other psychoses in their electronic health record and their latest mental health diagnosis is not in remission.  They have a record of a complete list of physical checks appropriate to their age and condition in the preceding 12 months i.e. body mass index (BMI), blood pressure, ratio of total cholesterol:hdl, blood glucose or HbA1c, alcohol consumption and smoking status.</a:t>
              </a:r>
            </a:p>
          </p:txBody>
        </p:sp>
      </p:grpSp>
      <p:grpSp>
        <p:nvGrpSpPr>
          <p:cNvPr id="3" name="Group 2"/>
          <p:cNvGrpSpPr/>
          <p:nvPr/>
        </p:nvGrpSpPr>
        <p:grpSpPr>
          <a:xfrm>
            <a:off x="58662" y="1357971"/>
            <a:ext cx="3926470" cy="1595157"/>
            <a:chOff x="-160227" y="1406202"/>
            <a:chExt cx="3724116" cy="1374726"/>
          </a:xfrm>
        </p:grpSpPr>
        <p:sp>
          <p:nvSpPr>
            <p:cNvPr id="13" name="Rounded Rectangle 12"/>
            <p:cNvSpPr/>
            <p:nvPr/>
          </p:nvSpPr>
          <p:spPr>
            <a:xfrm>
              <a:off x="-160227" y="1406202"/>
              <a:ext cx="3724116" cy="13747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22039" y="1492270"/>
              <a:ext cx="3647740" cy="1007933"/>
            </a:xfrm>
            <a:prstGeom prst="rect">
              <a:avLst/>
            </a:prstGeom>
            <a:noFill/>
          </p:spPr>
          <p:txBody>
            <a:bodyPr wrap="square" rtlCol="0">
              <a:spAutoFit/>
            </a:bodyPr>
            <a:lstStyle/>
            <a:p>
              <a:r>
                <a:rPr lang="en-GB" sz="1000" dirty="0"/>
                <a:t>34.3% of people with SMI in 2014/15 in Derbyshire STP received complete checks, falling from 36.0% in 2013/14, and compared with 34.8% for NHS England.</a:t>
              </a:r>
            </a:p>
            <a:p>
              <a:r>
                <a:rPr lang="en-GB" sz="1000" dirty="0"/>
                <a:t>Erewash CCG – 36.3%; up significantly from 27.9%.</a:t>
              </a:r>
            </a:p>
            <a:p>
              <a:r>
                <a:rPr lang="en-GB" sz="1000" dirty="0"/>
                <a:t>Hardwick CCG – 33.4%; down from 39.6%.</a:t>
              </a:r>
            </a:p>
            <a:p>
              <a:r>
                <a:rPr lang="en-GB" sz="1000" dirty="0"/>
                <a:t>North Derbyshire CCG – 33.8%; up from 36.3%.</a:t>
              </a:r>
            </a:p>
            <a:p>
              <a:r>
                <a:rPr lang="en-GB" sz="1000" dirty="0"/>
                <a:t>Southern Derbyshire CCG – 34.6%; up from 36.7%.</a:t>
              </a:r>
            </a:p>
          </p:txBody>
        </p:sp>
      </p:grpSp>
      <p:grpSp>
        <p:nvGrpSpPr>
          <p:cNvPr id="10" name="Group 9"/>
          <p:cNvGrpSpPr/>
          <p:nvPr/>
        </p:nvGrpSpPr>
        <p:grpSpPr>
          <a:xfrm>
            <a:off x="4018008" y="1502701"/>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9" name="Group 28"/>
          <p:cNvGrpSpPr/>
          <p:nvPr/>
        </p:nvGrpSpPr>
        <p:grpSpPr>
          <a:xfrm>
            <a:off x="6444208" y="6587514"/>
            <a:ext cx="2525263" cy="258229"/>
            <a:chOff x="6444208" y="6587514"/>
            <a:chExt cx="2525263" cy="258229"/>
          </a:xfrm>
        </p:grpSpPr>
        <p:sp>
          <p:nvSpPr>
            <p:cNvPr id="30" name="Rounded Rectangle 29"/>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3" name="Group 32"/>
            <p:cNvGrpSpPr/>
            <p:nvPr/>
          </p:nvGrpSpPr>
          <p:grpSpPr>
            <a:xfrm>
              <a:off x="7137486" y="6599522"/>
              <a:ext cx="700304" cy="246221"/>
              <a:chOff x="7005353" y="6583745"/>
              <a:chExt cx="720000" cy="246221"/>
            </a:xfrm>
          </p:grpSpPr>
          <p:sp>
            <p:nvSpPr>
              <p:cNvPr id="40" name="Rounded Rectangle 39"/>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1" name="TextBox 40"/>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50" name="TextBox 49"/>
          <p:cNvSpPr txBox="1"/>
          <p:nvPr/>
        </p:nvSpPr>
        <p:spPr>
          <a:xfrm>
            <a:off x="5652120" y="2935936"/>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05884" y="3481198"/>
            <a:ext cx="3628654" cy="2743438"/>
          </a:xfrm>
          <a:prstGeom prst="rect">
            <a:avLst/>
          </a:prstGeom>
        </p:spPr>
      </p:pic>
      <p:pic>
        <p:nvPicPr>
          <p:cNvPr id="5" name="Picture 4"/>
          <p:cNvPicPr>
            <a:picLocks noChangeAspect="1"/>
          </p:cNvPicPr>
          <p:nvPr/>
        </p:nvPicPr>
        <p:blipFill>
          <a:blip r:embed="rId3"/>
          <a:stretch>
            <a:fillRect/>
          </a:stretch>
        </p:blipFill>
        <p:spPr>
          <a:xfrm>
            <a:off x="4225282" y="4902809"/>
            <a:ext cx="4725884" cy="1135380"/>
          </a:xfrm>
          <a:prstGeom prst="rect">
            <a:avLst/>
          </a:prstGeom>
          <a:solidFill>
            <a:schemeClr val="bg1"/>
          </a:solidFill>
        </p:spPr>
      </p:pic>
    </p:spTree>
    <p:extLst>
      <p:ext uri="{BB962C8B-B14F-4D97-AF65-F5344CB8AC3E}">
        <p14:creationId xmlns:p14="http://schemas.microsoft.com/office/powerpoint/2010/main" val="377578856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STP</a:t>
            </a:r>
          </a:p>
        </p:txBody>
      </p:sp>
      <p:grpSp>
        <p:nvGrpSpPr>
          <p:cNvPr id="6" name="Group 5"/>
          <p:cNvGrpSpPr/>
          <p:nvPr/>
        </p:nvGrpSpPr>
        <p:grpSpPr>
          <a:xfrm>
            <a:off x="0" y="357496"/>
            <a:ext cx="5652119" cy="1118255"/>
            <a:chOff x="114476" y="130619"/>
            <a:chExt cx="6016056" cy="1412560"/>
          </a:xfrm>
        </p:grpSpPr>
        <p:sp>
          <p:nvSpPr>
            <p:cNvPr id="2" name="Rounded Rectangle 1"/>
            <p:cNvSpPr/>
            <p:nvPr/>
          </p:nvSpPr>
          <p:spPr>
            <a:xfrm>
              <a:off x="179512" y="161935"/>
              <a:ext cx="5836054" cy="13075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14476" y="130619"/>
              <a:ext cx="6016056" cy="1412560"/>
            </a:xfrm>
            <a:prstGeom prst="rect">
              <a:avLst/>
            </a:prstGeom>
            <a:noFill/>
            <a:effectLst>
              <a:softEdge rad="12700"/>
            </a:effectLst>
          </p:spPr>
          <p:txBody>
            <a:bodyPr wrap="square" rtlCol="0">
              <a:spAutoFit/>
            </a:bodyPr>
            <a:lstStyle/>
            <a:p>
              <a:pPr>
                <a:lnSpc>
                  <a:spcPts val="1000"/>
                </a:lnSpc>
              </a:pPr>
              <a:r>
                <a:rPr lang="en-GB" sz="1000" b="1" spc="-60" dirty="0"/>
                <a:t>1.14 Maternal smoking at delivery  </a:t>
              </a:r>
              <a:r>
                <a:rPr lang="en-GB" sz="1000" i="1" spc="-60" dirty="0"/>
                <a:t>See also PHOF 2.03 - Smoking status at time of delivery </a:t>
              </a:r>
            </a:p>
            <a:p>
              <a:pPr>
                <a:lnSpc>
                  <a:spcPts val="1000"/>
                </a:lnSpc>
              </a:pPr>
              <a:r>
                <a:rPr lang="en-GB" sz="1000" spc="-60" dirty="0"/>
                <a:t>Smoking in pregnancy has well known detrimental effects for the growth and development of the baby and health of the mother. On average, smokers have more complications during pregnancy and labour, including bleeding during pregnancy, placental abruption and premature rupture of membranes.  Encouraging pregnant women to stop smoking during pregnancy may also help them kick the habit for good, and thus provide health benefits for the mother and reduce exposure to secondhand smoke by the infant.  Smoking during pregnancy can cause serious pregnancy-related health problems. These include complications during labour and an increased risk of miscarriage, premature birth, stillbirth, low birth-weight and sudden unexpected death in infancy</a:t>
              </a:r>
            </a:p>
          </p:txBody>
        </p:sp>
      </p:grpSp>
      <p:grpSp>
        <p:nvGrpSpPr>
          <p:cNvPr id="3" name="Group 2"/>
          <p:cNvGrpSpPr/>
          <p:nvPr/>
        </p:nvGrpSpPr>
        <p:grpSpPr>
          <a:xfrm>
            <a:off x="58662" y="1448778"/>
            <a:ext cx="3926470" cy="1493892"/>
            <a:chOff x="-160227" y="1416202"/>
            <a:chExt cx="3724116" cy="1374726"/>
          </a:xfrm>
        </p:grpSpPr>
        <p:sp>
          <p:nvSpPr>
            <p:cNvPr id="13" name="Rounded Rectangle 12"/>
            <p:cNvSpPr/>
            <p:nvPr/>
          </p:nvSpPr>
          <p:spPr>
            <a:xfrm>
              <a:off x="-160227" y="1416202"/>
              <a:ext cx="3724116" cy="13747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23638" y="1438551"/>
              <a:ext cx="3647740" cy="1295283"/>
            </a:xfrm>
            <a:prstGeom prst="rect">
              <a:avLst/>
            </a:prstGeom>
            <a:noFill/>
          </p:spPr>
          <p:txBody>
            <a:bodyPr wrap="square" rtlCol="0">
              <a:spAutoFit/>
            </a:bodyPr>
            <a:lstStyle/>
            <a:p>
              <a:pPr>
                <a:lnSpc>
                  <a:spcPts val="1100"/>
                </a:lnSpc>
              </a:pPr>
              <a:r>
                <a:rPr lang="en-GB" sz="1000" dirty="0"/>
                <a:t>As at Q3 2017/18, the proportion of mothers still smokers at the time of delivery was in Derbyshire STP was 16.4%, higher than NHS England, at 10.5%, having risen from 14.2%.</a:t>
              </a:r>
            </a:p>
            <a:p>
              <a:pPr>
                <a:lnSpc>
                  <a:spcPts val="1100"/>
                </a:lnSpc>
              </a:pPr>
              <a:r>
                <a:rPr lang="en-GB" sz="1000" dirty="0"/>
                <a:t>Erewash CCG – 18.8%; up from 14.4%; significantly higher than NHS England.</a:t>
              </a:r>
            </a:p>
            <a:p>
              <a:pPr>
                <a:lnSpc>
                  <a:spcPts val="1100"/>
                </a:lnSpc>
              </a:pPr>
              <a:r>
                <a:rPr lang="en-GB" sz="1000" dirty="0"/>
                <a:t>Hardwick CCG - 20.3%; up from 17.4%; significantly higher than NHS England.</a:t>
              </a:r>
            </a:p>
            <a:p>
              <a:pPr>
                <a:lnSpc>
                  <a:spcPts val="1100"/>
                </a:lnSpc>
              </a:pPr>
              <a:r>
                <a:rPr lang="en-GB" sz="1000" dirty="0"/>
                <a:t>North Derbyshire CCG – 12.8%; up from 11.0%.</a:t>
              </a:r>
            </a:p>
            <a:p>
              <a:pPr>
                <a:lnSpc>
                  <a:spcPts val="1100"/>
                </a:lnSpc>
              </a:pPr>
              <a:r>
                <a:rPr lang="en-GB" sz="1000" dirty="0"/>
                <a:t>Southern Derbyshire CCG – 18.8%; up from 14.5%; significantly higher than NHS England.</a:t>
              </a:r>
            </a:p>
          </p:txBody>
        </p:sp>
      </p:grpSp>
      <p:grpSp>
        <p:nvGrpSpPr>
          <p:cNvPr id="10" name="Group 9"/>
          <p:cNvGrpSpPr/>
          <p:nvPr/>
        </p:nvGrpSpPr>
        <p:grpSpPr>
          <a:xfrm>
            <a:off x="4018008" y="1502701"/>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TextBox 49"/>
          <p:cNvSpPr txBox="1"/>
          <p:nvPr/>
        </p:nvSpPr>
        <p:spPr>
          <a:xfrm>
            <a:off x="5652120" y="2935936"/>
            <a:ext cx="1872208" cy="246221"/>
          </a:xfrm>
          <a:prstGeom prst="rect">
            <a:avLst/>
          </a:prstGeom>
          <a:noFill/>
        </p:spPr>
        <p:txBody>
          <a:bodyPr wrap="square" rtlCol="0">
            <a:spAutoFit/>
          </a:bodyPr>
          <a:lstStyle/>
          <a:p>
            <a:r>
              <a:rPr lang="en-GB" sz="1000" dirty="0"/>
              <a:t>Not available for this indicator</a:t>
            </a:r>
          </a:p>
        </p:txBody>
      </p:sp>
      <p:pic>
        <p:nvPicPr>
          <p:cNvPr id="12" name="Picture 11"/>
          <p:cNvPicPr>
            <a:picLocks noChangeAspect="1"/>
          </p:cNvPicPr>
          <p:nvPr/>
        </p:nvPicPr>
        <p:blipFill>
          <a:blip r:embed="rId2"/>
          <a:stretch>
            <a:fillRect/>
          </a:stretch>
        </p:blipFill>
        <p:spPr>
          <a:xfrm>
            <a:off x="231490" y="3505484"/>
            <a:ext cx="3577442" cy="2794649"/>
          </a:xfrm>
          <a:prstGeom prst="rect">
            <a:avLst/>
          </a:prstGeom>
        </p:spPr>
      </p:pic>
      <p:pic>
        <p:nvPicPr>
          <p:cNvPr id="14" name="Picture 13"/>
          <p:cNvPicPr>
            <a:picLocks noChangeAspect="1"/>
          </p:cNvPicPr>
          <p:nvPr/>
        </p:nvPicPr>
        <p:blipFill>
          <a:blip r:embed="rId3"/>
          <a:stretch>
            <a:fillRect/>
          </a:stretch>
        </p:blipFill>
        <p:spPr>
          <a:xfrm>
            <a:off x="4279116" y="4859816"/>
            <a:ext cx="4518341" cy="1204595"/>
          </a:xfrm>
          <a:prstGeom prst="rect">
            <a:avLst/>
          </a:prstGeom>
          <a:solidFill>
            <a:schemeClr val="bg1"/>
          </a:solidFill>
        </p:spPr>
      </p:pic>
      <p:grpSp>
        <p:nvGrpSpPr>
          <p:cNvPr id="31" name="Group 30"/>
          <p:cNvGrpSpPr/>
          <p:nvPr/>
        </p:nvGrpSpPr>
        <p:grpSpPr>
          <a:xfrm>
            <a:off x="6444208" y="6587514"/>
            <a:ext cx="2525263" cy="258229"/>
            <a:chOff x="6444208" y="6587514"/>
            <a:chExt cx="2525263" cy="258229"/>
          </a:xfrm>
        </p:grpSpPr>
        <p:sp>
          <p:nvSpPr>
            <p:cNvPr id="32" name="Rounded Rectangle 31"/>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6" name="Group 35"/>
            <p:cNvGrpSpPr/>
            <p:nvPr/>
          </p:nvGrpSpPr>
          <p:grpSpPr>
            <a:xfrm>
              <a:off x="7137476" y="6599522"/>
              <a:ext cx="700303" cy="246221"/>
              <a:chOff x="7005353" y="6583745"/>
              <a:chExt cx="720000" cy="246221"/>
            </a:xfrm>
          </p:grpSpPr>
          <p:sp>
            <p:nvSpPr>
              <p:cNvPr id="43" name="Rounded Rectangle 42"/>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Tree>
    <p:extLst>
      <p:ext uri="{BB962C8B-B14F-4D97-AF65-F5344CB8AC3E}">
        <p14:creationId xmlns:p14="http://schemas.microsoft.com/office/powerpoint/2010/main" val="97470510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113" y="359845"/>
            <a:ext cx="5184576" cy="1169551"/>
            <a:chOff x="179512" y="139664"/>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3728" y="139664"/>
              <a:ext cx="5112568" cy="1169551"/>
            </a:xfrm>
            <a:prstGeom prst="rect">
              <a:avLst/>
            </a:prstGeom>
            <a:noFill/>
            <a:effectLst>
              <a:softEdge rad="12700"/>
            </a:effectLst>
          </p:spPr>
          <p:txBody>
            <a:bodyPr wrap="square" rtlCol="0">
              <a:spAutoFit/>
            </a:bodyPr>
            <a:lstStyle/>
            <a:p>
              <a:r>
                <a:rPr lang="en-GB" sz="1000" b="1" dirty="0"/>
                <a:t>1.15 Breast feeding prevalence at 6 - 8 weeks</a:t>
              </a:r>
            </a:p>
            <a:p>
              <a:r>
                <a:rPr lang="en-GB" sz="1000" dirty="0"/>
                <a:t>The proportion of all infants due a 6-8 week check that are totally or partially breastfed.</a:t>
              </a:r>
              <a:endParaRPr lang="en-GB" sz="1000" b="1" dirty="0"/>
            </a:p>
            <a:p>
              <a:r>
                <a:rPr lang="en-GB" sz="1000" dirty="0"/>
                <a:t>Increases in breastfeeding are expected to reduce illness in young children, have health benefits for the infant and the mother and result in cost savings to the NHS through reduced hospital admission for the treatment of infection in infants</a:t>
              </a:r>
            </a:p>
            <a:p>
              <a:r>
                <a:rPr lang="en-GB" sz="1000" dirty="0"/>
                <a:t>services.</a:t>
              </a:r>
            </a:p>
            <a:p>
              <a:r>
                <a:rPr lang="en-GB" sz="1000" i="1" dirty="0"/>
                <a:t>See also PHOF 2.02ii</a:t>
              </a:r>
            </a:p>
          </p:txBody>
        </p:sp>
      </p:grpSp>
      <p:grpSp>
        <p:nvGrpSpPr>
          <p:cNvPr id="3" name="Group 2"/>
          <p:cNvGrpSpPr/>
          <p:nvPr/>
        </p:nvGrpSpPr>
        <p:grpSpPr>
          <a:xfrm>
            <a:off x="56113" y="1546531"/>
            <a:ext cx="3925647"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3614" y="1615252"/>
              <a:ext cx="3218545" cy="1015663"/>
            </a:xfrm>
            <a:prstGeom prst="rect">
              <a:avLst/>
            </a:prstGeom>
            <a:noFill/>
          </p:spPr>
          <p:txBody>
            <a:bodyPr wrap="square" rtlCol="0">
              <a:spAutoFit/>
            </a:bodyPr>
            <a:lstStyle/>
            <a:p>
              <a:r>
                <a:rPr lang="en-GB" sz="1000" dirty="0"/>
                <a:t>The proportion for Derbyshire STP as at Q1 2015/16 was 41.2%, lower than for NHS England (41.4%), and had fallen from 41.6% as at Q1 2014/15.</a:t>
              </a:r>
            </a:p>
            <a:p>
              <a:r>
                <a:rPr lang="en-GB" sz="1000" dirty="0"/>
                <a:t>Erewash CCG – 35.2%; down from 38.0%</a:t>
              </a:r>
            </a:p>
            <a:p>
              <a:r>
                <a:rPr lang="en-GB" sz="1000" dirty="0"/>
                <a:t>North Derbyshire CCG – 43.4%; up from 43.1%.</a:t>
              </a:r>
            </a:p>
            <a:p>
              <a:r>
                <a:rPr lang="en-GB" sz="1000" dirty="0"/>
                <a:t>Hardwick and Southern Derbyshire CCGs – no data available</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25263" cy="258229"/>
            <a:chOff x="6444208" y="6587514"/>
            <a:chExt cx="2525263" cy="258229"/>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137486" y="6599522"/>
              <a:ext cx="700304" cy="246221"/>
              <a:chOff x="7005353" y="6583745"/>
              <a:chExt cx="720000" cy="246221"/>
            </a:xfrm>
          </p:grpSpPr>
          <p:sp>
            <p:nvSpPr>
              <p:cNvPr id="43" name="Rounded Rectangle 42"/>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pic>
        <p:nvPicPr>
          <p:cNvPr id="23" name="Picture 22"/>
          <p:cNvPicPr>
            <a:picLocks noChangeAspect="1"/>
          </p:cNvPicPr>
          <p:nvPr/>
        </p:nvPicPr>
        <p:blipFill>
          <a:blip r:embed="rId2"/>
          <a:stretch>
            <a:fillRect/>
          </a:stretch>
        </p:blipFill>
        <p:spPr>
          <a:xfrm>
            <a:off x="251520" y="3481198"/>
            <a:ext cx="3577442" cy="2794649"/>
          </a:xfrm>
          <a:prstGeom prst="rect">
            <a:avLst/>
          </a:prstGeom>
        </p:spPr>
      </p:pic>
      <p:sp>
        <p:nvSpPr>
          <p:cNvPr id="34" name="TextBox 33"/>
          <p:cNvSpPr txBox="1"/>
          <p:nvPr/>
        </p:nvSpPr>
        <p:spPr>
          <a:xfrm>
            <a:off x="5531873" y="2787017"/>
            <a:ext cx="1872208" cy="246221"/>
          </a:xfrm>
          <a:prstGeom prst="rect">
            <a:avLst/>
          </a:prstGeom>
          <a:noFill/>
        </p:spPr>
        <p:txBody>
          <a:bodyPr wrap="square" rtlCol="0">
            <a:spAutoFit/>
          </a:bodyPr>
          <a:lstStyle/>
          <a:p>
            <a:r>
              <a:rPr lang="en-GB" sz="1000" dirty="0"/>
              <a:t>Not available for this indicator</a:t>
            </a:r>
          </a:p>
        </p:txBody>
      </p:sp>
      <p:pic>
        <p:nvPicPr>
          <p:cNvPr id="25" name="Picture 24"/>
          <p:cNvPicPr>
            <a:picLocks noChangeAspect="1"/>
          </p:cNvPicPr>
          <p:nvPr/>
        </p:nvPicPr>
        <p:blipFill>
          <a:blip r:embed="rId3"/>
          <a:stretch>
            <a:fillRect/>
          </a:stretch>
        </p:blipFill>
        <p:spPr>
          <a:xfrm>
            <a:off x="4207109" y="4895285"/>
            <a:ext cx="4518341" cy="1204595"/>
          </a:xfrm>
          <a:prstGeom prst="rect">
            <a:avLst/>
          </a:prstGeom>
          <a:solidFill>
            <a:schemeClr val="bg1"/>
          </a:solidFill>
        </p:spPr>
      </p:pic>
    </p:spTree>
    <p:extLst>
      <p:ext uri="{BB962C8B-B14F-4D97-AF65-F5344CB8AC3E}">
        <p14:creationId xmlns:p14="http://schemas.microsoft.com/office/powerpoint/2010/main" val="3185319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508" y="406101"/>
            <a:ext cx="6840760" cy="369332"/>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Keep People Healthy &amp; Independent in their Own Homes</a:t>
            </a:r>
          </a:p>
        </p:txBody>
      </p:sp>
      <p:sp>
        <p:nvSpPr>
          <p:cNvPr id="8" name="Subtitle 3"/>
          <p:cNvSpPr txBox="1">
            <a:spLocks/>
          </p:cNvSpPr>
          <p:nvPr/>
        </p:nvSpPr>
        <p:spPr>
          <a:xfrm>
            <a:off x="755576" y="1412776"/>
            <a:ext cx="7632849" cy="5016758"/>
          </a:xfrm>
          <a:prstGeom prst="rect">
            <a:avLst/>
          </a:prstGeom>
          <a:solidFill>
            <a:schemeClr val="bg1"/>
          </a:solidFill>
        </p:spPr>
        <p:txBody>
          <a:bodyPr vert="horz" wrap="square" lIns="91440" tIns="45720" rIns="91440" bIns="45720" rtlCol="0">
            <a:spAutoFit/>
          </a:bodyPr>
          <a:lstStyle>
            <a:lvl1pPr marL="0" indent="0" algn="l" defTabSz="914400"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en-GB" sz="1000" b="1" dirty="0">
                <a:hlinkClick r:id="rId2" action="ppaction://hlinksldjump"/>
              </a:rPr>
              <a:t>CCGOF</a:t>
            </a:r>
            <a:endParaRPr lang="en-GB" sz="1000" dirty="0"/>
          </a:p>
          <a:p>
            <a:pPr>
              <a:spcBef>
                <a:spcPts val="0"/>
              </a:spcBef>
            </a:pPr>
            <a:r>
              <a:rPr lang="en-GB" sz="1000" dirty="0">
                <a:hlinkClick r:id="rId3" action="ppaction://hlinksldjump"/>
              </a:rPr>
              <a:t>1.3 Completion of cardiac rehabilitation following an admission for coronary heart disease</a:t>
            </a:r>
            <a:endParaRPr lang="en-GB" sz="1000" dirty="0"/>
          </a:p>
          <a:p>
            <a:pPr>
              <a:spcBef>
                <a:spcPts val="0"/>
              </a:spcBef>
            </a:pPr>
            <a:r>
              <a:rPr lang="en-GB" sz="1000" dirty="0">
                <a:hlinkClick r:id="rId4" action="ppaction://hlinksldjump"/>
              </a:rPr>
              <a:t>1.4 Myocardial infarction, stroke and stage 5 chronic kidney disease in people with diabetes</a:t>
            </a:r>
            <a:endParaRPr lang="en-GB" sz="1000" dirty="0"/>
          </a:p>
          <a:p>
            <a:pPr>
              <a:spcBef>
                <a:spcPts val="0"/>
              </a:spcBef>
            </a:pPr>
            <a:r>
              <a:rPr lang="en-GB" sz="1000" dirty="0">
                <a:hlinkClick r:id="rId5" action="ppaction://hlinksldjump"/>
              </a:rPr>
              <a:t>1.5 Mortality within 30 days of hospital admission for stroke </a:t>
            </a:r>
            <a:endParaRPr lang="en-GB" sz="1000" dirty="0"/>
          </a:p>
          <a:p>
            <a:pPr>
              <a:spcBef>
                <a:spcPts val="0"/>
              </a:spcBef>
            </a:pPr>
            <a:r>
              <a:rPr lang="en-GB" sz="1000" dirty="0">
                <a:hlinkClick r:id="rId6" action="ppaction://hlinksldjump"/>
              </a:rPr>
              <a:t>1.8 Emergency admissions for alcohol related liver disease</a:t>
            </a:r>
            <a:endParaRPr lang="en-GB" sz="1000" dirty="0"/>
          </a:p>
          <a:p>
            <a:pPr>
              <a:spcBef>
                <a:spcPts val="0"/>
              </a:spcBef>
            </a:pPr>
            <a:r>
              <a:rPr lang="en-GB" sz="1000" dirty="0">
                <a:hlinkClick r:id="rId7" action="ppaction://hlinksldjump"/>
              </a:rPr>
              <a:t>1.12 People with Serious Mental Illness (SMI) who have received the complete list of physical checks</a:t>
            </a:r>
            <a:endParaRPr lang="en-GB" sz="1000" dirty="0"/>
          </a:p>
          <a:p>
            <a:pPr>
              <a:spcBef>
                <a:spcPts val="0"/>
              </a:spcBef>
            </a:pPr>
            <a:r>
              <a:rPr lang="en-GB" sz="1000" dirty="0">
                <a:hlinkClick r:id="rId8" action="ppaction://hlinksldjump"/>
              </a:rPr>
              <a:t>1.17 Record of stage of cancer at diagnosis</a:t>
            </a:r>
            <a:endParaRPr lang="en-GB" sz="1000" dirty="0"/>
          </a:p>
          <a:p>
            <a:pPr>
              <a:spcBef>
                <a:spcPts val="0"/>
              </a:spcBef>
            </a:pPr>
            <a:r>
              <a:rPr lang="en-GB" sz="1000" dirty="0">
                <a:hlinkClick r:id="rId9" action="ppaction://hlinksldjump"/>
              </a:rPr>
              <a:t>1.18 Percentage of cancers detected at stage 1 and 2</a:t>
            </a:r>
            <a:endParaRPr lang="en-GB" sz="1000" dirty="0"/>
          </a:p>
          <a:p>
            <a:pPr>
              <a:spcBef>
                <a:spcPts val="0"/>
              </a:spcBef>
            </a:pPr>
            <a:r>
              <a:rPr lang="en-GB" sz="1000" dirty="0">
                <a:hlinkClick r:id="rId10" action="ppaction://hlinksldjump"/>
              </a:rPr>
              <a:t>1.19 Record of lung cancer stage at decision to treat</a:t>
            </a:r>
            <a:endParaRPr lang="en-GB" sz="1000" dirty="0"/>
          </a:p>
          <a:p>
            <a:pPr>
              <a:spcBef>
                <a:spcPts val="0"/>
              </a:spcBef>
            </a:pPr>
            <a:r>
              <a:rPr lang="en-GB" sz="1000" dirty="0">
                <a:hlinkClick r:id="rId11" action="ppaction://hlinksldjump"/>
              </a:rPr>
              <a:t>1.21 All-cause mortality – 12 months following a first emergency admission to hospital for heart failure in people aged 16 and over</a:t>
            </a:r>
          </a:p>
          <a:p>
            <a:pPr>
              <a:spcBef>
                <a:spcPts val="0"/>
              </a:spcBef>
            </a:pPr>
            <a:r>
              <a:rPr lang="en-GB" sz="1000" dirty="0">
                <a:hlinkClick r:id="rId12" action="ppaction://hlinksldjump"/>
              </a:rPr>
              <a:t>1.22 Hip fracture: incidence</a:t>
            </a:r>
            <a:endParaRPr lang="en-GB" sz="1000" dirty="0"/>
          </a:p>
          <a:p>
            <a:pPr>
              <a:spcBef>
                <a:spcPts val="0"/>
              </a:spcBef>
            </a:pPr>
            <a:r>
              <a:rPr lang="en-GB" sz="1000" dirty="0">
                <a:hlinkClick r:id="rId13" action="ppaction://hlinksldjump"/>
              </a:rPr>
              <a:t>2.1 Health-related quality of life for people with long term conditions</a:t>
            </a:r>
            <a:endParaRPr lang="en-GB" sz="1000" dirty="0">
              <a:hlinkClick r:id="rId14" action="ppaction://hlinksldjump"/>
            </a:endParaRPr>
          </a:p>
          <a:p>
            <a:pPr>
              <a:spcBef>
                <a:spcPts val="0"/>
              </a:spcBef>
            </a:pPr>
            <a:r>
              <a:rPr lang="en-GB" sz="1000" dirty="0">
                <a:hlinkClick r:id="rId15" action="ppaction://hlinksldjump"/>
              </a:rPr>
              <a:t>2.2 Proportion of people who are feeling supported to manage their condition</a:t>
            </a:r>
          </a:p>
          <a:p>
            <a:pPr>
              <a:spcBef>
                <a:spcPts val="0"/>
              </a:spcBef>
            </a:pPr>
            <a:r>
              <a:rPr lang="en-GB" sz="1000" dirty="0">
                <a:hlinkClick r:id="rId16" action="ppaction://hlinksldjump"/>
              </a:rPr>
              <a:t>2.3 People with COPD and Medical Research Council (MRC) Dyspnoea Scale ≥3 referred to a pulmonary rehabilitation programme</a:t>
            </a:r>
            <a:endParaRPr lang="en-GB" sz="1000" dirty="0"/>
          </a:p>
          <a:p>
            <a:pPr>
              <a:spcBef>
                <a:spcPts val="0"/>
              </a:spcBef>
            </a:pPr>
            <a:r>
              <a:rPr lang="en-GB" sz="1000" dirty="0">
                <a:hlinkClick r:id="rId17" action="ppaction://hlinksldjump"/>
              </a:rPr>
              <a:t>2.5 People with diabetes diagnosed less than a year referred to structured education</a:t>
            </a:r>
            <a:r>
              <a:rPr lang="en-GB" sz="1000" dirty="0">
                <a:hlinkClick r:id="rId15" action="ppaction://hlinksldjump"/>
              </a:rPr>
              <a:t> </a:t>
            </a:r>
            <a:endParaRPr lang="en-GB" sz="1000" dirty="0"/>
          </a:p>
          <a:p>
            <a:pPr>
              <a:spcBef>
                <a:spcPts val="0"/>
              </a:spcBef>
            </a:pPr>
            <a:r>
              <a:rPr lang="en-GB" sz="1000" dirty="0">
                <a:hlinkClick r:id="rId18" action="ppaction://hlinksldjump"/>
              </a:rPr>
              <a:t>2.6 Unplanned hospitalisation for chronic ambulatory care sensitive conditions</a:t>
            </a:r>
            <a:endParaRPr lang="en-GB" sz="1000" dirty="0">
              <a:hlinkClick r:id="rId19" action="ppaction://hlinksldjump"/>
            </a:endParaRPr>
          </a:p>
          <a:p>
            <a:pPr>
              <a:spcBef>
                <a:spcPts val="0"/>
              </a:spcBef>
            </a:pPr>
            <a:r>
              <a:rPr lang="en-GB" sz="1000" dirty="0">
                <a:hlinkClick r:id="rId20" action="ppaction://hlinksldjump"/>
              </a:rPr>
              <a:t>2.7 Unplanned hospitalisation for asthma, diabetes and epilepsy in under 19s</a:t>
            </a:r>
            <a:endParaRPr lang="en-GB" sz="1000" dirty="0"/>
          </a:p>
          <a:p>
            <a:pPr>
              <a:spcBef>
                <a:spcPts val="0"/>
              </a:spcBef>
            </a:pPr>
            <a:r>
              <a:rPr lang="en-GB" sz="1000" dirty="0">
                <a:hlinkClick r:id="rId21" action="ppaction://hlinksldjump"/>
              </a:rPr>
              <a:t>2.8 Complications associated with diabetes</a:t>
            </a:r>
            <a:endParaRPr lang="en-GB" sz="1000" dirty="0"/>
          </a:p>
          <a:p>
            <a:pPr>
              <a:spcBef>
                <a:spcPts val="0"/>
              </a:spcBef>
            </a:pPr>
            <a:r>
              <a:rPr lang="en-GB" sz="1000" dirty="0">
                <a:hlinkClick r:id="rId22" action="ppaction://hlinksldjump"/>
              </a:rPr>
              <a:t>2.11a Percentage of referrals to Improving Access to Psychological Therapies (IAPT) services which indicated a reliable recovery following completion of treatment</a:t>
            </a:r>
            <a:endParaRPr lang="en-GB" sz="1000" dirty="0"/>
          </a:p>
          <a:p>
            <a:pPr>
              <a:spcBef>
                <a:spcPts val="0"/>
              </a:spcBef>
            </a:pPr>
            <a:r>
              <a:rPr lang="en-GB" sz="1000" dirty="0">
                <a:hlinkClick r:id="rId23" action="ppaction://hlinksldjump"/>
              </a:rPr>
              <a:t>2.11b Percentage of referrals to Improving Access to Psychological Therapies (IAPT) services which indicated a reliable improvement following completion of treatment</a:t>
            </a:r>
            <a:endParaRPr lang="en-GB" sz="1000" dirty="0"/>
          </a:p>
          <a:p>
            <a:pPr>
              <a:spcBef>
                <a:spcPts val="0"/>
              </a:spcBef>
            </a:pPr>
            <a:r>
              <a:rPr lang="en-GB" sz="1000" dirty="0">
                <a:hlinkClick r:id="rId24" action="ppaction://hlinksldjump"/>
              </a:rPr>
              <a:t>2.11c Percentage of referrals to Improving Access to Psychological Therapies (IAPT) services which indicated a reliable deterioration following completion of treatment</a:t>
            </a:r>
            <a:endParaRPr lang="en-GB" sz="1000" dirty="0"/>
          </a:p>
          <a:p>
            <a:pPr>
              <a:spcBef>
                <a:spcPts val="0"/>
              </a:spcBef>
            </a:pPr>
            <a:r>
              <a:rPr lang="en-GB" sz="1000" dirty="0">
                <a:hlinkClick r:id="rId25" action="ppaction://hlinksldjump"/>
              </a:rPr>
              <a:t>2.15 Health-related quality of life for carers, aged 18 and above</a:t>
            </a:r>
            <a:endParaRPr lang="en-GB" sz="1000" dirty="0"/>
          </a:p>
          <a:p>
            <a:pPr>
              <a:spcBef>
                <a:spcPts val="0"/>
              </a:spcBef>
            </a:pPr>
            <a:r>
              <a:rPr lang="en-GB" sz="1000" dirty="0">
                <a:hlinkClick r:id="rId26" action="ppaction://hlinksldjump"/>
              </a:rPr>
              <a:t>2.16 Health-related quality of life for people with a long-term mental health condition</a:t>
            </a:r>
            <a:endParaRPr lang="en-GB" sz="1000" dirty="0"/>
          </a:p>
          <a:p>
            <a:pPr>
              <a:spcBef>
                <a:spcPts val="0"/>
              </a:spcBef>
            </a:pPr>
            <a:r>
              <a:rPr lang="en-GB" sz="1000" dirty="0">
                <a:hlinkClick r:id="rId27" action="ppaction://hlinksldjump"/>
              </a:rPr>
              <a:t>3.1 Emergency admissions for acute conditions that should not usually require hospital admission</a:t>
            </a:r>
            <a:endParaRPr lang="en-GB" sz="1000" dirty="0"/>
          </a:p>
          <a:p>
            <a:pPr>
              <a:spcBef>
                <a:spcPts val="0"/>
              </a:spcBef>
            </a:pPr>
            <a:r>
              <a:rPr lang="en-GB" sz="1000" dirty="0">
                <a:hlinkClick r:id="rId28" action="ppaction://hlinksldjump"/>
              </a:rPr>
              <a:t>3.2 Emergency readmissions within 30 days of discharge from hospital</a:t>
            </a:r>
            <a:endParaRPr lang="en-GB" sz="1000" dirty="0"/>
          </a:p>
          <a:p>
            <a:pPr>
              <a:spcBef>
                <a:spcPts val="0"/>
              </a:spcBef>
            </a:pPr>
            <a:endParaRPr lang="en-GB" sz="1000" b="1" dirty="0">
              <a:hlinkClick r:id="rId29" action="ppaction://hlinksldjump"/>
            </a:endParaRPr>
          </a:p>
          <a:p>
            <a:pPr>
              <a:spcBef>
                <a:spcPts val="0"/>
              </a:spcBef>
            </a:pPr>
            <a:r>
              <a:rPr lang="en-GB" sz="1000" b="1" dirty="0">
                <a:hlinkClick r:id="rId29" action="ppaction://hlinksldjump"/>
              </a:rPr>
              <a:t>Keep People Healthy &amp; Independent in their Own Homes – PHOF</a:t>
            </a:r>
            <a:endParaRPr lang="en-GB" sz="1000" b="1" dirty="0"/>
          </a:p>
          <a:p>
            <a:pPr>
              <a:spcBef>
                <a:spcPts val="0"/>
              </a:spcBef>
            </a:pPr>
            <a:r>
              <a:rPr lang="en-GB" sz="1000" b="1" dirty="0">
                <a:hlinkClick r:id="rId30" action="ppaction://hlinksldjump"/>
              </a:rPr>
              <a:t>Keep People Healthy &amp; Independent in their Own Homes - NHSOF &amp; ASCOF</a:t>
            </a:r>
            <a:endParaRPr lang="en-GB" sz="1000" b="1" dirty="0"/>
          </a:p>
          <a:p>
            <a:pPr>
              <a:spcBef>
                <a:spcPts val="0"/>
              </a:spcBef>
            </a:pPr>
            <a:r>
              <a:rPr lang="en-GB" sz="1000" b="1" dirty="0">
                <a:hlinkClick r:id="rId31" action="ppaction://hlinksldjump"/>
              </a:rPr>
              <a:t>Keep People Healthy &amp; Independent in their Own Homes - CCGOF (2)</a:t>
            </a:r>
            <a:endParaRPr lang="en-GB" sz="1000" b="1" dirty="0"/>
          </a:p>
        </p:txBody>
      </p:sp>
    </p:spTree>
    <p:extLst>
      <p:ext uri="{BB962C8B-B14F-4D97-AF65-F5344CB8AC3E}">
        <p14:creationId xmlns:p14="http://schemas.microsoft.com/office/powerpoint/2010/main" val="248345167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113" y="38211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1578"/>
              <a:ext cx="5112568" cy="1015663"/>
            </a:xfrm>
            <a:prstGeom prst="rect">
              <a:avLst/>
            </a:prstGeom>
            <a:noFill/>
            <a:effectLst>
              <a:softEdge rad="12700"/>
            </a:effectLst>
          </p:spPr>
          <p:txBody>
            <a:bodyPr wrap="square" rtlCol="0">
              <a:spAutoFit/>
            </a:bodyPr>
            <a:lstStyle/>
            <a:p>
              <a:r>
                <a:rPr lang="en-GB" sz="1000" b="1" dirty="0"/>
                <a:t>1.17 Record of stage of cancer at diagnosis </a:t>
              </a:r>
            </a:p>
            <a:p>
              <a:r>
                <a:rPr lang="en-GB" sz="1000" dirty="0"/>
                <a:t>Cancer is a major cause of death, accounting for around a quarter of deaths in England. More than 1 in 3 people will develop cancer at some point in their life. Diagnosis at an early stage of the cancer’s development leads to dramatically improved survival chances. </a:t>
              </a:r>
            </a:p>
            <a:p>
              <a:r>
                <a:rPr lang="en-GB" sz="1000" i="1" dirty="0"/>
                <a:t>See also PHOF 2.19</a:t>
              </a:r>
            </a:p>
          </p:txBody>
        </p:sp>
      </p:grpSp>
      <p:grpSp>
        <p:nvGrpSpPr>
          <p:cNvPr id="3" name="Group 2"/>
          <p:cNvGrpSpPr/>
          <p:nvPr/>
        </p:nvGrpSpPr>
        <p:grpSpPr>
          <a:xfrm>
            <a:off x="56113" y="1546531"/>
            <a:ext cx="3943821" cy="1367556"/>
            <a:chOff x="179512" y="1413372"/>
            <a:chExt cx="3400044"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79512" y="1435430"/>
              <a:ext cx="3400044" cy="1323439"/>
            </a:xfrm>
            <a:prstGeom prst="rect">
              <a:avLst/>
            </a:prstGeom>
            <a:noFill/>
          </p:spPr>
          <p:txBody>
            <a:bodyPr wrap="square" rtlCol="0">
              <a:spAutoFit/>
            </a:bodyPr>
            <a:lstStyle/>
            <a:p>
              <a:r>
                <a:rPr lang="en-GB" sz="1000" dirty="0"/>
                <a:t>The proportion for Derbyshire STP in 2016 was 77.9%, lower than for NHS England (80.4%), but having risen from 77.4%.</a:t>
              </a:r>
            </a:p>
            <a:p>
              <a:r>
                <a:rPr lang="en-GB" sz="1000" dirty="0"/>
                <a:t>Erewash CCG – 80.0%; up from 79.0%.</a:t>
              </a:r>
            </a:p>
            <a:p>
              <a:r>
                <a:rPr lang="en-GB" sz="1000" dirty="0"/>
                <a:t>Hardwick CCG – 74.2%; down from 78.4%; significantly lower than NHSE.</a:t>
              </a:r>
            </a:p>
            <a:p>
              <a:r>
                <a:rPr lang="en-GB" sz="1000" dirty="0"/>
                <a:t>North Derbyshire CCG – 78.8%; up from 78.4%.</a:t>
              </a:r>
            </a:p>
            <a:p>
              <a:r>
                <a:rPr lang="en-GB" sz="1000" dirty="0"/>
                <a:t>Southern Derbyshire CCGs – 77.9%; up significantly from 74.3%, but significantly lower than NHSE.</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25263" cy="258229"/>
            <a:chOff x="6444208" y="6587514"/>
            <a:chExt cx="2525263" cy="258229"/>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137486" y="6599522"/>
              <a:ext cx="700304" cy="246221"/>
              <a:chOff x="7005353" y="6583745"/>
              <a:chExt cx="720000" cy="246221"/>
            </a:xfrm>
          </p:grpSpPr>
          <p:sp>
            <p:nvSpPr>
              <p:cNvPr id="43" name="Rounded Rectangle 42"/>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4" name="TextBox 33"/>
          <p:cNvSpPr txBox="1"/>
          <p:nvPr/>
        </p:nvSpPr>
        <p:spPr>
          <a:xfrm>
            <a:off x="5531873" y="2787017"/>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30215" y="3481198"/>
            <a:ext cx="3577442" cy="2794649"/>
          </a:xfrm>
          <a:prstGeom prst="rect">
            <a:avLst/>
          </a:prstGeom>
        </p:spPr>
      </p:pic>
      <p:pic>
        <p:nvPicPr>
          <p:cNvPr id="14" name="Picture 13"/>
          <p:cNvPicPr>
            <a:picLocks noChangeAspect="1"/>
          </p:cNvPicPr>
          <p:nvPr/>
        </p:nvPicPr>
        <p:blipFill>
          <a:blip r:embed="rId3"/>
          <a:stretch>
            <a:fillRect/>
          </a:stretch>
        </p:blipFill>
        <p:spPr>
          <a:xfrm>
            <a:off x="4285937" y="4859816"/>
            <a:ext cx="4518341" cy="1204595"/>
          </a:xfrm>
          <a:prstGeom prst="rect">
            <a:avLst/>
          </a:prstGeom>
          <a:solidFill>
            <a:schemeClr val="bg1"/>
          </a:solidFill>
        </p:spPr>
      </p:pic>
    </p:spTree>
    <p:extLst>
      <p:ext uri="{BB962C8B-B14F-4D97-AF65-F5344CB8AC3E}">
        <p14:creationId xmlns:p14="http://schemas.microsoft.com/office/powerpoint/2010/main" val="148792824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113" y="38211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1578"/>
              <a:ext cx="5112568" cy="1015663"/>
            </a:xfrm>
            <a:prstGeom prst="rect">
              <a:avLst/>
            </a:prstGeom>
            <a:noFill/>
            <a:effectLst>
              <a:softEdge rad="12700"/>
            </a:effectLst>
          </p:spPr>
          <p:txBody>
            <a:bodyPr wrap="square" rtlCol="0">
              <a:spAutoFit/>
            </a:bodyPr>
            <a:lstStyle/>
            <a:p>
              <a:r>
                <a:rPr lang="en-GB" sz="1000" b="1" dirty="0"/>
                <a:t>1.18 Percentage of cancers detected at stage 1 and 2 </a:t>
              </a:r>
            </a:p>
            <a:p>
              <a:r>
                <a:rPr lang="en-GB" sz="1000" dirty="0"/>
                <a:t>Cancer is a major cause of death, accounting for around a quarter of deaths in England. More than 1 in 3 people will develop cancer at some point in their life. Diagnosis at an early stage of the cancer’s development leads to dramatically improved survival chances. </a:t>
              </a:r>
            </a:p>
            <a:p>
              <a:r>
                <a:rPr lang="en-GB" sz="1000" i="1" dirty="0"/>
                <a:t>See also PHOF 2.19</a:t>
              </a:r>
            </a:p>
          </p:txBody>
        </p:sp>
      </p:grpSp>
      <p:grpSp>
        <p:nvGrpSpPr>
          <p:cNvPr id="3" name="Group 2"/>
          <p:cNvGrpSpPr/>
          <p:nvPr/>
        </p:nvGrpSpPr>
        <p:grpSpPr>
          <a:xfrm>
            <a:off x="56113" y="1546531"/>
            <a:ext cx="3947180" cy="1384163"/>
            <a:chOff x="179512" y="1413372"/>
            <a:chExt cx="3402940" cy="1384163"/>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82408" y="1435624"/>
              <a:ext cx="3400044" cy="1361911"/>
            </a:xfrm>
            <a:prstGeom prst="rect">
              <a:avLst/>
            </a:prstGeom>
            <a:noFill/>
          </p:spPr>
          <p:txBody>
            <a:bodyPr wrap="square" rtlCol="0">
              <a:spAutoFit/>
            </a:bodyPr>
            <a:lstStyle/>
            <a:p>
              <a:pPr>
                <a:lnSpc>
                  <a:spcPts val="1100"/>
                </a:lnSpc>
              </a:pPr>
              <a:r>
                <a:rPr lang="en-GB" sz="1000" dirty="0"/>
                <a:t>The proportion for Derbyshire STP in 2016 was 48.7%, lower than for NHS England (52.6%), and having fallen from 50.3%.</a:t>
              </a:r>
            </a:p>
            <a:p>
              <a:pPr>
                <a:lnSpc>
                  <a:spcPts val="1100"/>
                </a:lnSpc>
              </a:pPr>
              <a:r>
                <a:rPr lang="en-GB" sz="1000" dirty="0"/>
                <a:t>Erewash CCG – 50.7%; down from 54.7%.</a:t>
              </a:r>
            </a:p>
            <a:p>
              <a:pPr>
                <a:lnSpc>
                  <a:spcPts val="1100"/>
                </a:lnSpc>
              </a:pPr>
              <a:r>
                <a:rPr lang="en-GB" sz="1000" dirty="0"/>
                <a:t>Hardwick CCG – 44.9%; down from 52.8%; significantly lower than NHSE.</a:t>
              </a:r>
            </a:p>
            <a:p>
              <a:pPr>
                <a:lnSpc>
                  <a:spcPts val="1100"/>
                </a:lnSpc>
              </a:pPr>
              <a:r>
                <a:rPr lang="en-GB" sz="1000" dirty="0"/>
                <a:t>North Derbyshire CCG – 49.3%; up from 51.9%; significantly lower than NHSE.</a:t>
              </a:r>
            </a:p>
            <a:p>
              <a:pPr>
                <a:lnSpc>
                  <a:spcPts val="1100"/>
                </a:lnSpc>
              </a:pPr>
              <a:r>
                <a:rPr lang="en-GB" sz="1000" dirty="0"/>
                <a:t>Southern Derbyshire CCGs – 48.9%; up from 47.9%, significantly lower than NHSE.</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25263" cy="258229"/>
            <a:chOff x="6444208" y="6587514"/>
            <a:chExt cx="2525263" cy="258229"/>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137486" y="6599522"/>
              <a:ext cx="700304" cy="246221"/>
              <a:chOff x="7005353" y="6583745"/>
              <a:chExt cx="720000" cy="246221"/>
            </a:xfrm>
          </p:grpSpPr>
          <p:sp>
            <p:nvSpPr>
              <p:cNvPr id="43" name="Rounded Rectangle 42"/>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4" name="TextBox 33"/>
          <p:cNvSpPr txBox="1"/>
          <p:nvPr/>
        </p:nvSpPr>
        <p:spPr>
          <a:xfrm>
            <a:off x="5531873" y="2787017"/>
            <a:ext cx="1872208" cy="246221"/>
          </a:xfrm>
          <a:prstGeom prst="rect">
            <a:avLst/>
          </a:prstGeom>
          <a:noFill/>
        </p:spPr>
        <p:txBody>
          <a:bodyPr wrap="square" rtlCol="0">
            <a:spAutoFit/>
          </a:bodyPr>
          <a:lstStyle/>
          <a:p>
            <a:r>
              <a:rPr lang="en-GB" sz="1000" dirty="0"/>
              <a:t>Not available for this indicator</a:t>
            </a:r>
          </a:p>
        </p:txBody>
      </p:sp>
      <p:pic>
        <p:nvPicPr>
          <p:cNvPr id="12" name="Picture 11"/>
          <p:cNvPicPr>
            <a:picLocks noChangeAspect="1"/>
          </p:cNvPicPr>
          <p:nvPr/>
        </p:nvPicPr>
        <p:blipFill>
          <a:blip r:embed="rId2"/>
          <a:stretch>
            <a:fillRect/>
          </a:stretch>
        </p:blipFill>
        <p:spPr>
          <a:xfrm>
            <a:off x="242662" y="3508159"/>
            <a:ext cx="3577442" cy="2794649"/>
          </a:xfrm>
          <a:prstGeom prst="rect">
            <a:avLst/>
          </a:prstGeom>
        </p:spPr>
      </p:pic>
      <p:pic>
        <p:nvPicPr>
          <p:cNvPr id="26" name="Picture 25"/>
          <p:cNvPicPr>
            <a:picLocks noChangeAspect="1"/>
          </p:cNvPicPr>
          <p:nvPr/>
        </p:nvPicPr>
        <p:blipFill>
          <a:blip r:embed="rId3"/>
          <a:stretch>
            <a:fillRect/>
          </a:stretch>
        </p:blipFill>
        <p:spPr>
          <a:xfrm>
            <a:off x="4165760" y="4842231"/>
            <a:ext cx="4789353" cy="1204595"/>
          </a:xfrm>
          <a:prstGeom prst="rect">
            <a:avLst/>
          </a:prstGeom>
          <a:solidFill>
            <a:schemeClr val="bg1"/>
          </a:solidFill>
        </p:spPr>
      </p:pic>
    </p:spTree>
    <p:extLst>
      <p:ext uri="{BB962C8B-B14F-4D97-AF65-F5344CB8AC3E}">
        <p14:creationId xmlns:p14="http://schemas.microsoft.com/office/powerpoint/2010/main" val="110893739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113" y="569949"/>
            <a:ext cx="5184576" cy="818061"/>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11578"/>
              <a:ext cx="5112568" cy="553998"/>
            </a:xfrm>
            <a:prstGeom prst="rect">
              <a:avLst/>
            </a:prstGeom>
            <a:noFill/>
            <a:effectLst>
              <a:softEdge rad="12700"/>
            </a:effectLst>
          </p:spPr>
          <p:txBody>
            <a:bodyPr wrap="square" rtlCol="0">
              <a:spAutoFit/>
            </a:bodyPr>
            <a:lstStyle/>
            <a:p>
              <a:r>
                <a:rPr lang="en-GB" sz="1000" b="1" dirty="0"/>
                <a:t>1.19 Record of lung cancer stage at decision to treat </a:t>
              </a:r>
            </a:p>
            <a:p>
              <a:r>
                <a:rPr lang="en-GB" sz="1000" dirty="0"/>
                <a:t>Lung cancer is one of the most common and serious types of cancer. Around 44,500 people are diagnosed with the condition every year in the UK.</a:t>
              </a:r>
            </a:p>
          </p:txBody>
        </p:sp>
      </p:grpSp>
      <p:grpSp>
        <p:nvGrpSpPr>
          <p:cNvPr id="3" name="Group 2"/>
          <p:cNvGrpSpPr/>
          <p:nvPr/>
        </p:nvGrpSpPr>
        <p:grpSpPr>
          <a:xfrm>
            <a:off x="56113" y="1546531"/>
            <a:ext cx="3987841" cy="1367556"/>
            <a:chOff x="179512" y="1413372"/>
            <a:chExt cx="3437995"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7463" y="1573994"/>
              <a:ext cx="3400044" cy="1015663"/>
            </a:xfrm>
            <a:prstGeom prst="rect">
              <a:avLst/>
            </a:prstGeom>
            <a:noFill/>
          </p:spPr>
          <p:txBody>
            <a:bodyPr wrap="square" rtlCol="0">
              <a:spAutoFit/>
            </a:bodyPr>
            <a:lstStyle/>
            <a:p>
              <a:r>
                <a:rPr lang="en-GB" sz="1000" dirty="0"/>
                <a:t>The proportion for Derbyshire STP in 2016 was 92.4%, lower than for NHS England (93.4%), but having risen from 91.7%.</a:t>
              </a:r>
            </a:p>
            <a:p>
              <a:r>
                <a:rPr lang="en-GB" sz="1000" dirty="0"/>
                <a:t>Erewash CCG – 91.3%; down from 97.1%.</a:t>
              </a:r>
            </a:p>
            <a:p>
              <a:r>
                <a:rPr lang="en-GB" sz="1000" dirty="0"/>
                <a:t>Hardwick CCG – 88.8%; down from 91.2%.</a:t>
              </a:r>
            </a:p>
            <a:p>
              <a:r>
                <a:rPr lang="en-GB" sz="1000" dirty="0"/>
                <a:t>North Derbyshire CCG – 93.8%; up from 93.2%.</a:t>
              </a:r>
            </a:p>
            <a:p>
              <a:r>
                <a:rPr lang="en-GB" sz="1000" dirty="0"/>
                <a:t>Southern Derbyshire CCGs – 92.7%; up from 89.7%.</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25263" cy="258229"/>
            <a:chOff x="6444208" y="6587514"/>
            <a:chExt cx="2525263" cy="258229"/>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137486" y="6599522"/>
              <a:ext cx="700304" cy="246221"/>
              <a:chOff x="7005353" y="6583745"/>
              <a:chExt cx="720000" cy="246221"/>
            </a:xfrm>
          </p:grpSpPr>
          <p:sp>
            <p:nvSpPr>
              <p:cNvPr id="43" name="Rounded Rectangle 42"/>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4" name="TextBox 33"/>
          <p:cNvSpPr txBox="1"/>
          <p:nvPr/>
        </p:nvSpPr>
        <p:spPr>
          <a:xfrm>
            <a:off x="5531873" y="2787017"/>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48907" y="3481198"/>
            <a:ext cx="3577442" cy="2794649"/>
          </a:xfrm>
          <a:prstGeom prst="rect">
            <a:avLst/>
          </a:prstGeom>
        </p:spPr>
      </p:pic>
      <p:pic>
        <p:nvPicPr>
          <p:cNvPr id="14" name="Picture 13"/>
          <p:cNvPicPr>
            <a:picLocks noChangeAspect="1"/>
          </p:cNvPicPr>
          <p:nvPr/>
        </p:nvPicPr>
        <p:blipFill>
          <a:blip r:embed="rId3"/>
          <a:stretch>
            <a:fillRect/>
          </a:stretch>
        </p:blipFill>
        <p:spPr>
          <a:xfrm>
            <a:off x="4174867" y="4902153"/>
            <a:ext cx="4740482" cy="1204595"/>
          </a:xfrm>
          <a:prstGeom prst="rect">
            <a:avLst/>
          </a:prstGeom>
          <a:solidFill>
            <a:schemeClr val="bg1"/>
          </a:solidFill>
        </p:spPr>
      </p:pic>
    </p:spTree>
    <p:extLst>
      <p:ext uri="{BB962C8B-B14F-4D97-AF65-F5344CB8AC3E}">
        <p14:creationId xmlns:p14="http://schemas.microsoft.com/office/powerpoint/2010/main" val="203390006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113" y="549773"/>
            <a:ext cx="5184576" cy="859515"/>
            <a:chOff x="179512" y="329592"/>
            <a:chExt cx="5184576" cy="859515"/>
          </a:xfrm>
        </p:grpSpPr>
        <p:sp>
          <p:nvSpPr>
            <p:cNvPr id="2" name="Rounded Rectangle 1"/>
            <p:cNvSpPr/>
            <p:nvPr/>
          </p:nvSpPr>
          <p:spPr>
            <a:xfrm>
              <a:off x="179512" y="329592"/>
              <a:ext cx="5184576" cy="8595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422288"/>
              <a:ext cx="5112568" cy="553998"/>
            </a:xfrm>
            <a:prstGeom prst="rect">
              <a:avLst/>
            </a:prstGeom>
            <a:noFill/>
            <a:effectLst>
              <a:softEdge rad="12700"/>
            </a:effectLst>
          </p:spPr>
          <p:txBody>
            <a:bodyPr wrap="square" rtlCol="0">
              <a:spAutoFit/>
            </a:bodyPr>
            <a:lstStyle/>
            <a:p>
              <a:r>
                <a:rPr lang="en-GB" sz="1000" b="1" dirty="0"/>
                <a:t>1.20 Mortality from breast cancer in females </a:t>
              </a:r>
            </a:p>
            <a:p>
              <a:r>
                <a:rPr lang="en-GB" sz="1000" dirty="0"/>
                <a:t>Breast cancer is the most common type of cancer in the UK, but there is a good chance of recovery if it is detected in its early stages</a:t>
              </a:r>
            </a:p>
          </p:txBody>
        </p:sp>
      </p:grpSp>
      <p:grpSp>
        <p:nvGrpSpPr>
          <p:cNvPr id="3" name="Group 2"/>
          <p:cNvGrpSpPr/>
          <p:nvPr/>
        </p:nvGrpSpPr>
        <p:grpSpPr>
          <a:xfrm>
            <a:off x="56113" y="1546531"/>
            <a:ext cx="3987841" cy="1367556"/>
            <a:chOff x="179512" y="1413372"/>
            <a:chExt cx="3437995"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7463" y="1573994"/>
              <a:ext cx="3400044" cy="1015663"/>
            </a:xfrm>
            <a:prstGeom prst="rect">
              <a:avLst/>
            </a:prstGeom>
            <a:noFill/>
          </p:spPr>
          <p:txBody>
            <a:bodyPr wrap="square" rtlCol="0">
              <a:spAutoFit/>
            </a:bodyPr>
            <a:lstStyle/>
            <a:p>
              <a:r>
                <a:rPr lang="en-GB" sz="1000" dirty="0"/>
                <a:t>The rate for Derbyshire STP in 2014-16 was 34.3%, similar to that for NHS England (34.2%), and having fallen from 34.7%.</a:t>
              </a:r>
            </a:p>
            <a:p>
              <a:r>
                <a:rPr lang="en-GB" sz="1000" dirty="0"/>
                <a:t>Erewash CCG – 37.6%; down from 97.1%.</a:t>
              </a:r>
            </a:p>
            <a:p>
              <a:r>
                <a:rPr lang="en-GB" sz="1000" dirty="0"/>
                <a:t>Hardwick CCG – 34.8%; down from 91.2%.</a:t>
              </a:r>
            </a:p>
            <a:p>
              <a:r>
                <a:rPr lang="en-GB" sz="1000" dirty="0"/>
                <a:t>North Derbyshire CCG – 36.0%; up from 93.2%.</a:t>
              </a:r>
            </a:p>
            <a:p>
              <a:r>
                <a:rPr lang="en-GB" sz="1000" dirty="0"/>
                <a:t>Southern Derbyshire CCGs – 32.6%; up from 89.7%.</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25263" cy="258229"/>
            <a:chOff x="6444208" y="6587514"/>
            <a:chExt cx="2525263" cy="258229"/>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137486" y="6599522"/>
              <a:ext cx="700304" cy="246221"/>
              <a:chOff x="7005353" y="6583745"/>
              <a:chExt cx="720000" cy="246221"/>
            </a:xfrm>
          </p:grpSpPr>
          <p:sp>
            <p:nvSpPr>
              <p:cNvPr id="43" name="Rounded Rectangle 42"/>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4" name="TextBox 33"/>
          <p:cNvSpPr txBox="1"/>
          <p:nvPr/>
        </p:nvSpPr>
        <p:spPr>
          <a:xfrm>
            <a:off x="5531873" y="2787017"/>
            <a:ext cx="1872208" cy="246221"/>
          </a:xfrm>
          <a:prstGeom prst="rect">
            <a:avLst/>
          </a:prstGeom>
          <a:noFill/>
        </p:spPr>
        <p:txBody>
          <a:bodyPr wrap="square" rtlCol="0">
            <a:spAutoFit/>
          </a:bodyPr>
          <a:lstStyle/>
          <a:p>
            <a:r>
              <a:rPr lang="en-GB" sz="1000" dirty="0"/>
              <a:t>Not available for this indicator</a:t>
            </a:r>
          </a:p>
        </p:txBody>
      </p:sp>
      <p:pic>
        <p:nvPicPr>
          <p:cNvPr id="12" name="Picture 11"/>
          <p:cNvPicPr>
            <a:picLocks noChangeAspect="1"/>
          </p:cNvPicPr>
          <p:nvPr/>
        </p:nvPicPr>
        <p:blipFill>
          <a:blip r:embed="rId2"/>
          <a:stretch>
            <a:fillRect/>
          </a:stretch>
        </p:blipFill>
        <p:spPr>
          <a:xfrm>
            <a:off x="4163603" y="4859816"/>
            <a:ext cx="4749367" cy="1204595"/>
          </a:xfrm>
          <a:prstGeom prst="rect">
            <a:avLst/>
          </a:prstGeom>
          <a:solidFill>
            <a:schemeClr val="bg1"/>
          </a:solidFill>
        </p:spPr>
      </p:pic>
      <p:pic>
        <p:nvPicPr>
          <p:cNvPr id="23" name="Picture 22"/>
          <p:cNvPicPr>
            <a:picLocks noChangeAspect="1"/>
          </p:cNvPicPr>
          <p:nvPr/>
        </p:nvPicPr>
        <p:blipFill>
          <a:blip r:embed="rId3"/>
          <a:stretch>
            <a:fillRect/>
          </a:stretch>
        </p:blipFill>
        <p:spPr>
          <a:xfrm>
            <a:off x="186686" y="3481198"/>
            <a:ext cx="3577442" cy="2794649"/>
          </a:xfrm>
          <a:prstGeom prst="rect">
            <a:avLst/>
          </a:prstGeom>
        </p:spPr>
      </p:pic>
    </p:spTree>
    <p:extLst>
      <p:ext uri="{BB962C8B-B14F-4D97-AF65-F5344CB8AC3E}">
        <p14:creationId xmlns:p14="http://schemas.microsoft.com/office/powerpoint/2010/main" val="411877178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113" y="549773"/>
            <a:ext cx="5184576" cy="859515"/>
            <a:chOff x="179512" y="329592"/>
            <a:chExt cx="5184576" cy="859515"/>
          </a:xfrm>
        </p:grpSpPr>
        <p:sp>
          <p:nvSpPr>
            <p:cNvPr id="2" name="Rounded Rectangle 1"/>
            <p:cNvSpPr/>
            <p:nvPr/>
          </p:nvSpPr>
          <p:spPr>
            <a:xfrm>
              <a:off x="179512" y="329592"/>
              <a:ext cx="5184576" cy="85951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422288"/>
              <a:ext cx="5112568" cy="400110"/>
            </a:xfrm>
            <a:prstGeom prst="rect">
              <a:avLst/>
            </a:prstGeom>
            <a:noFill/>
            <a:effectLst>
              <a:softEdge rad="12700"/>
            </a:effectLst>
          </p:spPr>
          <p:txBody>
            <a:bodyPr wrap="square" rtlCol="0">
              <a:spAutoFit/>
            </a:bodyPr>
            <a:lstStyle/>
            <a:p>
              <a:r>
                <a:rPr lang="en-GB" sz="1000" b="1" dirty="0"/>
                <a:t>1.21 All-cause mortality – 12 months following a first emergency admission to hospital for heart failure in people aged 16 and over</a:t>
              </a:r>
              <a:endParaRPr lang="en-GB" sz="1000" dirty="0"/>
            </a:p>
          </p:txBody>
        </p:sp>
      </p:grpSp>
      <p:grpSp>
        <p:nvGrpSpPr>
          <p:cNvPr id="3" name="Group 2"/>
          <p:cNvGrpSpPr/>
          <p:nvPr/>
        </p:nvGrpSpPr>
        <p:grpSpPr>
          <a:xfrm>
            <a:off x="56113" y="1546531"/>
            <a:ext cx="3995645" cy="1367556"/>
            <a:chOff x="179512" y="1413372"/>
            <a:chExt cx="3444723"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4191" y="1489346"/>
              <a:ext cx="3400044" cy="1169551"/>
            </a:xfrm>
            <a:prstGeom prst="rect">
              <a:avLst/>
            </a:prstGeom>
            <a:noFill/>
          </p:spPr>
          <p:txBody>
            <a:bodyPr wrap="square" rtlCol="0">
              <a:spAutoFit/>
            </a:bodyPr>
            <a:lstStyle/>
            <a:p>
              <a:r>
                <a:rPr lang="en-GB" sz="1000" dirty="0"/>
                <a:t>The ratio for Derbyshire STP in 2013/14 -2015/16 was 103.1, higher than that for NHS England (100), and having risen from 102.5.</a:t>
              </a:r>
            </a:p>
            <a:p>
              <a:r>
                <a:rPr lang="en-GB" sz="1000" dirty="0"/>
                <a:t>Erewash CCG – 94.1; down from 101.8.</a:t>
              </a:r>
            </a:p>
            <a:p>
              <a:r>
                <a:rPr lang="en-GB" sz="1000" dirty="0"/>
                <a:t>Hardwick CCG – 96.0; down from 98.8.</a:t>
              </a:r>
            </a:p>
            <a:p>
              <a:r>
                <a:rPr lang="en-GB" sz="1000" dirty="0"/>
                <a:t>North Derbyshire CCG – 106.2; down from 106.9.</a:t>
              </a:r>
            </a:p>
            <a:p>
              <a:r>
                <a:rPr lang="en-GB" sz="1000" dirty="0"/>
                <a:t>Southern Derbyshire CCGs – 104.4; up from 101.2.</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25263" cy="258229"/>
            <a:chOff x="6444208" y="6587514"/>
            <a:chExt cx="2525263" cy="258229"/>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137486" y="6599522"/>
              <a:ext cx="700304" cy="246221"/>
              <a:chOff x="7005353" y="6583745"/>
              <a:chExt cx="720000" cy="246221"/>
            </a:xfrm>
          </p:grpSpPr>
          <p:sp>
            <p:nvSpPr>
              <p:cNvPr id="43" name="Rounded Rectangle 42"/>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4" name="TextBox 33"/>
          <p:cNvSpPr txBox="1"/>
          <p:nvPr/>
        </p:nvSpPr>
        <p:spPr>
          <a:xfrm>
            <a:off x="5531873" y="2787017"/>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30215" y="3481198"/>
            <a:ext cx="3577442" cy="2794649"/>
          </a:xfrm>
          <a:prstGeom prst="rect">
            <a:avLst/>
          </a:prstGeom>
        </p:spPr>
      </p:pic>
      <p:pic>
        <p:nvPicPr>
          <p:cNvPr id="27" name="Picture 26"/>
          <p:cNvPicPr>
            <a:picLocks noChangeAspect="1"/>
          </p:cNvPicPr>
          <p:nvPr/>
        </p:nvPicPr>
        <p:blipFill>
          <a:blip r:embed="rId3"/>
          <a:stretch>
            <a:fillRect/>
          </a:stretch>
        </p:blipFill>
        <p:spPr>
          <a:xfrm>
            <a:off x="4248173" y="4904684"/>
            <a:ext cx="4593869" cy="1204595"/>
          </a:xfrm>
          <a:prstGeom prst="rect">
            <a:avLst/>
          </a:prstGeom>
          <a:solidFill>
            <a:schemeClr val="bg1"/>
          </a:solidFill>
        </p:spPr>
      </p:pic>
    </p:spTree>
    <p:extLst>
      <p:ext uri="{BB962C8B-B14F-4D97-AF65-F5344CB8AC3E}">
        <p14:creationId xmlns:p14="http://schemas.microsoft.com/office/powerpoint/2010/main" val="211949352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113" y="353853"/>
            <a:ext cx="5184576" cy="1169551"/>
            <a:chOff x="179512" y="133672"/>
            <a:chExt cx="5184576" cy="1169551"/>
          </a:xfrm>
        </p:grpSpPr>
        <p:sp>
          <p:nvSpPr>
            <p:cNvPr id="2" name="Rounded Rectangle 1"/>
            <p:cNvSpPr/>
            <p:nvPr/>
          </p:nvSpPr>
          <p:spPr>
            <a:xfrm>
              <a:off x="179512" y="163700"/>
              <a:ext cx="5184576" cy="10921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133672"/>
              <a:ext cx="5112568" cy="1169551"/>
            </a:xfrm>
            <a:prstGeom prst="rect">
              <a:avLst/>
            </a:prstGeom>
            <a:noFill/>
            <a:effectLst>
              <a:softEdge rad="12700"/>
            </a:effectLst>
          </p:spPr>
          <p:txBody>
            <a:bodyPr wrap="square" rtlCol="0">
              <a:spAutoFit/>
            </a:bodyPr>
            <a:lstStyle/>
            <a:p>
              <a:r>
                <a:rPr lang="en-GB" sz="1000" b="1" dirty="0"/>
                <a:t>1.22 Hip fracture: incidence </a:t>
              </a:r>
            </a:p>
            <a:p>
              <a:r>
                <a:rPr lang="en-GB" sz="1000" dirty="0"/>
                <a:t>Hip fracture is a debilitating condition – only one in three sufferers return to their former levels of independence and one in three ends up leaving their own home and moving to long-term care (resulting in social care costs). Hip fractures are almost as common and costly as strokes and the incidence is rising.  There is evidence of interventions to treat osteoporosis, to prevent falls and to prevent fractures in people who have already suffered one fragility fracture.</a:t>
              </a:r>
            </a:p>
          </p:txBody>
        </p:sp>
      </p:grpSp>
      <p:grpSp>
        <p:nvGrpSpPr>
          <p:cNvPr id="3" name="Group 2"/>
          <p:cNvGrpSpPr/>
          <p:nvPr/>
        </p:nvGrpSpPr>
        <p:grpSpPr>
          <a:xfrm>
            <a:off x="56113" y="1546531"/>
            <a:ext cx="3995645" cy="1367556"/>
            <a:chOff x="179512" y="1413372"/>
            <a:chExt cx="3444723"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4191" y="1489346"/>
              <a:ext cx="3400044" cy="1015663"/>
            </a:xfrm>
            <a:prstGeom prst="rect">
              <a:avLst/>
            </a:prstGeom>
            <a:noFill/>
          </p:spPr>
          <p:txBody>
            <a:bodyPr wrap="square" rtlCol="0">
              <a:spAutoFit/>
            </a:bodyPr>
            <a:lstStyle/>
            <a:p>
              <a:r>
                <a:rPr lang="en-GB" sz="1000" dirty="0"/>
                <a:t>The rate for Derbyshire STP in 2017 was 458.4, higher than that for NHS England (433.3), and having risen from 425.4.</a:t>
              </a:r>
            </a:p>
            <a:p>
              <a:r>
                <a:rPr lang="en-GB" sz="1000" dirty="0"/>
                <a:t>Erewash CCG – 410.7; down from 330.1.</a:t>
              </a:r>
            </a:p>
            <a:p>
              <a:r>
                <a:rPr lang="en-GB" sz="1000" dirty="0"/>
                <a:t>Hardwick CCG – 492.8; down from 486.6.</a:t>
              </a:r>
            </a:p>
            <a:p>
              <a:r>
                <a:rPr lang="en-GB" sz="1000" dirty="0"/>
                <a:t>North Derbyshire CCG – 477.2; down from 424.0.</a:t>
              </a:r>
            </a:p>
            <a:p>
              <a:r>
                <a:rPr lang="en-GB" sz="1000" dirty="0"/>
                <a:t>Southern Derbyshire CCGs – 447.7; up from 431.2.</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25263" cy="258229"/>
            <a:chOff x="6444208" y="6587514"/>
            <a:chExt cx="2525263" cy="258229"/>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137486" y="6599522"/>
              <a:ext cx="700304" cy="246221"/>
              <a:chOff x="7005353" y="6583745"/>
              <a:chExt cx="720000" cy="246221"/>
            </a:xfrm>
          </p:grpSpPr>
          <p:sp>
            <p:nvSpPr>
              <p:cNvPr id="43" name="Rounded Rectangle 42"/>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4" name="TextBox 33"/>
          <p:cNvSpPr txBox="1"/>
          <p:nvPr/>
        </p:nvSpPr>
        <p:spPr>
          <a:xfrm>
            <a:off x="5531873" y="2787017"/>
            <a:ext cx="1872208" cy="246221"/>
          </a:xfrm>
          <a:prstGeom prst="rect">
            <a:avLst/>
          </a:prstGeom>
          <a:noFill/>
        </p:spPr>
        <p:txBody>
          <a:bodyPr wrap="square" rtlCol="0">
            <a:spAutoFit/>
          </a:bodyPr>
          <a:lstStyle/>
          <a:p>
            <a:r>
              <a:rPr lang="en-GB" sz="1000" dirty="0"/>
              <a:t>Not available for this indicator</a:t>
            </a:r>
          </a:p>
        </p:txBody>
      </p:sp>
      <p:pic>
        <p:nvPicPr>
          <p:cNvPr id="14" name="Picture 13"/>
          <p:cNvPicPr>
            <a:picLocks noChangeAspect="1"/>
          </p:cNvPicPr>
          <p:nvPr/>
        </p:nvPicPr>
        <p:blipFill>
          <a:blip r:embed="rId2"/>
          <a:stretch>
            <a:fillRect/>
          </a:stretch>
        </p:blipFill>
        <p:spPr>
          <a:xfrm>
            <a:off x="4091596" y="4899249"/>
            <a:ext cx="4749367" cy="1204595"/>
          </a:xfrm>
          <a:prstGeom prst="rect">
            <a:avLst/>
          </a:prstGeom>
          <a:solidFill>
            <a:schemeClr val="bg1"/>
          </a:solidFill>
        </p:spPr>
      </p:pic>
      <p:pic>
        <p:nvPicPr>
          <p:cNvPr id="23" name="Picture 22"/>
          <p:cNvPicPr>
            <a:picLocks noChangeAspect="1"/>
          </p:cNvPicPr>
          <p:nvPr/>
        </p:nvPicPr>
        <p:blipFill>
          <a:blip r:embed="rId3"/>
          <a:stretch>
            <a:fillRect/>
          </a:stretch>
        </p:blipFill>
        <p:spPr>
          <a:xfrm>
            <a:off x="222960" y="3501924"/>
            <a:ext cx="3577442" cy="2794649"/>
          </a:xfrm>
          <a:prstGeom prst="rect">
            <a:avLst/>
          </a:prstGeom>
        </p:spPr>
      </p:pic>
    </p:spTree>
    <p:extLst>
      <p:ext uri="{BB962C8B-B14F-4D97-AF65-F5344CB8AC3E}">
        <p14:creationId xmlns:p14="http://schemas.microsoft.com/office/powerpoint/2010/main" val="333549172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113" y="383881"/>
            <a:ext cx="5190794" cy="962705"/>
            <a:chOff x="179512" y="163700"/>
            <a:chExt cx="5190794" cy="1092158"/>
          </a:xfrm>
        </p:grpSpPr>
        <p:sp>
          <p:nvSpPr>
            <p:cNvPr id="2" name="Rounded Rectangle 1"/>
            <p:cNvSpPr/>
            <p:nvPr/>
          </p:nvSpPr>
          <p:spPr>
            <a:xfrm>
              <a:off x="179512" y="163700"/>
              <a:ext cx="5184576" cy="10921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7738" y="211507"/>
              <a:ext cx="5112568" cy="707886"/>
            </a:xfrm>
            <a:prstGeom prst="rect">
              <a:avLst/>
            </a:prstGeom>
            <a:noFill/>
            <a:effectLst>
              <a:softEdge rad="12700"/>
            </a:effectLst>
          </p:spPr>
          <p:txBody>
            <a:bodyPr wrap="square" rtlCol="0">
              <a:spAutoFit/>
            </a:bodyPr>
            <a:lstStyle/>
            <a:p>
              <a:r>
                <a:rPr lang="en-GB" sz="1000" b="1" dirty="0"/>
                <a:t>1.23 Smoking rates in people with serious mental illness (SMI)</a:t>
              </a:r>
            </a:p>
            <a:p>
              <a:r>
                <a:rPr lang="en-GB" sz="1000" dirty="0"/>
                <a:t>There is a strong association between smoking and mental health conditions. However, people with mental health conditions are generally able to quit smoking if they are given evidenced-based support.</a:t>
              </a:r>
            </a:p>
          </p:txBody>
        </p:sp>
      </p:grpSp>
      <p:grpSp>
        <p:nvGrpSpPr>
          <p:cNvPr id="3" name="Group 2"/>
          <p:cNvGrpSpPr/>
          <p:nvPr/>
        </p:nvGrpSpPr>
        <p:grpSpPr>
          <a:xfrm>
            <a:off x="56113" y="1546531"/>
            <a:ext cx="3995645" cy="1367556"/>
            <a:chOff x="179512" y="1413372"/>
            <a:chExt cx="3444723"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4191" y="1489346"/>
              <a:ext cx="3400044" cy="1169551"/>
            </a:xfrm>
            <a:prstGeom prst="rect">
              <a:avLst/>
            </a:prstGeom>
            <a:noFill/>
          </p:spPr>
          <p:txBody>
            <a:bodyPr wrap="square" rtlCol="0">
              <a:spAutoFit/>
            </a:bodyPr>
            <a:lstStyle/>
            <a:p>
              <a:r>
                <a:rPr lang="en-GB" sz="1000" dirty="0"/>
                <a:t>The proportion for Derbyshire STP in 2017 was 39.8%, higher than that for NHS England (40.5%).</a:t>
              </a:r>
            </a:p>
            <a:p>
              <a:r>
                <a:rPr lang="en-GB" sz="1000" dirty="0"/>
                <a:t>Erewash CCG – 42.5%; down from 330.1.</a:t>
              </a:r>
            </a:p>
            <a:p>
              <a:r>
                <a:rPr lang="en-GB" sz="1000" dirty="0"/>
                <a:t>Hardwick CCG – 43.1%; down from 486.6.</a:t>
              </a:r>
            </a:p>
            <a:p>
              <a:r>
                <a:rPr lang="en-GB" sz="1000" dirty="0"/>
                <a:t>North Derbyshire CCG – 37.4%; down from 424.0; significantly lower than NHSE.</a:t>
              </a:r>
            </a:p>
            <a:p>
              <a:r>
                <a:rPr lang="en-GB" sz="1000" dirty="0"/>
                <a:t>Southern Derbyshire CCGs – 39.8%; up from 431.2.</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229"/>
            <a:chOff x="6444208" y="6587514"/>
            <a:chExt cx="2525263" cy="258229"/>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137486" y="6599522"/>
              <a:ext cx="700304" cy="246221"/>
              <a:chOff x="7005353" y="6583745"/>
              <a:chExt cx="720000" cy="246221"/>
            </a:xfrm>
          </p:grpSpPr>
          <p:sp>
            <p:nvSpPr>
              <p:cNvPr id="43" name="Rounded Rectangle 42"/>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4" name="TextBox 33"/>
          <p:cNvSpPr txBox="1"/>
          <p:nvPr/>
        </p:nvSpPr>
        <p:spPr>
          <a:xfrm>
            <a:off x="5531873" y="2787017"/>
            <a:ext cx="1872208" cy="246221"/>
          </a:xfrm>
          <a:prstGeom prst="rect">
            <a:avLst/>
          </a:prstGeom>
          <a:noFill/>
        </p:spPr>
        <p:txBody>
          <a:bodyPr wrap="square" rtlCol="0">
            <a:spAutoFit/>
          </a:bodyPr>
          <a:lstStyle/>
          <a:p>
            <a:r>
              <a:rPr lang="en-GB" sz="1000" dirty="0"/>
              <a:t>Not available for this indicator</a:t>
            </a:r>
          </a:p>
        </p:txBody>
      </p:sp>
      <p:pic>
        <p:nvPicPr>
          <p:cNvPr id="26" name="Picture 25"/>
          <p:cNvPicPr>
            <a:picLocks noChangeAspect="1"/>
          </p:cNvPicPr>
          <p:nvPr/>
        </p:nvPicPr>
        <p:blipFill>
          <a:blip r:embed="rId2"/>
          <a:stretch>
            <a:fillRect/>
          </a:stretch>
        </p:blipFill>
        <p:spPr>
          <a:xfrm>
            <a:off x="230215" y="3481198"/>
            <a:ext cx="3577442" cy="2794649"/>
          </a:xfrm>
          <a:prstGeom prst="rect">
            <a:avLst/>
          </a:prstGeom>
        </p:spPr>
      </p:pic>
      <p:pic>
        <p:nvPicPr>
          <p:cNvPr id="27" name="Picture 26"/>
          <p:cNvPicPr>
            <a:picLocks noChangeAspect="1"/>
          </p:cNvPicPr>
          <p:nvPr/>
        </p:nvPicPr>
        <p:blipFill>
          <a:blip r:embed="rId3"/>
          <a:stretch>
            <a:fillRect/>
          </a:stretch>
        </p:blipFill>
        <p:spPr>
          <a:xfrm>
            <a:off x="4215661" y="4895285"/>
            <a:ext cx="4753810" cy="1204595"/>
          </a:xfrm>
          <a:prstGeom prst="rect">
            <a:avLst/>
          </a:prstGeom>
          <a:solidFill>
            <a:schemeClr val="bg1"/>
          </a:solidFill>
        </p:spPr>
      </p:pic>
    </p:spTree>
    <p:extLst>
      <p:ext uri="{BB962C8B-B14F-4D97-AF65-F5344CB8AC3E}">
        <p14:creationId xmlns:p14="http://schemas.microsoft.com/office/powerpoint/2010/main" val="54727025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113" y="353853"/>
            <a:ext cx="5184576" cy="1169551"/>
            <a:chOff x="179512" y="133672"/>
            <a:chExt cx="5184576" cy="1169551"/>
          </a:xfrm>
        </p:grpSpPr>
        <p:sp>
          <p:nvSpPr>
            <p:cNvPr id="2" name="Rounded Rectangle 1"/>
            <p:cNvSpPr/>
            <p:nvPr/>
          </p:nvSpPr>
          <p:spPr>
            <a:xfrm>
              <a:off x="179512" y="163700"/>
              <a:ext cx="5184576" cy="10921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133672"/>
              <a:ext cx="5112568" cy="1169551"/>
            </a:xfrm>
            <a:prstGeom prst="rect">
              <a:avLst/>
            </a:prstGeom>
            <a:noFill/>
            <a:effectLst>
              <a:softEdge rad="12700"/>
            </a:effectLst>
          </p:spPr>
          <p:txBody>
            <a:bodyPr wrap="square" rtlCol="0">
              <a:spAutoFit/>
            </a:bodyPr>
            <a:lstStyle/>
            <a:p>
              <a:r>
                <a:rPr lang="en-GB" sz="1000" b="1" dirty="0"/>
                <a:t>1.24 Referrals to cardiac rehabilitation within 5 days of an admission for coronary heart disease</a:t>
              </a:r>
            </a:p>
            <a:p>
              <a:r>
                <a:rPr lang="en-GB" sz="1000" dirty="0"/>
                <a:t>Cardiac rehabilitation has been shown to improve physical, psychological and social health, and decrease subsequent morbidity and mortality in people with coronary heart disease. Cardiac rehabilitation is recommended in the NICE clinical guideline on secondary prevention of myocardial infarction (NICE clinical guideline 172) and as a priority area for improvement in the NICE quality standard for chronic heart failure.</a:t>
              </a:r>
            </a:p>
          </p:txBody>
        </p:sp>
      </p:grpSp>
      <p:grpSp>
        <p:nvGrpSpPr>
          <p:cNvPr id="3" name="Group 2"/>
          <p:cNvGrpSpPr/>
          <p:nvPr/>
        </p:nvGrpSpPr>
        <p:grpSpPr>
          <a:xfrm>
            <a:off x="56113" y="1546531"/>
            <a:ext cx="3961894" cy="1381269"/>
            <a:chOff x="179512" y="1413372"/>
            <a:chExt cx="3415626" cy="1381269"/>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95094" y="1419906"/>
              <a:ext cx="3400044" cy="1374735"/>
            </a:xfrm>
            <a:prstGeom prst="rect">
              <a:avLst/>
            </a:prstGeom>
            <a:noFill/>
          </p:spPr>
          <p:txBody>
            <a:bodyPr wrap="square" rtlCol="0">
              <a:spAutoFit/>
            </a:bodyPr>
            <a:lstStyle/>
            <a:p>
              <a:pPr>
                <a:lnSpc>
                  <a:spcPts val="1000"/>
                </a:lnSpc>
              </a:pPr>
              <a:r>
                <a:rPr lang="en-GB" sz="1000" spc="-30" dirty="0"/>
                <a:t>The proportion referred for Derbyshire STP in 2011/15 was 13.4%, lower than that for NHS England (14.1%), and having fallen from 17.8%.</a:t>
              </a:r>
            </a:p>
            <a:p>
              <a:pPr>
                <a:lnSpc>
                  <a:spcPts val="1000"/>
                </a:lnSpc>
              </a:pPr>
              <a:r>
                <a:rPr lang="en-GB" sz="1000" spc="-30" dirty="0"/>
                <a:t>Erewash CCG – 2.2%; down significantly from 7.7%; significantly lower than NHSE.</a:t>
              </a:r>
            </a:p>
            <a:p>
              <a:pPr>
                <a:lnSpc>
                  <a:spcPts val="1000"/>
                </a:lnSpc>
              </a:pPr>
              <a:r>
                <a:rPr lang="en-GB" sz="1000" spc="-30" dirty="0"/>
                <a:t>Hardwick CCG – 23.9%; down significantly from 37.6%; significantly higher than NHSE.</a:t>
              </a:r>
            </a:p>
            <a:p>
              <a:pPr>
                <a:lnSpc>
                  <a:spcPts val="1000"/>
                </a:lnSpc>
              </a:pPr>
              <a:r>
                <a:rPr lang="en-GB" sz="1000" spc="-30" dirty="0"/>
                <a:t>North Derbyshire CCG – 32.9%; down from 37.2%; significantly higher than NHSE.</a:t>
              </a:r>
            </a:p>
            <a:p>
              <a:pPr>
                <a:lnSpc>
                  <a:spcPts val="1000"/>
                </a:lnSpc>
              </a:pPr>
              <a:r>
                <a:rPr lang="en-GB" sz="1000" spc="-30" dirty="0"/>
                <a:t>Southern Derbyshire CCGs – 3.2%; up from 4.4%; significantly lower than NHSE.</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25263" cy="258229"/>
            <a:chOff x="6444208" y="6587514"/>
            <a:chExt cx="2525263" cy="258229"/>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137486" y="6599522"/>
              <a:ext cx="700304" cy="246221"/>
              <a:chOff x="7005353" y="6583745"/>
              <a:chExt cx="720000" cy="246221"/>
            </a:xfrm>
          </p:grpSpPr>
          <p:sp>
            <p:nvSpPr>
              <p:cNvPr id="43" name="Rounded Rectangle 42"/>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4" name="TextBox 33"/>
          <p:cNvSpPr txBox="1"/>
          <p:nvPr/>
        </p:nvSpPr>
        <p:spPr>
          <a:xfrm>
            <a:off x="5531873" y="2787017"/>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30215" y="3481198"/>
            <a:ext cx="3577442" cy="2794649"/>
          </a:xfrm>
          <a:prstGeom prst="rect">
            <a:avLst/>
          </a:prstGeom>
        </p:spPr>
      </p:pic>
      <p:pic>
        <p:nvPicPr>
          <p:cNvPr id="12" name="Picture 11"/>
          <p:cNvPicPr>
            <a:picLocks noChangeAspect="1"/>
          </p:cNvPicPr>
          <p:nvPr/>
        </p:nvPicPr>
        <p:blipFill>
          <a:blip r:embed="rId3"/>
          <a:stretch>
            <a:fillRect/>
          </a:stretch>
        </p:blipFill>
        <p:spPr>
          <a:xfrm>
            <a:off x="4153313" y="4899249"/>
            <a:ext cx="4758253" cy="1204595"/>
          </a:xfrm>
          <a:prstGeom prst="rect">
            <a:avLst/>
          </a:prstGeom>
          <a:solidFill>
            <a:schemeClr val="bg1"/>
          </a:solidFill>
        </p:spPr>
      </p:pic>
    </p:spTree>
    <p:extLst>
      <p:ext uri="{BB962C8B-B14F-4D97-AF65-F5344CB8AC3E}">
        <p14:creationId xmlns:p14="http://schemas.microsoft.com/office/powerpoint/2010/main" val="180143112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113" y="354220"/>
            <a:ext cx="5184576" cy="1169551"/>
            <a:chOff x="179512" y="134039"/>
            <a:chExt cx="5184576" cy="1169551"/>
          </a:xfrm>
        </p:grpSpPr>
        <p:sp>
          <p:nvSpPr>
            <p:cNvPr id="2" name="Rounded Rectangle 1"/>
            <p:cNvSpPr/>
            <p:nvPr/>
          </p:nvSpPr>
          <p:spPr>
            <a:xfrm>
              <a:off x="179512" y="163700"/>
              <a:ext cx="5184576" cy="10921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134039"/>
              <a:ext cx="5112568" cy="1169551"/>
            </a:xfrm>
            <a:prstGeom prst="rect">
              <a:avLst/>
            </a:prstGeom>
            <a:noFill/>
            <a:effectLst>
              <a:softEdge rad="12700"/>
            </a:effectLst>
          </p:spPr>
          <p:txBody>
            <a:bodyPr wrap="square" rtlCol="0">
              <a:spAutoFit/>
            </a:bodyPr>
            <a:lstStyle/>
            <a:p>
              <a:r>
                <a:rPr lang="en-GB" sz="1000" b="1" dirty="0"/>
                <a:t>1.25 Neonatal mortality and stillbirths</a:t>
              </a:r>
            </a:p>
            <a:p>
              <a:r>
                <a:rPr lang="en-GB" sz="1000" dirty="0"/>
                <a:t>Infant mortality is an indicator of the general health of an entire population. It reflects the relationship between causes of infant mortality and upstream determinants of population health such as economic, social and environmental conditions. Deaths occurring during the first 28 days of life (the neonatal period) in particular, are considered to reflect the health and care of both mother and newborn.</a:t>
              </a:r>
            </a:p>
            <a:p>
              <a:r>
                <a:rPr lang="en-GB" sz="1000" i="1" dirty="0"/>
                <a:t>See also NHSOF 1c</a:t>
              </a:r>
            </a:p>
          </p:txBody>
        </p:sp>
      </p:grpSp>
      <p:grpSp>
        <p:nvGrpSpPr>
          <p:cNvPr id="3" name="Group 2"/>
          <p:cNvGrpSpPr/>
          <p:nvPr/>
        </p:nvGrpSpPr>
        <p:grpSpPr>
          <a:xfrm>
            <a:off x="56113" y="1546531"/>
            <a:ext cx="3961894" cy="1367556"/>
            <a:chOff x="179512" y="1413372"/>
            <a:chExt cx="341562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95094" y="1577976"/>
              <a:ext cx="3400044" cy="1015663"/>
            </a:xfrm>
            <a:prstGeom prst="rect">
              <a:avLst/>
            </a:prstGeom>
            <a:noFill/>
          </p:spPr>
          <p:txBody>
            <a:bodyPr wrap="square" rtlCol="0">
              <a:spAutoFit/>
            </a:bodyPr>
            <a:lstStyle/>
            <a:p>
              <a:r>
                <a:rPr lang="en-GB" sz="1000" dirty="0"/>
                <a:t>The rate per 1,000 for Derbyshire STP in 2016 was 13.6, lower than that for NHS England (14.1), and having fallen from 18.0%.</a:t>
              </a:r>
            </a:p>
            <a:p>
              <a:r>
                <a:rPr lang="en-GB" sz="1000" dirty="0"/>
                <a:t>Erewash CCG – 12.0; up from 6.1.</a:t>
              </a:r>
            </a:p>
            <a:p>
              <a:r>
                <a:rPr lang="en-GB" sz="1000" dirty="0"/>
                <a:t>Hardwick CCG – 11.7; down from 2.3.</a:t>
              </a:r>
            </a:p>
            <a:p>
              <a:r>
                <a:rPr lang="en-GB" sz="1000" dirty="0"/>
                <a:t>North Derbyshire CCG – 6.4; up from 6.1.</a:t>
              </a:r>
            </a:p>
            <a:p>
              <a:r>
                <a:rPr lang="en-GB" sz="1000" dirty="0"/>
                <a:t>Southern Derbyshire CCGs – 8.6; up from 7.9.</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25263" cy="258229"/>
            <a:chOff x="6444208" y="6587514"/>
            <a:chExt cx="2525263" cy="258229"/>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137486" y="6599522"/>
              <a:ext cx="700304" cy="246221"/>
              <a:chOff x="7005353" y="6583745"/>
              <a:chExt cx="720000" cy="246221"/>
            </a:xfrm>
          </p:grpSpPr>
          <p:sp>
            <p:nvSpPr>
              <p:cNvPr id="43" name="Rounded Rectangle 42"/>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4" name="TextBox 33"/>
          <p:cNvSpPr txBox="1"/>
          <p:nvPr/>
        </p:nvSpPr>
        <p:spPr>
          <a:xfrm>
            <a:off x="5531873" y="2787017"/>
            <a:ext cx="1872208" cy="246221"/>
          </a:xfrm>
          <a:prstGeom prst="rect">
            <a:avLst/>
          </a:prstGeom>
          <a:noFill/>
        </p:spPr>
        <p:txBody>
          <a:bodyPr wrap="square" rtlCol="0">
            <a:spAutoFit/>
          </a:bodyPr>
          <a:lstStyle/>
          <a:p>
            <a:r>
              <a:rPr lang="en-GB" sz="1000" dirty="0"/>
              <a:t>Not available for this indicator</a:t>
            </a:r>
          </a:p>
        </p:txBody>
      </p:sp>
      <p:pic>
        <p:nvPicPr>
          <p:cNvPr id="14" name="Picture 13"/>
          <p:cNvPicPr>
            <a:picLocks noChangeAspect="1"/>
          </p:cNvPicPr>
          <p:nvPr/>
        </p:nvPicPr>
        <p:blipFill>
          <a:blip r:embed="rId2"/>
          <a:stretch>
            <a:fillRect/>
          </a:stretch>
        </p:blipFill>
        <p:spPr>
          <a:xfrm>
            <a:off x="230215" y="3481198"/>
            <a:ext cx="3577442" cy="2794649"/>
          </a:xfrm>
          <a:prstGeom prst="rect">
            <a:avLst/>
          </a:prstGeom>
        </p:spPr>
      </p:pic>
      <p:pic>
        <p:nvPicPr>
          <p:cNvPr id="4" name="Picture 3"/>
          <p:cNvPicPr>
            <a:picLocks noChangeAspect="1"/>
          </p:cNvPicPr>
          <p:nvPr/>
        </p:nvPicPr>
        <p:blipFill>
          <a:blip r:embed="rId3"/>
          <a:stretch>
            <a:fillRect/>
          </a:stretch>
        </p:blipFill>
        <p:spPr>
          <a:xfrm>
            <a:off x="4103782" y="4979580"/>
            <a:ext cx="4882652" cy="1115695"/>
          </a:xfrm>
          <a:prstGeom prst="rect">
            <a:avLst/>
          </a:prstGeom>
          <a:solidFill>
            <a:schemeClr val="bg1"/>
          </a:solidFill>
        </p:spPr>
      </p:pic>
    </p:spTree>
    <p:extLst>
      <p:ext uri="{BB962C8B-B14F-4D97-AF65-F5344CB8AC3E}">
        <p14:creationId xmlns:p14="http://schemas.microsoft.com/office/powerpoint/2010/main" val="276500164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113" y="359845"/>
            <a:ext cx="5184576" cy="1169551"/>
            <a:chOff x="179512" y="139664"/>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3728" y="139664"/>
              <a:ext cx="5112568" cy="1169551"/>
            </a:xfrm>
            <a:prstGeom prst="rect">
              <a:avLst/>
            </a:prstGeom>
            <a:noFill/>
            <a:effectLst>
              <a:softEdge rad="12700"/>
            </a:effectLst>
          </p:spPr>
          <p:txBody>
            <a:bodyPr wrap="square" rtlCol="0">
              <a:spAutoFit/>
            </a:bodyPr>
            <a:lstStyle/>
            <a:p>
              <a:r>
                <a:rPr lang="en-GB" sz="1000" b="1" dirty="0"/>
                <a:t>1.26 Low birth weight full-term babies</a:t>
              </a:r>
            </a:p>
            <a:p>
              <a:r>
                <a:rPr lang="en-GB" sz="1000" dirty="0"/>
                <a:t>Low birth weight increases the risk of childhood mortality and of developmental problems for the child and is associated with poorer health in later life. At a population level there are inequalities in low birth weight and a high proportion of low birth weight births could indicate lifestyle issues of the mothers and/or issues with the maternity services.</a:t>
              </a:r>
            </a:p>
            <a:p>
              <a:r>
                <a:rPr lang="en-GB" sz="1000" i="1" dirty="0"/>
                <a:t>See also PHOF 2.01</a:t>
              </a:r>
            </a:p>
          </p:txBody>
        </p:sp>
      </p:grpSp>
      <p:grpSp>
        <p:nvGrpSpPr>
          <p:cNvPr id="3" name="Group 2"/>
          <p:cNvGrpSpPr/>
          <p:nvPr/>
        </p:nvGrpSpPr>
        <p:grpSpPr>
          <a:xfrm>
            <a:off x="56114" y="1546531"/>
            <a:ext cx="3925648"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0207" y="1509022"/>
              <a:ext cx="3242126" cy="1169551"/>
            </a:xfrm>
            <a:prstGeom prst="rect">
              <a:avLst/>
            </a:prstGeom>
            <a:noFill/>
          </p:spPr>
          <p:txBody>
            <a:bodyPr wrap="square" rtlCol="0">
              <a:spAutoFit/>
            </a:bodyPr>
            <a:lstStyle/>
            <a:p>
              <a:r>
                <a:rPr lang="en-GB" sz="1000" dirty="0"/>
                <a:t>The proportion for Derbyshire STP was 2.4%, lower than for NHS England (2.8%), and had fallen from 2.5%.</a:t>
              </a:r>
            </a:p>
            <a:p>
              <a:r>
                <a:rPr lang="en-GB" sz="1000" dirty="0"/>
                <a:t>Erewash CCG – 2.3%; no change</a:t>
              </a:r>
            </a:p>
            <a:p>
              <a:r>
                <a:rPr lang="en-GB" sz="1000" dirty="0"/>
                <a:t>Hardwick CCG – 2.2%; down from 2.4%.</a:t>
              </a:r>
            </a:p>
            <a:p>
              <a:r>
                <a:rPr lang="en-GB" sz="1000" dirty="0"/>
                <a:t>North Derbyshire CCG – 1.9%, significantly lower than </a:t>
              </a:r>
            </a:p>
            <a:p>
              <a:r>
                <a:rPr lang="en-GB" sz="1000" dirty="0"/>
                <a:t>	NHS England; down from 2.4%.</a:t>
              </a:r>
            </a:p>
            <a:p>
              <a:r>
                <a:rPr lang="en-GB" sz="1000" dirty="0"/>
                <a:t>Southern Derbyshire CCG – 2.6%; up from 2.3%.</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25263" cy="258229"/>
            <a:chOff x="6444208" y="6587514"/>
            <a:chExt cx="2525263" cy="258229"/>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137486" y="6599522"/>
              <a:ext cx="700304" cy="246221"/>
              <a:chOff x="7005353" y="6583745"/>
              <a:chExt cx="720000" cy="246221"/>
            </a:xfrm>
          </p:grpSpPr>
          <p:sp>
            <p:nvSpPr>
              <p:cNvPr id="43" name="Rounded Rectangle 42"/>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4" name="TextBox 33"/>
          <p:cNvSpPr txBox="1"/>
          <p:nvPr/>
        </p:nvSpPr>
        <p:spPr>
          <a:xfrm>
            <a:off x="5602183" y="2811732"/>
            <a:ext cx="1872208" cy="246221"/>
          </a:xfrm>
          <a:prstGeom prst="rect">
            <a:avLst/>
          </a:prstGeom>
          <a:noFill/>
        </p:spPr>
        <p:txBody>
          <a:bodyPr wrap="square" rtlCol="0">
            <a:spAutoFit/>
          </a:bodyPr>
          <a:lstStyle/>
          <a:p>
            <a:r>
              <a:rPr lang="en-GB" sz="1000" dirty="0"/>
              <a:t>Not available for this indicator</a:t>
            </a:r>
          </a:p>
        </p:txBody>
      </p:sp>
      <p:pic>
        <p:nvPicPr>
          <p:cNvPr id="12" name="Picture 11"/>
          <p:cNvPicPr>
            <a:picLocks noChangeAspect="1"/>
          </p:cNvPicPr>
          <p:nvPr/>
        </p:nvPicPr>
        <p:blipFill>
          <a:blip r:embed="rId2"/>
          <a:stretch>
            <a:fillRect/>
          </a:stretch>
        </p:blipFill>
        <p:spPr>
          <a:xfrm>
            <a:off x="230217" y="3445650"/>
            <a:ext cx="3577442" cy="2794649"/>
          </a:xfrm>
          <a:prstGeom prst="rect">
            <a:avLst/>
          </a:prstGeom>
        </p:spPr>
      </p:pic>
      <p:pic>
        <p:nvPicPr>
          <p:cNvPr id="4" name="Picture 3"/>
          <p:cNvPicPr>
            <a:picLocks noChangeAspect="1"/>
          </p:cNvPicPr>
          <p:nvPr/>
        </p:nvPicPr>
        <p:blipFill>
          <a:blip r:embed="rId3"/>
          <a:stretch>
            <a:fillRect/>
          </a:stretch>
        </p:blipFill>
        <p:spPr>
          <a:xfrm>
            <a:off x="4082377" y="4878720"/>
            <a:ext cx="4887094" cy="1097915"/>
          </a:xfrm>
          <a:prstGeom prst="rect">
            <a:avLst/>
          </a:prstGeom>
          <a:solidFill>
            <a:schemeClr val="bg1"/>
          </a:solidFill>
        </p:spPr>
      </p:pic>
    </p:spTree>
    <p:extLst>
      <p:ext uri="{BB962C8B-B14F-4D97-AF65-F5344CB8AC3E}">
        <p14:creationId xmlns:p14="http://schemas.microsoft.com/office/powerpoint/2010/main" val="4057564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508" y="406101"/>
            <a:ext cx="6840760" cy="369332"/>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Keep People Healthy &amp; Independent in their Own Homes</a:t>
            </a:r>
          </a:p>
        </p:txBody>
      </p:sp>
      <p:sp>
        <p:nvSpPr>
          <p:cNvPr id="8" name="Subtitle 3"/>
          <p:cNvSpPr txBox="1">
            <a:spLocks/>
          </p:cNvSpPr>
          <p:nvPr/>
        </p:nvSpPr>
        <p:spPr>
          <a:xfrm>
            <a:off x="539553" y="1484784"/>
            <a:ext cx="8280920" cy="3170099"/>
          </a:xfrm>
          <a:prstGeom prst="rect">
            <a:avLst/>
          </a:prstGeom>
          <a:solidFill>
            <a:schemeClr val="bg1"/>
          </a:solidFill>
        </p:spPr>
        <p:txBody>
          <a:bodyPr vert="horz" wrap="square" lIns="91440" tIns="45720" rIns="91440" bIns="45720" rtlCol="0">
            <a:spAutoFit/>
          </a:bodyPr>
          <a:lstStyle>
            <a:lvl1pPr marL="0" indent="0" algn="l" defTabSz="914400"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en-GB" sz="1000" b="1" dirty="0">
                <a:hlinkClick r:id="rId3" action="ppaction://hlinksldjump"/>
              </a:rPr>
              <a:t>CCGOF</a:t>
            </a:r>
            <a:endParaRPr lang="en-GB" sz="1000" dirty="0"/>
          </a:p>
          <a:p>
            <a:pPr>
              <a:spcBef>
                <a:spcPts val="0"/>
              </a:spcBef>
            </a:pPr>
            <a:r>
              <a:rPr lang="en-GB" sz="1000" dirty="0">
                <a:hlinkClick r:id="rId4" action="ppaction://hlinksldjump"/>
              </a:rPr>
              <a:t>3.3a Elective procedures - patient reported outcomes measures (PROMS) - groin hernia</a:t>
            </a:r>
            <a:endParaRPr lang="en-GB" sz="1000" dirty="0"/>
          </a:p>
          <a:p>
            <a:pPr>
              <a:spcBef>
                <a:spcPts val="0"/>
              </a:spcBef>
            </a:pPr>
            <a:r>
              <a:rPr lang="en-GB" sz="1000" dirty="0">
                <a:hlinkClick r:id="rId5" action="ppaction://hlinksldjump"/>
              </a:rPr>
              <a:t>3.3b Elective procedures - patient reported outcomes measures (PROMS) - hip replacement (primary)</a:t>
            </a:r>
            <a:endParaRPr lang="en-GB" sz="1000" dirty="0"/>
          </a:p>
          <a:p>
            <a:pPr>
              <a:spcBef>
                <a:spcPts val="0"/>
              </a:spcBef>
            </a:pPr>
            <a:r>
              <a:rPr lang="en-GB" sz="1000" dirty="0">
                <a:hlinkClick r:id="rId6" action="ppaction://hlinksldjump"/>
              </a:rPr>
              <a:t>3.3c Elective procedures - patient reported outcomes measures (PROMS) - knee replacement (primary)</a:t>
            </a:r>
            <a:endParaRPr lang="en-GB" sz="1000" dirty="0"/>
          </a:p>
          <a:p>
            <a:pPr>
              <a:spcBef>
                <a:spcPts val="0"/>
              </a:spcBef>
            </a:pPr>
            <a:r>
              <a:rPr lang="en-GB" sz="1000" dirty="0">
                <a:hlinkClick r:id="rId7" action="ppaction://hlinksldjump"/>
              </a:rPr>
              <a:t>3.3d Elective procedures - patient reported outcomes measures (PROMS) - varicose veins</a:t>
            </a:r>
            <a:endParaRPr lang="en-GB" sz="1000" dirty="0"/>
          </a:p>
          <a:p>
            <a:pPr>
              <a:spcBef>
                <a:spcPts val="0"/>
              </a:spcBef>
            </a:pPr>
            <a:r>
              <a:rPr lang="en-GB" sz="1000" dirty="0">
                <a:hlinkClick r:id="rId8" action="ppaction://hlinksldjump"/>
              </a:rPr>
              <a:t>3.5 People who have had a stroke who are admitted to an acute stroke unit within 4 hours of arrival to hospital</a:t>
            </a:r>
            <a:endParaRPr lang="en-GB" sz="1000" dirty="0"/>
          </a:p>
          <a:p>
            <a:pPr>
              <a:spcBef>
                <a:spcPts val="0"/>
              </a:spcBef>
            </a:pPr>
            <a:r>
              <a:rPr lang="en-GB" sz="1000" dirty="0">
                <a:hlinkClick r:id="rId9" action="ppaction://hlinksldjump"/>
              </a:rPr>
              <a:t>3.6 People who have had an acute stroke who receive thrombolysis</a:t>
            </a:r>
            <a:endParaRPr lang="en-GB" sz="1000" dirty="0"/>
          </a:p>
          <a:p>
            <a:pPr>
              <a:spcBef>
                <a:spcPts val="0"/>
              </a:spcBef>
            </a:pPr>
            <a:r>
              <a:rPr lang="en-GB" sz="1000" dirty="0">
                <a:hlinkClick r:id="rId10" action="ppaction://hlinksldjump"/>
              </a:rPr>
              <a:t>3.7 People who have had a stroke who are discharged from hospital with a joint health and social care plan</a:t>
            </a:r>
            <a:endParaRPr lang="en-GB" sz="1000" dirty="0"/>
          </a:p>
          <a:p>
            <a:pPr>
              <a:spcBef>
                <a:spcPts val="0"/>
              </a:spcBef>
            </a:pPr>
            <a:r>
              <a:rPr lang="en-GB" sz="1000" dirty="0">
                <a:hlinkClick r:id="rId11" action="ppaction://hlinksldjump"/>
              </a:rPr>
              <a:t>3.8 People who have a follow-up assessment between 4 and 8 months after initial admission for stroke</a:t>
            </a:r>
            <a:endParaRPr lang="en-GB" sz="1000" dirty="0"/>
          </a:p>
          <a:p>
            <a:pPr>
              <a:spcBef>
                <a:spcPts val="0"/>
              </a:spcBef>
            </a:pPr>
            <a:r>
              <a:rPr lang="en-GB" sz="1000" dirty="0">
                <a:hlinkClick r:id="rId12" action="ppaction://hlinksldjump"/>
              </a:rPr>
              <a:t>3.9 People who have had an acute stroke who spend 90% or more of their stay on a stroke unit</a:t>
            </a:r>
            <a:endParaRPr lang="en-GB" sz="1000" dirty="0"/>
          </a:p>
          <a:p>
            <a:pPr>
              <a:spcBef>
                <a:spcPts val="0"/>
              </a:spcBef>
            </a:pPr>
            <a:r>
              <a:rPr lang="en-GB" sz="1000" dirty="0">
                <a:hlinkClick r:id="rId13" action="ppaction://hlinksldjump"/>
              </a:rPr>
              <a:t>3.11 Hip fracture: collaborative orthogeriatric care</a:t>
            </a:r>
            <a:endParaRPr lang="en-GB" sz="1000" dirty="0"/>
          </a:p>
          <a:p>
            <a:pPr>
              <a:spcBef>
                <a:spcPts val="0"/>
              </a:spcBef>
            </a:pPr>
            <a:r>
              <a:rPr lang="en-GB" sz="1000" dirty="0">
                <a:hlinkClick r:id="rId14" action="ppaction://hlinksldjump"/>
              </a:rPr>
              <a:t>3.12 Hip fracture: timely surgery</a:t>
            </a:r>
            <a:endParaRPr lang="en-GB" sz="1000" dirty="0"/>
          </a:p>
          <a:p>
            <a:pPr>
              <a:spcBef>
                <a:spcPts val="0"/>
              </a:spcBef>
            </a:pPr>
            <a:r>
              <a:rPr lang="en-GB" sz="1000" dirty="0">
                <a:hlinkClick r:id="rId15" action="ppaction://hlinksldjump"/>
              </a:rPr>
              <a:t>3.13 Hip fracture: multifactorial falls risk assessment</a:t>
            </a:r>
            <a:endParaRPr lang="en-GB" sz="1000" dirty="0"/>
          </a:p>
          <a:p>
            <a:pPr>
              <a:spcBef>
                <a:spcPts val="0"/>
              </a:spcBef>
            </a:pPr>
            <a:r>
              <a:rPr lang="en-GB" sz="1000" dirty="0">
                <a:hlinkClick r:id="rId16" action="ppaction://hlinksldjump"/>
              </a:rPr>
              <a:t>3.16 Unplanned readmissions to mental health services within 30 days of a mental health inpatient discharge in people aged 17 and over</a:t>
            </a:r>
            <a:endParaRPr lang="en-GB" sz="1000" dirty="0"/>
          </a:p>
          <a:p>
            <a:pPr>
              <a:spcBef>
                <a:spcPts val="0"/>
              </a:spcBef>
            </a:pPr>
            <a:r>
              <a:rPr lang="en-GB" sz="1000" dirty="0">
                <a:hlinkClick r:id="rId17" action="ppaction://hlinksldjump"/>
              </a:rPr>
              <a:t>3.18 Hip fracture: care process composite indicator</a:t>
            </a:r>
            <a:endParaRPr lang="en-GB" sz="1000" dirty="0"/>
          </a:p>
          <a:p>
            <a:pPr>
              <a:spcBef>
                <a:spcPts val="0"/>
              </a:spcBef>
            </a:pPr>
            <a:endParaRPr lang="en-GB" sz="1000" dirty="0"/>
          </a:p>
          <a:p>
            <a:pPr>
              <a:spcBef>
                <a:spcPts val="0"/>
              </a:spcBef>
            </a:pPr>
            <a:r>
              <a:rPr lang="en-GB" sz="1000" b="1" dirty="0">
                <a:hlinkClick r:id="rId18" action="ppaction://hlinksldjump"/>
              </a:rPr>
              <a:t>Keep People Healthy &amp; Independent in their Own Homes – PHOF</a:t>
            </a:r>
            <a:endParaRPr lang="en-GB" sz="1000" b="1" dirty="0"/>
          </a:p>
          <a:p>
            <a:pPr>
              <a:spcBef>
                <a:spcPts val="0"/>
              </a:spcBef>
            </a:pPr>
            <a:r>
              <a:rPr lang="en-GB" sz="1000" b="1" dirty="0">
                <a:hlinkClick r:id="rId19" action="ppaction://hlinksldjump"/>
              </a:rPr>
              <a:t>Keep People Healthy &amp; Independent in their Own Homes - NHSOF &amp; ASCOF</a:t>
            </a:r>
            <a:endParaRPr lang="en-GB" sz="1000" b="1" dirty="0"/>
          </a:p>
          <a:p>
            <a:pPr>
              <a:spcBef>
                <a:spcPts val="0"/>
              </a:spcBef>
            </a:pPr>
            <a:r>
              <a:rPr lang="en-GB" sz="1000" b="1" dirty="0">
                <a:hlinkClick r:id="rId20" action="ppaction://hlinksldjump"/>
              </a:rPr>
              <a:t>Keep People Healthy &amp; Independent in their Own Homes - CCGOF (1)</a:t>
            </a:r>
            <a:endParaRPr lang="en-GB" sz="1000" b="1" dirty="0"/>
          </a:p>
          <a:p>
            <a:pPr>
              <a:spcBef>
                <a:spcPts val="0"/>
              </a:spcBef>
            </a:pPr>
            <a:endParaRPr lang="en-GB" sz="1000" dirty="0"/>
          </a:p>
        </p:txBody>
      </p:sp>
    </p:spTree>
    <p:custDataLst>
      <p:tags r:id="rId1"/>
    </p:custDataLst>
    <p:extLst>
      <p:ext uri="{BB962C8B-B14F-4D97-AF65-F5344CB8AC3E}">
        <p14:creationId xmlns:p14="http://schemas.microsoft.com/office/powerpoint/2010/main" val="3208531498"/>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242" y="363519"/>
            <a:ext cx="5580112" cy="1132259"/>
            <a:chOff x="58662" y="128234"/>
            <a:chExt cx="5521450" cy="1170181"/>
          </a:xfrm>
        </p:grpSpPr>
        <p:sp>
          <p:nvSpPr>
            <p:cNvPr id="2" name="Rounded Rectangle 1"/>
            <p:cNvSpPr/>
            <p:nvPr/>
          </p:nvSpPr>
          <p:spPr>
            <a:xfrm>
              <a:off x="58662" y="161936"/>
              <a:ext cx="5471514" cy="11364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128234"/>
              <a:ext cx="5521450" cy="1169551"/>
            </a:xfrm>
            <a:prstGeom prst="rect">
              <a:avLst/>
            </a:prstGeom>
            <a:noFill/>
            <a:effectLst>
              <a:softEdge rad="12700"/>
            </a:effectLst>
          </p:spPr>
          <p:txBody>
            <a:bodyPr wrap="square" rtlCol="0">
              <a:spAutoFit/>
            </a:bodyPr>
            <a:lstStyle/>
            <a:p>
              <a:r>
                <a:rPr lang="en-GB" sz="1000" b="1" dirty="0"/>
                <a:t>2.1 Health-related quality of life for people with long term conditions</a:t>
              </a:r>
            </a:p>
            <a:p>
              <a:r>
                <a:rPr lang="en-GB" sz="1000" dirty="0"/>
                <a:t>This indicator measures health-related quality of life for people who identify themselves as having one or more long-standing health conditions. Health-related quality of life refers to the extent to which people: have problems walking about; have problems performing self-care activities (washing or dressing themselves); have problems performing their usual activities (work, study etc.); have pain or discomfort; feel anxious or depressed.  </a:t>
              </a:r>
            </a:p>
            <a:p>
              <a:r>
                <a:rPr lang="en-GB" sz="1000" i="1" dirty="0"/>
                <a:t>See also NHSOF 2 &amp; ASCOF 1A</a:t>
              </a:r>
            </a:p>
          </p:txBody>
        </p:sp>
      </p:grpSp>
      <p:grpSp>
        <p:nvGrpSpPr>
          <p:cNvPr id="3" name="Group 2"/>
          <p:cNvGrpSpPr/>
          <p:nvPr/>
        </p:nvGrpSpPr>
        <p:grpSpPr>
          <a:xfrm>
            <a:off x="58662" y="1561325"/>
            <a:ext cx="3937517" cy="1367556"/>
            <a:chOff x="179512" y="1413372"/>
            <a:chExt cx="3396815"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89863" y="1434501"/>
              <a:ext cx="3386464" cy="1323439"/>
            </a:xfrm>
            <a:prstGeom prst="rect">
              <a:avLst/>
            </a:prstGeom>
            <a:noFill/>
          </p:spPr>
          <p:txBody>
            <a:bodyPr wrap="square" rtlCol="0">
              <a:spAutoFit/>
            </a:bodyPr>
            <a:lstStyle/>
            <a:p>
              <a:r>
                <a:rPr lang="en-GB" sz="1000" dirty="0"/>
                <a:t>The directly standardised average (mean) EQ-5D™ score for people self-reporting one or more long-term conditions.</a:t>
              </a:r>
            </a:p>
            <a:p>
              <a:r>
                <a:rPr lang="en-GB" sz="1000" dirty="0"/>
                <a:t>In 2016/17, the average score for Derbyshire STP was 0.721, compared with 0.737 for NHS England, falling from 0.740.</a:t>
              </a:r>
            </a:p>
            <a:p>
              <a:r>
                <a:rPr lang="en-GB" sz="1000" dirty="0"/>
                <a:t>Erewash CCG - 0.721, down from 0.741;</a:t>
              </a:r>
            </a:p>
            <a:p>
              <a:r>
                <a:rPr lang="en-GB" sz="1000" dirty="0"/>
                <a:t>Hardwick CCG – 0.672, down from 0.699;</a:t>
              </a:r>
            </a:p>
            <a:p>
              <a:r>
                <a:rPr lang="en-GB" sz="1000" dirty="0"/>
                <a:t>North Derbyshire CCG – 0.733, down from 0.739;</a:t>
              </a:r>
            </a:p>
            <a:p>
              <a:r>
                <a:rPr lang="en-GB" sz="1000" dirty="0"/>
                <a:t>Southern Derbyshire CCG – 0.729, down from 0.745.</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p:cNvGrpSpPr/>
          <p:nvPr/>
        </p:nvGrpSpPr>
        <p:grpSpPr>
          <a:xfrm>
            <a:off x="6444208" y="6587514"/>
            <a:ext cx="2525263" cy="258229"/>
            <a:chOff x="6444208" y="6587514"/>
            <a:chExt cx="2525263" cy="258229"/>
          </a:xfrm>
        </p:grpSpPr>
        <p:sp>
          <p:nvSpPr>
            <p:cNvPr id="31" name="Rounded Rectangle 30"/>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4" name="Group 33"/>
            <p:cNvGrpSpPr/>
            <p:nvPr/>
          </p:nvGrpSpPr>
          <p:grpSpPr>
            <a:xfrm>
              <a:off x="7137486" y="6599522"/>
              <a:ext cx="700304" cy="246221"/>
              <a:chOff x="7005353" y="6583745"/>
              <a:chExt cx="720000" cy="246221"/>
            </a:xfrm>
          </p:grpSpPr>
          <p:sp>
            <p:nvSpPr>
              <p:cNvPr id="45" name="Rounded Rectangle 44"/>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6" name="TextBox 45"/>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pic>
        <p:nvPicPr>
          <p:cNvPr id="5" name="Picture 4"/>
          <p:cNvPicPr>
            <a:picLocks noChangeAspect="1"/>
          </p:cNvPicPr>
          <p:nvPr/>
        </p:nvPicPr>
        <p:blipFill>
          <a:blip r:embed="rId2"/>
          <a:stretch>
            <a:fillRect/>
          </a:stretch>
        </p:blipFill>
        <p:spPr>
          <a:xfrm>
            <a:off x="5531282" y="2847575"/>
            <a:ext cx="1871634" cy="268247"/>
          </a:xfrm>
          <a:prstGeom prst="rect">
            <a:avLst/>
          </a:prstGeom>
        </p:spPr>
      </p:pic>
      <p:pic>
        <p:nvPicPr>
          <p:cNvPr id="12" name="Picture 11"/>
          <p:cNvPicPr>
            <a:picLocks noChangeAspect="1"/>
          </p:cNvPicPr>
          <p:nvPr/>
        </p:nvPicPr>
        <p:blipFill>
          <a:blip r:embed="rId3"/>
          <a:stretch>
            <a:fillRect/>
          </a:stretch>
        </p:blipFill>
        <p:spPr>
          <a:xfrm>
            <a:off x="231490" y="3492992"/>
            <a:ext cx="3577442" cy="2794649"/>
          </a:xfrm>
          <a:prstGeom prst="rect">
            <a:avLst/>
          </a:prstGeom>
        </p:spPr>
      </p:pic>
      <p:pic>
        <p:nvPicPr>
          <p:cNvPr id="22" name="Picture 21"/>
          <p:cNvPicPr>
            <a:picLocks noChangeAspect="1"/>
          </p:cNvPicPr>
          <p:nvPr/>
        </p:nvPicPr>
        <p:blipFill>
          <a:blip r:embed="rId4"/>
          <a:stretch>
            <a:fillRect/>
          </a:stretch>
        </p:blipFill>
        <p:spPr>
          <a:xfrm>
            <a:off x="4145087" y="4859816"/>
            <a:ext cx="4771582" cy="1204595"/>
          </a:xfrm>
          <a:prstGeom prst="rect">
            <a:avLst/>
          </a:prstGeom>
          <a:solidFill>
            <a:schemeClr val="bg1"/>
          </a:solidFill>
        </p:spPr>
      </p:pic>
      <p:sp>
        <p:nvSpPr>
          <p:cNvPr id="35" name="Down Arrow 34"/>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65767167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242" y="397221"/>
            <a:ext cx="5163830" cy="965059"/>
            <a:chOff x="58662" y="161936"/>
            <a:chExt cx="5521450" cy="965059"/>
          </a:xfrm>
        </p:grpSpPr>
        <p:sp>
          <p:nvSpPr>
            <p:cNvPr id="2" name="Rounded Rectangle 1"/>
            <p:cNvSpPr/>
            <p:nvPr/>
          </p:nvSpPr>
          <p:spPr>
            <a:xfrm>
              <a:off x="58662" y="161936"/>
              <a:ext cx="5471514" cy="9650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205630"/>
              <a:ext cx="5521450" cy="861774"/>
            </a:xfrm>
            <a:prstGeom prst="rect">
              <a:avLst/>
            </a:prstGeom>
            <a:noFill/>
            <a:effectLst>
              <a:softEdge rad="12700"/>
            </a:effectLst>
          </p:spPr>
          <p:txBody>
            <a:bodyPr wrap="square" rtlCol="0">
              <a:spAutoFit/>
            </a:bodyPr>
            <a:lstStyle/>
            <a:p>
              <a:r>
                <a:rPr lang="en-GB" sz="1000" b="1" dirty="0"/>
                <a:t>2.2 Proportion of people who are feeling supported to manage their condition </a:t>
              </a:r>
            </a:p>
            <a:p>
              <a:r>
                <a:rPr lang="en-GB" sz="1000" dirty="0"/>
                <a:t>This indicator measures the degree to which people, with health conditions that are expected to last for a significant period of time, feel they have had sufficient support from relevant services and organisations to manage their condition.</a:t>
              </a:r>
            </a:p>
            <a:p>
              <a:r>
                <a:rPr lang="en-GB" sz="1000" i="1" dirty="0"/>
                <a:t>See also CCGOF 2.1</a:t>
              </a:r>
              <a:endParaRPr lang="en-GB" sz="1000" dirty="0"/>
            </a:p>
          </p:txBody>
        </p:sp>
      </p:grpSp>
      <p:grpSp>
        <p:nvGrpSpPr>
          <p:cNvPr id="3" name="Group 2"/>
          <p:cNvGrpSpPr/>
          <p:nvPr/>
        </p:nvGrpSpPr>
        <p:grpSpPr>
          <a:xfrm>
            <a:off x="73081" y="1473548"/>
            <a:ext cx="3908679" cy="1393447"/>
            <a:chOff x="179512" y="1413372"/>
            <a:chExt cx="3396815"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89863" y="1419908"/>
              <a:ext cx="3386464" cy="1227355"/>
            </a:xfrm>
            <a:prstGeom prst="rect">
              <a:avLst/>
            </a:prstGeom>
            <a:noFill/>
          </p:spPr>
          <p:txBody>
            <a:bodyPr wrap="square" rtlCol="0">
              <a:spAutoFit/>
            </a:bodyPr>
            <a:lstStyle/>
            <a:p>
              <a:pPr>
                <a:lnSpc>
                  <a:spcPts val="1100"/>
                </a:lnSpc>
              </a:pPr>
              <a:r>
                <a:rPr lang="en-GB" sz="1000" spc="-10" dirty="0"/>
                <a:t>The directly standardised proportion of people with a long-term health condition who reported in the GP Patient Survey having enough support.</a:t>
              </a:r>
            </a:p>
            <a:p>
              <a:pPr>
                <a:lnSpc>
                  <a:spcPts val="1100"/>
                </a:lnSpc>
              </a:pPr>
              <a:r>
                <a:rPr lang="en-GB" sz="1000" spc="-10" dirty="0"/>
                <a:t>In 2016/17, for Derbyshire STP it was 64.5%, compared with 64.0% for NHS England, falling from 67.6%</a:t>
              </a:r>
            </a:p>
            <a:p>
              <a:pPr>
                <a:lnSpc>
                  <a:spcPts val="1100"/>
                </a:lnSpc>
              </a:pPr>
              <a:r>
                <a:rPr lang="en-GB" sz="1000" spc="-10" dirty="0"/>
                <a:t>Erewash CCG – 67.9%, up from 64.9%;</a:t>
              </a:r>
            </a:p>
            <a:p>
              <a:pPr>
                <a:lnSpc>
                  <a:spcPts val="1100"/>
                </a:lnSpc>
              </a:pPr>
              <a:r>
                <a:rPr lang="en-GB" sz="1000" spc="-10" dirty="0"/>
                <a:t>Hardwick CCG – 64.1%, up from 63.2%;</a:t>
              </a:r>
            </a:p>
            <a:p>
              <a:pPr>
                <a:lnSpc>
                  <a:spcPts val="1100"/>
                </a:lnSpc>
              </a:pPr>
              <a:r>
                <a:rPr lang="en-GB" sz="1000" spc="-10" dirty="0"/>
                <a:t>North Derbyshire CCG – 66.8%, down from 68.3%;</a:t>
              </a:r>
            </a:p>
            <a:p>
              <a:pPr>
                <a:lnSpc>
                  <a:spcPts val="1100"/>
                </a:lnSpc>
              </a:pPr>
              <a:r>
                <a:rPr lang="en-GB" sz="1000" spc="-10" dirty="0"/>
                <a:t>Southern Derbyshire CCG – 62.6%, down from 68.7%.</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p:cNvGrpSpPr/>
          <p:nvPr/>
        </p:nvGrpSpPr>
        <p:grpSpPr>
          <a:xfrm>
            <a:off x="6444208" y="6587514"/>
            <a:ext cx="2525263" cy="258229"/>
            <a:chOff x="6444208" y="6587514"/>
            <a:chExt cx="2525263" cy="258229"/>
          </a:xfrm>
        </p:grpSpPr>
        <p:sp>
          <p:nvSpPr>
            <p:cNvPr id="31" name="Rounded Rectangle 30"/>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4" name="Group 33"/>
            <p:cNvGrpSpPr/>
            <p:nvPr/>
          </p:nvGrpSpPr>
          <p:grpSpPr>
            <a:xfrm>
              <a:off x="7137486" y="6599522"/>
              <a:ext cx="700304" cy="246221"/>
              <a:chOff x="7005353" y="6583745"/>
              <a:chExt cx="720000" cy="246221"/>
            </a:xfrm>
          </p:grpSpPr>
          <p:sp>
            <p:nvSpPr>
              <p:cNvPr id="45" name="Rounded Rectangle 44"/>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6" name="TextBox 45"/>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3" name="TextBox 32"/>
          <p:cNvSpPr txBox="1"/>
          <p:nvPr/>
        </p:nvSpPr>
        <p:spPr>
          <a:xfrm>
            <a:off x="5530176" y="2863310"/>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44655" y="3481198"/>
            <a:ext cx="3577442" cy="2794649"/>
          </a:xfrm>
          <a:prstGeom prst="rect">
            <a:avLst/>
          </a:prstGeom>
        </p:spPr>
      </p:pic>
      <p:pic>
        <p:nvPicPr>
          <p:cNvPr id="15" name="Picture 14"/>
          <p:cNvPicPr>
            <a:picLocks noChangeAspect="1"/>
          </p:cNvPicPr>
          <p:nvPr/>
        </p:nvPicPr>
        <p:blipFill>
          <a:blip r:embed="rId3"/>
          <a:stretch>
            <a:fillRect/>
          </a:stretch>
        </p:blipFill>
        <p:spPr>
          <a:xfrm>
            <a:off x="4167301" y="4845927"/>
            <a:ext cx="4727153" cy="1204595"/>
          </a:xfrm>
          <a:prstGeom prst="rect">
            <a:avLst/>
          </a:prstGeom>
          <a:solidFill>
            <a:schemeClr val="bg1"/>
          </a:solidFill>
        </p:spPr>
      </p:pic>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337474999"/>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242" y="397221"/>
            <a:ext cx="5163830" cy="1076327"/>
            <a:chOff x="58662" y="161936"/>
            <a:chExt cx="5521450" cy="1016646"/>
          </a:xfrm>
        </p:grpSpPr>
        <p:sp>
          <p:nvSpPr>
            <p:cNvPr id="2" name="Rounded Rectangle 1"/>
            <p:cNvSpPr/>
            <p:nvPr/>
          </p:nvSpPr>
          <p:spPr>
            <a:xfrm>
              <a:off x="58662" y="161936"/>
              <a:ext cx="5471514" cy="9650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162919"/>
              <a:ext cx="5521450" cy="1015663"/>
            </a:xfrm>
            <a:prstGeom prst="rect">
              <a:avLst/>
            </a:prstGeom>
            <a:noFill/>
            <a:effectLst>
              <a:softEdge rad="12700"/>
            </a:effectLst>
          </p:spPr>
          <p:txBody>
            <a:bodyPr wrap="square" rtlCol="0">
              <a:spAutoFit/>
            </a:bodyPr>
            <a:lstStyle/>
            <a:p>
              <a:r>
                <a:rPr lang="en-GB" sz="1000" b="1" dirty="0"/>
                <a:t>2.3 People with COPD and Medical Research Council (MRC) Dyspnoea Scale ≥3 referred to a pulmonary rehabilitation programme.</a:t>
              </a:r>
            </a:p>
            <a:p>
              <a:r>
                <a:rPr lang="en-GB" sz="1000" dirty="0"/>
                <a:t>The indicator measures a key component of high-quality care as defined in the NICE quality standard for COPD: Statement 6, People with COPD meeting appropriate criteria are offered an effective, timely and accessible multidisciplinary pulmonary rehabilitation programme.</a:t>
              </a:r>
            </a:p>
          </p:txBody>
        </p:sp>
      </p:grpSp>
      <p:grpSp>
        <p:nvGrpSpPr>
          <p:cNvPr id="3" name="Group 2"/>
          <p:cNvGrpSpPr/>
          <p:nvPr/>
        </p:nvGrpSpPr>
        <p:grpSpPr>
          <a:xfrm>
            <a:off x="251520" y="1518766"/>
            <a:ext cx="3426590" cy="1495248"/>
            <a:chOff x="179512" y="1413372"/>
            <a:chExt cx="3444097" cy="1516682"/>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7145" y="1548620"/>
              <a:ext cx="3386464" cy="1381434"/>
            </a:xfrm>
            <a:prstGeom prst="rect">
              <a:avLst/>
            </a:prstGeom>
            <a:noFill/>
          </p:spPr>
          <p:txBody>
            <a:bodyPr wrap="square" rtlCol="0">
              <a:spAutoFit/>
            </a:bodyPr>
            <a:lstStyle/>
            <a:p>
              <a:pPr>
                <a:lnSpc>
                  <a:spcPts val="1100"/>
                </a:lnSpc>
              </a:pPr>
              <a:r>
                <a:rPr lang="en-GB" sz="1000" spc="-10" dirty="0"/>
                <a:t>In 2016/17, the proportion for Derbyshire STP was 12.2%, compared with 18.8% for NHS England, falling from 10.4%.</a:t>
              </a:r>
            </a:p>
            <a:p>
              <a:pPr>
                <a:lnSpc>
                  <a:spcPts val="1100"/>
                </a:lnSpc>
              </a:pPr>
              <a:r>
                <a:rPr lang="en-GB" sz="1000" spc="-10" dirty="0"/>
                <a:t>Erewash CCG – 20.8%, up from 18.6%;</a:t>
              </a:r>
            </a:p>
            <a:p>
              <a:pPr>
                <a:lnSpc>
                  <a:spcPts val="1100"/>
                </a:lnSpc>
              </a:pPr>
              <a:r>
                <a:rPr lang="en-GB" sz="1000" spc="-10" dirty="0"/>
                <a:t>Hardwick CCG – 11.6%, up from 10.2%;</a:t>
              </a:r>
            </a:p>
            <a:p>
              <a:pPr>
                <a:lnSpc>
                  <a:spcPts val="1100"/>
                </a:lnSpc>
              </a:pPr>
              <a:r>
                <a:rPr lang="en-GB" sz="1000" spc="-10" dirty="0"/>
                <a:t>North Derbyshire CCG – 12.5%, up from 10.7%;</a:t>
              </a:r>
            </a:p>
            <a:p>
              <a:pPr>
                <a:lnSpc>
                  <a:spcPts val="1100"/>
                </a:lnSpc>
              </a:pPr>
              <a:r>
                <a:rPr lang="en-GB" sz="1000" spc="-10" dirty="0"/>
                <a:t>Southern Derbyshire CCG – 9.5%, up from 7.8%.</a:t>
              </a:r>
            </a:p>
            <a:p>
              <a:pPr>
                <a:lnSpc>
                  <a:spcPts val="1100"/>
                </a:lnSpc>
              </a:pPr>
              <a:r>
                <a:rPr lang="en-GB" sz="1000" spc="-10" dirty="0"/>
                <a:t>The latter three were significantly higher than for NHSE.</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p:cNvGrpSpPr/>
          <p:nvPr/>
        </p:nvGrpSpPr>
        <p:grpSpPr>
          <a:xfrm>
            <a:off x="6444208" y="6587514"/>
            <a:ext cx="2525263" cy="258229"/>
            <a:chOff x="6444208" y="6587514"/>
            <a:chExt cx="2525263" cy="258229"/>
          </a:xfrm>
        </p:grpSpPr>
        <p:sp>
          <p:nvSpPr>
            <p:cNvPr id="31" name="Rounded Rectangle 30"/>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4" name="Group 33"/>
            <p:cNvGrpSpPr/>
            <p:nvPr/>
          </p:nvGrpSpPr>
          <p:grpSpPr>
            <a:xfrm>
              <a:off x="7137486" y="6599522"/>
              <a:ext cx="700304" cy="246221"/>
              <a:chOff x="7005353" y="6583745"/>
              <a:chExt cx="720000" cy="246221"/>
            </a:xfrm>
          </p:grpSpPr>
          <p:sp>
            <p:nvSpPr>
              <p:cNvPr id="45" name="Rounded Rectangle 44"/>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6" name="TextBox 45"/>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3" name="TextBox 32"/>
          <p:cNvSpPr txBox="1"/>
          <p:nvPr/>
        </p:nvSpPr>
        <p:spPr>
          <a:xfrm>
            <a:off x="5530176" y="2863310"/>
            <a:ext cx="1872208" cy="246221"/>
          </a:xfrm>
          <a:prstGeom prst="rect">
            <a:avLst/>
          </a:prstGeom>
          <a:noFill/>
        </p:spPr>
        <p:txBody>
          <a:bodyPr wrap="square" rtlCol="0">
            <a:spAutoFit/>
          </a:bodyPr>
          <a:lstStyle/>
          <a:p>
            <a:r>
              <a:rPr lang="en-GB" sz="1000" dirty="0"/>
              <a:t>Not available for this indicator</a:t>
            </a:r>
          </a:p>
        </p:txBody>
      </p:sp>
      <p:pic>
        <p:nvPicPr>
          <p:cNvPr id="5" name="Picture 4"/>
          <p:cNvPicPr>
            <a:picLocks noChangeAspect="1"/>
          </p:cNvPicPr>
          <p:nvPr/>
        </p:nvPicPr>
        <p:blipFill>
          <a:blip r:embed="rId2"/>
          <a:stretch>
            <a:fillRect/>
          </a:stretch>
        </p:blipFill>
        <p:spPr>
          <a:xfrm>
            <a:off x="220075" y="3460234"/>
            <a:ext cx="3577442" cy="2794649"/>
          </a:xfrm>
          <a:prstGeom prst="rect">
            <a:avLst/>
          </a:prstGeom>
        </p:spPr>
      </p:pic>
      <p:pic>
        <p:nvPicPr>
          <p:cNvPr id="14" name="Picture 13"/>
          <p:cNvPicPr>
            <a:picLocks noChangeAspect="1"/>
          </p:cNvPicPr>
          <p:nvPr/>
        </p:nvPicPr>
        <p:blipFill>
          <a:blip r:embed="rId3"/>
          <a:stretch>
            <a:fillRect/>
          </a:stretch>
        </p:blipFill>
        <p:spPr>
          <a:xfrm>
            <a:off x="4174710" y="4903603"/>
            <a:ext cx="4727153" cy="1351280"/>
          </a:xfrm>
          <a:prstGeom prst="rect">
            <a:avLst/>
          </a:prstGeom>
          <a:solidFill>
            <a:schemeClr val="bg1"/>
          </a:solidFill>
        </p:spPr>
      </p:pic>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2543161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242" y="397221"/>
            <a:ext cx="5163830" cy="1021712"/>
            <a:chOff x="58662" y="161936"/>
            <a:chExt cx="5521450" cy="965059"/>
          </a:xfrm>
        </p:grpSpPr>
        <p:sp>
          <p:nvSpPr>
            <p:cNvPr id="2" name="Rounded Rectangle 1"/>
            <p:cNvSpPr/>
            <p:nvPr/>
          </p:nvSpPr>
          <p:spPr>
            <a:xfrm>
              <a:off x="58662" y="161936"/>
              <a:ext cx="5471514" cy="9650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162919"/>
              <a:ext cx="5521450" cy="959346"/>
            </a:xfrm>
            <a:prstGeom prst="rect">
              <a:avLst/>
            </a:prstGeom>
            <a:noFill/>
            <a:effectLst>
              <a:softEdge rad="12700"/>
            </a:effectLst>
          </p:spPr>
          <p:txBody>
            <a:bodyPr wrap="square" rtlCol="0">
              <a:spAutoFit/>
            </a:bodyPr>
            <a:lstStyle/>
            <a:p>
              <a:r>
                <a:rPr lang="en-GB" sz="1000" b="1" dirty="0"/>
                <a:t>2.5 People with diabetes diagnosed less than a year referred to structured education</a:t>
              </a:r>
            </a:p>
            <a:p>
              <a:r>
                <a:rPr lang="en-GB" sz="1000" dirty="0"/>
                <a:t>This indicator measures a key component of high-quality care as defined in the NICE quality standard for diabetes: ‘Statement 1: People with diabetes and/or their carers receive a structured educational programme that fulfils the nationally agreed criteria from the time of diagnosis, with annual review and access to ongoing education’.</a:t>
              </a:r>
            </a:p>
          </p:txBody>
        </p:sp>
      </p:grpSp>
      <p:grpSp>
        <p:nvGrpSpPr>
          <p:cNvPr id="3" name="Group 2"/>
          <p:cNvGrpSpPr/>
          <p:nvPr/>
        </p:nvGrpSpPr>
        <p:grpSpPr>
          <a:xfrm>
            <a:off x="251520" y="1518766"/>
            <a:ext cx="3413278" cy="1348230"/>
            <a:chOff x="179512" y="1413372"/>
            <a:chExt cx="3430717"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3765" y="1555319"/>
              <a:ext cx="3386464" cy="1095261"/>
            </a:xfrm>
            <a:prstGeom prst="rect">
              <a:avLst/>
            </a:prstGeom>
            <a:noFill/>
          </p:spPr>
          <p:txBody>
            <a:bodyPr wrap="square" rtlCol="0">
              <a:spAutoFit/>
            </a:bodyPr>
            <a:lstStyle/>
            <a:p>
              <a:pPr>
                <a:lnSpc>
                  <a:spcPts val="1100"/>
                </a:lnSpc>
              </a:pPr>
              <a:r>
                <a:rPr lang="en-GB" sz="1000" spc="-10" dirty="0"/>
                <a:t>In 2016/17, the proportion for Derbyshire STP was 78.3%, compared with 77.3% for NHS England, falling from 66.6%.</a:t>
              </a:r>
            </a:p>
            <a:p>
              <a:pPr>
                <a:lnSpc>
                  <a:spcPts val="1100"/>
                </a:lnSpc>
              </a:pPr>
              <a:r>
                <a:rPr lang="en-GB" sz="1000" spc="-10" dirty="0"/>
                <a:t>Erewash CCG – 81.4%, up from 62.3%;</a:t>
              </a:r>
            </a:p>
            <a:p>
              <a:pPr>
                <a:lnSpc>
                  <a:spcPts val="1100"/>
                </a:lnSpc>
              </a:pPr>
              <a:r>
                <a:rPr lang="en-GB" sz="1000" spc="-10" dirty="0"/>
                <a:t>Hardwick CCG – 77.3%, up from 72.4%;</a:t>
              </a:r>
            </a:p>
            <a:p>
              <a:pPr>
                <a:lnSpc>
                  <a:spcPts val="1100"/>
                </a:lnSpc>
              </a:pPr>
              <a:r>
                <a:rPr lang="en-GB" sz="1000" spc="-10" dirty="0"/>
                <a:t>North Derbyshire CCG – 81.8%, up from 68.8%;</a:t>
              </a:r>
            </a:p>
            <a:p>
              <a:pPr>
                <a:lnSpc>
                  <a:spcPts val="1100"/>
                </a:lnSpc>
              </a:pPr>
              <a:r>
                <a:rPr lang="en-GB" sz="1000" spc="-10" dirty="0"/>
                <a:t>Southern Derbyshire CCG – 73.8%, up from 62.7%.</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0" name="Group 29"/>
          <p:cNvGrpSpPr/>
          <p:nvPr/>
        </p:nvGrpSpPr>
        <p:grpSpPr>
          <a:xfrm>
            <a:off x="6444208" y="6587514"/>
            <a:ext cx="2525263" cy="258229"/>
            <a:chOff x="6444208" y="6587514"/>
            <a:chExt cx="2525263" cy="258229"/>
          </a:xfrm>
        </p:grpSpPr>
        <p:sp>
          <p:nvSpPr>
            <p:cNvPr id="31" name="Rounded Rectangle 30"/>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4" name="Group 33"/>
            <p:cNvGrpSpPr/>
            <p:nvPr/>
          </p:nvGrpSpPr>
          <p:grpSpPr>
            <a:xfrm>
              <a:off x="7137486" y="6599522"/>
              <a:ext cx="700304" cy="246221"/>
              <a:chOff x="7005353" y="6583745"/>
              <a:chExt cx="720000" cy="246221"/>
            </a:xfrm>
          </p:grpSpPr>
          <p:sp>
            <p:nvSpPr>
              <p:cNvPr id="45" name="Rounded Rectangle 44"/>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6" name="TextBox 45"/>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3" name="TextBox 32"/>
          <p:cNvSpPr txBox="1"/>
          <p:nvPr/>
        </p:nvSpPr>
        <p:spPr>
          <a:xfrm>
            <a:off x="5530176" y="2863310"/>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31490" y="3481198"/>
            <a:ext cx="3577442" cy="2794649"/>
          </a:xfrm>
          <a:prstGeom prst="rect">
            <a:avLst/>
          </a:prstGeom>
        </p:spPr>
      </p:pic>
      <p:pic>
        <p:nvPicPr>
          <p:cNvPr id="12" name="Picture 11"/>
          <p:cNvPicPr>
            <a:picLocks noChangeAspect="1"/>
          </p:cNvPicPr>
          <p:nvPr/>
        </p:nvPicPr>
        <p:blipFill>
          <a:blip r:embed="rId3"/>
          <a:stretch>
            <a:fillRect/>
          </a:stretch>
        </p:blipFill>
        <p:spPr>
          <a:xfrm>
            <a:off x="4160637" y="4914497"/>
            <a:ext cx="4740482" cy="1204595"/>
          </a:xfrm>
          <a:prstGeom prst="rect">
            <a:avLst/>
          </a:prstGeom>
          <a:solidFill>
            <a:schemeClr val="bg1"/>
          </a:solidFill>
        </p:spPr>
      </p:pic>
      <p:sp>
        <p:nvSpPr>
          <p:cNvPr id="28" name="Down Arrow 27"/>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0406555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242" y="363519"/>
            <a:ext cx="5235838" cy="1015663"/>
            <a:chOff x="58662" y="128234"/>
            <a:chExt cx="6414469" cy="1015663"/>
          </a:xfrm>
        </p:grpSpPr>
        <p:sp>
          <p:nvSpPr>
            <p:cNvPr id="2" name="Rounded Rectangle 1"/>
            <p:cNvSpPr/>
            <p:nvPr/>
          </p:nvSpPr>
          <p:spPr>
            <a:xfrm>
              <a:off x="58662" y="161936"/>
              <a:ext cx="6414469" cy="9650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19467" y="128234"/>
              <a:ext cx="6353664" cy="1015663"/>
            </a:xfrm>
            <a:prstGeom prst="rect">
              <a:avLst/>
            </a:prstGeom>
            <a:noFill/>
            <a:effectLst>
              <a:softEdge rad="12700"/>
            </a:effectLst>
          </p:spPr>
          <p:txBody>
            <a:bodyPr wrap="square" rtlCol="0">
              <a:spAutoFit/>
            </a:bodyPr>
            <a:lstStyle/>
            <a:p>
              <a:r>
                <a:rPr lang="en-GB" sz="1000" b="1" dirty="0"/>
                <a:t>2.6 Unplanned hospitalisation for chronic ambulatory care sensitive conditions </a:t>
              </a:r>
            </a:p>
            <a:p>
              <a:r>
                <a:rPr lang="en-GB" sz="1000" dirty="0"/>
                <a:t>Indicator 2.3.i measures the number of times people with specific long-term conditions, which should not normally require hospitalisation, are admitted to hospital in an emergency.  These conditions include, for example, diabetes, convulsions and epilepsy, and high blood pressure.</a:t>
              </a:r>
            </a:p>
            <a:p>
              <a:r>
                <a:rPr lang="en-GB" sz="1000" i="1" dirty="0"/>
                <a:t>See also NHSOF 2.3.i</a:t>
              </a:r>
            </a:p>
          </p:txBody>
        </p:sp>
      </p:grpSp>
      <p:grpSp>
        <p:nvGrpSpPr>
          <p:cNvPr id="3" name="Group 2"/>
          <p:cNvGrpSpPr/>
          <p:nvPr/>
        </p:nvGrpSpPr>
        <p:grpSpPr>
          <a:xfrm>
            <a:off x="56242" y="1384338"/>
            <a:ext cx="4067640" cy="1644040"/>
            <a:chOff x="179512" y="1403180"/>
            <a:chExt cx="3536386" cy="1438979"/>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2662" y="1403180"/>
              <a:ext cx="3493236" cy="1438979"/>
            </a:xfrm>
            <a:prstGeom prst="rect">
              <a:avLst/>
            </a:prstGeom>
            <a:noFill/>
          </p:spPr>
          <p:txBody>
            <a:bodyPr wrap="square" rtlCol="0">
              <a:spAutoFit/>
            </a:bodyPr>
            <a:lstStyle/>
            <a:p>
              <a:pPr>
                <a:lnSpc>
                  <a:spcPts val="1100"/>
                </a:lnSpc>
              </a:pPr>
              <a:r>
                <a:rPr lang="en-GB" sz="1000" dirty="0"/>
                <a:t>The indirectly standardised rate, per 100,000 population, of emergency admissions for chronic ambulatory care sensitive conditions in the respective financial year or quarter of the financial year for people of all ages.</a:t>
              </a:r>
            </a:p>
            <a:p>
              <a:pPr>
                <a:lnSpc>
                  <a:spcPts val="1100"/>
                </a:lnSpc>
              </a:pPr>
              <a:r>
                <a:rPr lang="en-GB" sz="1000" dirty="0"/>
                <a:t>In 2016/17, the rate for Derbyshire STP was 873.0, compared with 820.8 for NHS England, rising from 854.0.</a:t>
              </a:r>
            </a:p>
            <a:p>
              <a:pPr>
                <a:lnSpc>
                  <a:spcPts val="1100"/>
                </a:lnSpc>
              </a:pPr>
              <a:r>
                <a:rPr lang="en-GB" sz="1000" dirty="0"/>
                <a:t>Erewash CCG – 708.9; down from 758.3;</a:t>
              </a:r>
            </a:p>
            <a:p>
              <a:pPr>
                <a:lnSpc>
                  <a:spcPts val="1100"/>
                </a:lnSpc>
              </a:pPr>
              <a:r>
                <a:rPr lang="en-GB" sz="1000" dirty="0"/>
                <a:t>Hardwick CCG – 1056.8; down from 1086.3;</a:t>
              </a:r>
            </a:p>
            <a:p>
              <a:pPr>
                <a:lnSpc>
                  <a:spcPts val="1100"/>
                </a:lnSpc>
              </a:pPr>
              <a:r>
                <a:rPr lang="en-GB" sz="1000" dirty="0"/>
                <a:t>North Derbyshire CCG – 885.2; down from 865.7;</a:t>
              </a:r>
            </a:p>
            <a:p>
              <a:pPr>
                <a:lnSpc>
                  <a:spcPts val="1100"/>
                </a:lnSpc>
              </a:pPr>
              <a:r>
                <a:rPr lang="en-GB" sz="1000" dirty="0"/>
                <a:t>Southern Derbyshire CCG – 861.2; up from 821.0.</a:t>
              </a:r>
            </a:p>
            <a:p>
              <a:pPr>
                <a:lnSpc>
                  <a:spcPts val="1100"/>
                </a:lnSpc>
              </a:pPr>
              <a:r>
                <a:rPr lang="en-GB" sz="1000" dirty="0"/>
                <a:t>The latter three were significantly higher than NHSE.</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1" name="TextBox 30"/>
          <p:cNvSpPr txBox="1"/>
          <p:nvPr/>
        </p:nvSpPr>
        <p:spPr>
          <a:xfrm>
            <a:off x="5530176" y="2905267"/>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preferRelativeResize="0">
            <a:picLocks noChangeAspect="1"/>
          </p:cNvPicPr>
          <p:nvPr/>
        </p:nvPicPr>
        <p:blipFill>
          <a:blip r:embed="rId2"/>
          <a:stretch>
            <a:fillRect/>
          </a:stretch>
        </p:blipFill>
        <p:spPr>
          <a:xfrm>
            <a:off x="213918" y="3487548"/>
            <a:ext cx="3577442" cy="2794649"/>
          </a:xfrm>
          <a:prstGeom prst="rect">
            <a:avLst/>
          </a:prstGeom>
        </p:spPr>
      </p:pic>
      <p:pic>
        <p:nvPicPr>
          <p:cNvPr id="5" name="Picture 4"/>
          <p:cNvPicPr>
            <a:picLocks noChangeAspect="1"/>
          </p:cNvPicPr>
          <p:nvPr/>
        </p:nvPicPr>
        <p:blipFill>
          <a:blip r:embed="rId3"/>
          <a:stretch>
            <a:fillRect/>
          </a:stretch>
        </p:blipFill>
        <p:spPr>
          <a:xfrm>
            <a:off x="4123882" y="4967400"/>
            <a:ext cx="4744924" cy="1204595"/>
          </a:xfrm>
          <a:prstGeom prst="rect">
            <a:avLst/>
          </a:prstGeom>
          <a:solidFill>
            <a:schemeClr val="bg1"/>
          </a:solidFill>
        </p:spPr>
      </p:pic>
    </p:spTree>
    <p:extLst>
      <p:ext uri="{BB962C8B-B14F-4D97-AF65-F5344CB8AC3E}">
        <p14:creationId xmlns:p14="http://schemas.microsoft.com/office/powerpoint/2010/main" val="325269632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242" y="488282"/>
            <a:ext cx="5235839" cy="737808"/>
            <a:chOff x="58662" y="252997"/>
            <a:chExt cx="6414470" cy="737808"/>
          </a:xfrm>
        </p:grpSpPr>
        <p:sp>
          <p:nvSpPr>
            <p:cNvPr id="2" name="Rounded Rectangle 1"/>
            <p:cNvSpPr/>
            <p:nvPr/>
          </p:nvSpPr>
          <p:spPr>
            <a:xfrm>
              <a:off x="58662" y="252997"/>
              <a:ext cx="6414469" cy="7378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19468" y="316295"/>
              <a:ext cx="6353664" cy="553998"/>
            </a:xfrm>
            <a:prstGeom prst="rect">
              <a:avLst/>
            </a:prstGeom>
            <a:noFill/>
            <a:effectLst>
              <a:softEdge rad="12700"/>
            </a:effectLst>
          </p:spPr>
          <p:txBody>
            <a:bodyPr wrap="square" rtlCol="0">
              <a:spAutoFit/>
            </a:bodyPr>
            <a:lstStyle/>
            <a:p>
              <a:r>
                <a:rPr lang="en-GB" sz="1000" b="1" dirty="0"/>
                <a:t>2.7 Unplanned hospitalisation for asthma, diabetes and epilepsy in under 19s </a:t>
              </a:r>
            </a:p>
            <a:p>
              <a:r>
                <a:rPr lang="en-GB" sz="1000" dirty="0"/>
                <a:t>This indicator measures how many times young people (aged 0 to18 inclusive) who have</a:t>
              </a:r>
            </a:p>
            <a:p>
              <a:r>
                <a:rPr lang="en-GB" sz="1000" dirty="0"/>
                <a:t>asthma, diabetes or epilepsy are admitted to hospital in an emergency.</a:t>
              </a:r>
              <a:endParaRPr lang="en-GB" sz="1000" i="1" dirty="0"/>
            </a:p>
          </p:txBody>
        </p:sp>
      </p:grpSp>
      <p:grpSp>
        <p:nvGrpSpPr>
          <p:cNvPr id="3" name="Group 2"/>
          <p:cNvGrpSpPr/>
          <p:nvPr/>
        </p:nvGrpSpPr>
        <p:grpSpPr>
          <a:xfrm>
            <a:off x="71294" y="1297483"/>
            <a:ext cx="3987080" cy="1644040"/>
            <a:chOff x="179512" y="1381932"/>
            <a:chExt cx="3466349" cy="1438977"/>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63172" y="1381932"/>
              <a:ext cx="3382689" cy="1438977"/>
            </a:xfrm>
            <a:prstGeom prst="rect">
              <a:avLst/>
            </a:prstGeom>
            <a:noFill/>
          </p:spPr>
          <p:txBody>
            <a:bodyPr wrap="square" rtlCol="0">
              <a:spAutoFit/>
            </a:bodyPr>
            <a:lstStyle/>
            <a:p>
              <a:pPr>
                <a:lnSpc>
                  <a:spcPts val="1100"/>
                </a:lnSpc>
              </a:pPr>
              <a:r>
                <a:rPr lang="en-GB" sz="1000" dirty="0"/>
                <a:t>The indirectly standardised rate, per 100,000 population, of emergency hospital admissions for young people with a primary diagnosis of asthma, diabetes or epilepsy in the respective financial year or quarter of the financial year.  </a:t>
              </a:r>
            </a:p>
            <a:p>
              <a:pPr>
                <a:lnSpc>
                  <a:spcPts val="1100"/>
                </a:lnSpc>
              </a:pPr>
              <a:r>
                <a:rPr lang="en-GB" sz="1000" dirty="0"/>
                <a:t>In 2016/17, for Derbyshire STP this was 242.1, compared with 304.1 for NHS England, rising from 251.5.</a:t>
              </a:r>
            </a:p>
            <a:p>
              <a:pPr>
                <a:lnSpc>
                  <a:spcPts val="1100"/>
                </a:lnSpc>
              </a:pPr>
              <a:r>
                <a:rPr lang="en-GB" sz="1000" dirty="0"/>
                <a:t>Erewash CCG – 225.0, down from 222.6;</a:t>
              </a:r>
            </a:p>
            <a:p>
              <a:pPr>
                <a:lnSpc>
                  <a:spcPts val="1100"/>
                </a:lnSpc>
              </a:pPr>
              <a:r>
                <a:rPr lang="en-GB" sz="1000" dirty="0"/>
                <a:t>Hardwick CCG – 336.7, down from 368.1;</a:t>
              </a:r>
            </a:p>
            <a:p>
              <a:pPr>
                <a:lnSpc>
                  <a:spcPts val="1100"/>
                </a:lnSpc>
              </a:pPr>
              <a:r>
                <a:rPr lang="en-GB" sz="1000" dirty="0"/>
                <a:t>North Derbyshire CCG – 290.0, down from 327.8;</a:t>
              </a:r>
            </a:p>
            <a:p>
              <a:pPr>
                <a:lnSpc>
                  <a:spcPts val="1100"/>
                </a:lnSpc>
              </a:pPr>
              <a:r>
                <a:rPr lang="en-GB" sz="1000" dirty="0"/>
                <a:t>Southern Derbyshire CCG – 206.0; significantly lower than NHSE; up from 199.9.</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1" name="TextBox 30"/>
          <p:cNvSpPr txBox="1"/>
          <p:nvPr/>
        </p:nvSpPr>
        <p:spPr>
          <a:xfrm>
            <a:off x="5618662" y="2860400"/>
            <a:ext cx="1872208" cy="246221"/>
          </a:xfrm>
          <a:prstGeom prst="rect">
            <a:avLst/>
          </a:prstGeom>
          <a:noFill/>
        </p:spPr>
        <p:txBody>
          <a:bodyPr wrap="square" rtlCol="0">
            <a:spAutoFit/>
          </a:bodyPr>
          <a:lstStyle/>
          <a:p>
            <a:r>
              <a:rPr lang="en-GB" sz="1000" dirty="0"/>
              <a:t>Not available for this indicator</a:t>
            </a:r>
          </a:p>
        </p:txBody>
      </p:sp>
      <p:pic>
        <p:nvPicPr>
          <p:cNvPr id="5" name="Picture 4"/>
          <p:cNvPicPr>
            <a:picLocks noChangeAspect="1"/>
          </p:cNvPicPr>
          <p:nvPr/>
        </p:nvPicPr>
        <p:blipFill>
          <a:blip r:embed="rId2"/>
          <a:stretch>
            <a:fillRect/>
          </a:stretch>
        </p:blipFill>
        <p:spPr>
          <a:xfrm>
            <a:off x="228969" y="3481198"/>
            <a:ext cx="3577442" cy="2794649"/>
          </a:xfrm>
          <a:prstGeom prst="rect">
            <a:avLst/>
          </a:prstGeom>
        </p:spPr>
      </p:pic>
      <p:pic>
        <p:nvPicPr>
          <p:cNvPr id="12" name="Picture 11"/>
          <p:cNvPicPr>
            <a:picLocks noChangeAspect="1"/>
          </p:cNvPicPr>
          <p:nvPr/>
        </p:nvPicPr>
        <p:blipFill>
          <a:blip r:embed="rId3"/>
          <a:stretch>
            <a:fillRect/>
          </a:stretch>
        </p:blipFill>
        <p:spPr>
          <a:xfrm>
            <a:off x="4160089" y="4878522"/>
            <a:ext cx="4789353" cy="1204595"/>
          </a:xfrm>
          <a:prstGeom prst="rect">
            <a:avLst/>
          </a:prstGeom>
          <a:solidFill>
            <a:schemeClr val="bg1"/>
          </a:solidFill>
        </p:spPr>
      </p:pic>
    </p:spTree>
    <p:extLst>
      <p:ext uri="{BB962C8B-B14F-4D97-AF65-F5344CB8AC3E}">
        <p14:creationId xmlns:p14="http://schemas.microsoft.com/office/powerpoint/2010/main" val="345655511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71294" y="463630"/>
            <a:ext cx="5235838" cy="737808"/>
            <a:chOff x="58662" y="252997"/>
            <a:chExt cx="6414469" cy="737808"/>
          </a:xfrm>
        </p:grpSpPr>
        <p:sp>
          <p:nvSpPr>
            <p:cNvPr id="2" name="Rounded Rectangle 1"/>
            <p:cNvSpPr/>
            <p:nvPr/>
          </p:nvSpPr>
          <p:spPr>
            <a:xfrm>
              <a:off x="58662" y="252997"/>
              <a:ext cx="6414469" cy="73780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19467" y="272463"/>
              <a:ext cx="6353664" cy="707886"/>
            </a:xfrm>
            <a:prstGeom prst="rect">
              <a:avLst/>
            </a:prstGeom>
            <a:noFill/>
            <a:effectLst>
              <a:softEdge rad="12700"/>
            </a:effectLst>
          </p:spPr>
          <p:txBody>
            <a:bodyPr wrap="square" rtlCol="0">
              <a:spAutoFit/>
            </a:bodyPr>
            <a:lstStyle/>
            <a:p>
              <a:r>
                <a:rPr lang="en-GB" sz="1000" b="1" dirty="0"/>
                <a:t>2.8 Complications associated with diabetes</a:t>
              </a:r>
            </a:p>
            <a:p>
              <a:r>
                <a:rPr lang="en-GB" sz="1000" dirty="0"/>
                <a:t>This indicator calculates the proportion of people with diabetes who are admitted to</a:t>
              </a:r>
            </a:p>
            <a:p>
              <a:r>
                <a:rPr lang="en-GB" sz="1000" dirty="0"/>
                <a:t>hospital with one (or more) complications (see below). It is considered useful in</a:t>
              </a:r>
            </a:p>
            <a:p>
              <a:r>
                <a:rPr lang="en-GB" sz="1000" dirty="0"/>
                <a:t>measuring the quality of commissioning for people with diabetes. </a:t>
              </a:r>
              <a:endParaRPr lang="en-GB" sz="1000" i="1" dirty="0"/>
            </a:p>
          </p:txBody>
        </p:sp>
      </p:grpSp>
      <p:grpSp>
        <p:nvGrpSpPr>
          <p:cNvPr id="3" name="Group 2"/>
          <p:cNvGrpSpPr/>
          <p:nvPr/>
        </p:nvGrpSpPr>
        <p:grpSpPr>
          <a:xfrm>
            <a:off x="71294" y="1333404"/>
            <a:ext cx="3928880" cy="1562441"/>
            <a:chOff x="179512" y="1413372"/>
            <a:chExt cx="3415750"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2573" y="1474858"/>
              <a:ext cx="3382689" cy="1293060"/>
            </a:xfrm>
            <a:prstGeom prst="rect">
              <a:avLst/>
            </a:prstGeom>
            <a:noFill/>
          </p:spPr>
          <p:txBody>
            <a:bodyPr wrap="square" rtlCol="0">
              <a:spAutoFit/>
            </a:bodyPr>
            <a:lstStyle/>
            <a:p>
              <a:r>
                <a:rPr lang="en-GB" sz="1000" dirty="0"/>
                <a:t>In 2015/16, the indirectly standardised rate per 100 population for Derbyshire STP was 108.3, compared with 100 for NHS England, rising from 107.3.</a:t>
              </a:r>
            </a:p>
            <a:p>
              <a:r>
                <a:rPr lang="en-GB" sz="1000" dirty="0"/>
                <a:t>Erewash CCG – 91.7, up from 83.8;</a:t>
              </a:r>
            </a:p>
            <a:p>
              <a:r>
                <a:rPr lang="en-GB" sz="1000" dirty="0"/>
                <a:t>Hardwick CCG – 126.1, up from 119.5; significantly higher than NHSE.</a:t>
              </a:r>
            </a:p>
            <a:p>
              <a:r>
                <a:rPr lang="en-GB" sz="1000" dirty="0"/>
                <a:t>North Derbyshire CCG – 103.1, up from 99.4;</a:t>
              </a:r>
            </a:p>
            <a:p>
              <a:r>
                <a:rPr lang="en-GB" sz="1000" dirty="0"/>
                <a:t>Southern Derbyshire CCG – 107.5; up significantly from 85.2; significantly higher than NHSE.</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1" name="TextBox 30"/>
          <p:cNvSpPr txBox="1"/>
          <p:nvPr/>
        </p:nvSpPr>
        <p:spPr>
          <a:xfrm>
            <a:off x="5618662" y="2860400"/>
            <a:ext cx="1872208" cy="246221"/>
          </a:xfrm>
          <a:prstGeom prst="rect">
            <a:avLst/>
          </a:prstGeom>
          <a:noFill/>
        </p:spPr>
        <p:txBody>
          <a:bodyPr wrap="square" rtlCol="0">
            <a:spAutoFit/>
          </a:bodyPr>
          <a:lstStyle/>
          <a:p>
            <a:r>
              <a:rPr lang="en-GB" sz="1000" dirty="0"/>
              <a:t>Not available for this indicator</a:t>
            </a:r>
          </a:p>
        </p:txBody>
      </p:sp>
      <p:pic>
        <p:nvPicPr>
          <p:cNvPr id="14" name="Picture 13"/>
          <p:cNvPicPr>
            <a:picLocks noChangeAspect="1"/>
          </p:cNvPicPr>
          <p:nvPr/>
        </p:nvPicPr>
        <p:blipFill>
          <a:blip r:embed="rId2"/>
          <a:stretch>
            <a:fillRect/>
          </a:stretch>
        </p:blipFill>
        <p:spPr>
          <a:xfrm>
            <a:off x="228969" y="3481198"/>
            <a:ext cx="3577442" cy="2794649"/>
          </a:xfrm>
          <a:prstGeom prst="rect">
            <a:avLst/>
          </a:prstGeom>
        </p:spPr>
      </p:pic>
      <p:pic>
        <p:nvPicPr>
          <p:cNvPr id="23" name="Picture 22"/>
          <p:cNvPicPr>
            <a:picLocks noChangeAspect="1"/>
          </p:cNvPicPr>
          <p:nvPr/>
        </p:nvPicPr>
        <p:blipFill>
          <a:blip r:embed="rId3"/>
          <a:stretch>
            <a:fillRect/>
          </a:stretch>
        </p:blipFill>
        <p:spPr>
          <a:xfrm>
            <a:off x="4090640" y="4976714"/>
            <a:ext cx="4913752" cy="1097915"/>
          </a:xfrm>
          <a:prstGeom prst="rect">
            <a:avLst/>
          </a:prstGeom>
          <a:solidFill>
            <a:schemeClr val="bg1"/>
          </a:solidFill>
        </p:spPr>
      </p:pic>
    </p:spTree>
    <p:extLst>
      <p:ext uri="{BB962C8B-B14F-4D97-AF65-F5344CB8AC3E}">
        <p14:creationId xmlns:p14="http://schemas.microsoft.com/office/powerpoint/2010/main" val="413729463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71294" y="430420"/>
            <a:ext cx="5235838" cy="861774"/>
            <a:chOff x="58662" y="250758"/>
            <a:chExt cx="6414469" cy="861774"/>
          </a:xfrm>
        </p:grpSpPr>
        <p:sp>
          <p:nvSpPr>
            <p:cNvPr id="2" name="Rounded Rectangle 1"/>
            <p:cNvSpPr/>
            <p:nvPr/>
          </p:nvSpPr>
          <p:spPr>
            <a:xfrm>
              <a:off x="58662" y="252997"/>
              <a:ext cx="6414469" cy="8534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9064" y="250758"/>
              <a:ext cx="6353664" cy="861774"/>
            </a:xfrm>
            <a:prstGeom prst="rect">
              <a:avLst/>
            </a:prstGeom>
            <a:noFill/>
            <a:effectLst>
              <a:softEdge rad="12700"/>
            </a:effectLst>
          </p:spPr>
          <p:txBody>
            <a:bodyPr wrap="square" rtlCol="0">
              <a:spAutoFit/>
            </a:bodyPr>
            <a:lstStyle/>
            <a:p>
              <a:r>
                <a:rPr lang="en-GB" sz="1000" b="1" dirty="0"/>
                <a:t>2.9 Access to community mental health services by people from black and minority ethnic (BME) groups</a:t>
              </a:r>
            </a:p>
            <a:p>
              <a:r>
                <a:rPr lang="en-GB" sz="1000" dirty="0"/>
                <a:t>This indicator reflects access to mental health services among people from black and minority ethnic groups.  It is the number of people from BME groups using adult and elderly NHS secondary mental health services per 100,000 BME group population.</a:t>
              </a:r>
            </a:p>
          </p:txBody>
        </p:sp>
      </p:grpSp>
      <p:grpSp>
        <p:nvGrpSpPr>
          <p:cNvPr id="3" name="Group 2"/>
          <p:cNvGrpSpPr/>
          <p:nvPr/>
        </p:nvGrpSpPr>
        <p:grpSpPr>
          <a:xfrm>
            <a:off x="71294" y="1333404"/>
            <a:ext cx="3928880" cy="1562441"/>
            <a:chOff x="179512" y="1413372"/>
            <a:chExt cx="3415750"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2573" y="1474858"/>
              <a:ext cx="3382689" cy="1158365"/>
            </a:xfrm>
            <a:prstGeom prst="rect">
              <a:avLst/>
            </a:prstGeom>
            <a:noFill/>
          </p:spPr>
          <p:txBody>
            <a:bodyPr wrap="square" rtlCol="0">
              <a:spAutoFit/>
            </a:bodyPr>
            <a:lstStyle/>
            <a:p>
              <a:r>
                <a:rPr lang="en-GB" sz="1000" dirty="0"/>
                <a:t>In 2015/16, the rate for Derbyshire STP was 2120, compared with 2201 for NHS England, rising from 1944.</a:t>
              </a:r>
            </a:p>
            <a:p>
              <a:r>
                <a:rPr lang="en-GB" sz="1000" dirty="0"/>
                <a:t>Erewash CCG – 2924, up significantly from 2050; significantly higher than NHSE.</a:t>
              </a:r>
            </a:p>
            <a:p>
              <a:r>
                <a:rPr lang="en-GB" sz="1000" dirty="0"/>
                <a:t>Hardwick CCG – 2940, down from 3300.</a:t>
              </a:r>
            </a:p>
            <a:p>
              <a:r>
                <a:rPr lang="en-GB" sz="1000" dirty="0"/>
                <a:t>North Derbyshire CCG – 1660, down significantly from 2334; significantly lower than NHSE.</a:t>
              </a:r>
            </a:p>
            <a:p>
              <a:r>
                <a:rPr lang="en-GB" sz="1000" dirty="0"/>
                <a:t>Southern Derbyshire CCG – 2104; up significantly from 1846.</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1" name="TextBox 30"/>
          <p:cNvSpPr txBox="1"/>
          <p:nvPr/>
        </p:nvSpPr>
        <p:spPr>
          <a:xfrm>
            <a:off x="5618662" y="2860400"/>
            <a:ext cx="1872208" cy="246221"/>
          </a:xfrm>
          <a:prstGeom prst="rect">
            <a:avLst/>
          </a:prstGeom>
          <a:noFill/>
        </p:spPr>
        <p:txBody>
          <a:bodyPr wrap="square" rtlCol="0">
            <a:spAutoFit/>
          </a:bodyPr>
          <a:lstStyle/>
          <a:p>
            <a:r>
              <a:rPr lang="en-GB" sz="1000" dirty="0"/>
              <a:t>Not available for this indicator</a:t>
            </a:r>
          </a:p>
        </p:txBody>
      </p:sp>
      <p:pic>
        <p:nvPicPr>
          <p:cNvPr id="30" name="Picture 29"/>
          <p:cNvPicPr>
            <a:picLocks noChangeAspect="1"/>
          </p:cNvPicPr>
          <p:nvPr/>
        </p:nvPicPr>
        <p:blipFill>
          <a:blip r:embed="rId2"/>
          <a:stretch>
            <a:fillRect/>
          </a:stretch>
        </p:blipFill>
        <p:spPr>
          <a:xfrm>
            <a:off x="228969" y="3515810"/>
            <a:ext cx="3577442" cy="2794649"/>
          </a:xfrm>
          <a:prstGeom prst="rect">
            <a:avLst/>
          </a:prstGeom>
        </p:spPr>
      </p:pic>
      <p:pic>
        <p:nvPicPr>
          <p:cNvPr id="33" name="Picture 32"/>
          <p:cNvPicPr>
            <a:picLocks noChangeAspect="1"/>
          </p:cNvPicPr>
          <p:nvPr/>
        </p:nvPicPr>
        <p:blipFill>
          <a:blip r:embed="rId3"/>
          <a:stretch>
            <a:fillRect/>
          </a:stretch>
        </p:blipFill>
        <p:spPr>
          <a:xfrm>
            <a:off x="4195632" y="4890673"/>
            <a:ext cx="4718268" cy="1204595"/>
          </a:xfrm>
          <a:prstGeom prst="rect">
            <a:avLst/>
          </a:prstGeom>
          <a:solidFill>
            <a:schemeClr val="bg1"/>
          </a:solidFill>
        </p:spPr>
      </p:pic>
    </p:spTree>
    <p:extLst>
      <p:ext uri="{BB962C8B-B14F-4D97-AF65-F5344CB8AC3E}">
        <p14:creationId xmlns:p14="http://schemas.microsoft.com/office/powerpoint/2010/main" val="1047339877"/>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71294" y="430420"/>
            <a:ext cx="5235838" cy="861774"/>
            <a:chOff x="58662" y="250758"/>
            <a:chExt cx="6414469" cy="861774"/>
          </a:xfrm>
        </p:grpSpPr>
        <p:sp>
          <p:nvSpPr>
            <p:cNvPr id="2" name="Rounded Rectangle 1"/>
            <p:cNvSpPr/>
            <p:nvPr/>
          </p:nvSpPr>
          <p:spPr>
            <a:xfrm>
              <a:off x="58662" y="252997"/>
              <a:ext cx="6414469" cy="8534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9064" y="250758"/>
              <a:ext cx="6353664" cy="861774"/>
            </a:xfrm>
            <a:prstGeom prst="rect">
              <a:avLst/>
            </a:prstGeom>
            <a:noFill/>
            <a:effectLst>
              <a:softEdge rad="12700"/>
            </a:effectLst>
          </p:spPr>
          <p:txBody>
            <a:bodyPr wrap="square" rtlCol="0">
              <a:spAutoFit/>
            </a:bodyPr>
            <a:lstStyle/>
            <a:p>
              <a:r>
                <a:rPr lang="en-GB" sz="1000" b="1" dirty="0"/>
                <a:t>2.10 Access to psychological therapies services by people from Black and Minority Ethnic (BME) groups</a:t>
              </a:r>
            </a:p>
            <a:p>
              <a:r>
                <a:rPr lang="en-GB" sz="1000" dirty="0"/>
                <a:t>This indicator reflects access to mental health services among people from black and minority ethnic groups.  It was the number of people from BME groups using Improved Access to Psychological Therapies (IAPT) per 100,000 BME group population.</a:t>
              </a:r>
            </a:p>
          </p:txBody>
        </p:sp>
      </p:grpSp>
      <p:grpSp>
        <p:nvGrpSpPr>
          <p:cNvPr id="3" name="Group 2"/>
          <p:cNvGrpSpPr/>
          <p:nvPr/>
        </p:nvGrpSpPr>
        <p:grpSpPr>
          <a:xfrm>
            <a:off x="71294" y="1333404"/>
            <a:ext cx="3928880" cy="1562441"/>
            <a:chOff x="179512" y="1413372"/>
            <a:chExt cx="3415750"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2573" y="1474858"/>
              <a:ext cx="3382689" cy="1158365"/>
            </a:xfrm>
            <a:prstGeom prst="rect">
              <a:avLst/>
            </a:prstGeom>
            <a:noFill/>
          </p:spPr>
          <p:txBody>
            <a:bodyPr wrap="square" rtlCol="0">
              <a:spAutoFit/>
            </a:bodyPr>
            <a:lstStyle/>
            <a:p>
              <a:r>
                <a:rPr lang="en-GB" sz="1000" dirty="0"/>
                <a:t>In 2015/16, the rate for Derbyshire STP was 1192, compared with 1312 for NHS England, rising from 1003.</a:t>
              </a:r>
            </a:p>
            <a:p>
              <a:r>
                <a:rPr lang="en-GB" sz="1000" dirty="0"/>
                <a:t>Erewash CCG – 1244, up from 840.</a:t>
              </a:r>
            </a:p>
            <a:p>
              <a:r>
                <a:rPr lang="en-GB" sz="1000" dirty="0"/>
                <a:t>Hardwick CCG – 877, down from 980; significantly lower than NHSE.</a:t>
              </a:r>
            </a:p>
            <a:p>
              <a:r>
                <a:rPr lang="en-GB" sz="1000" dirty="0"/>
                <a:t>North Derbyshire CCG – 1346, up from 1077. </a:t>
              </a:r>
            </a:p>
            <a:p>
              <a:r>
                <a:rPr lang="en-GB" sz="1000" dirty="0"/>
                <a:t>Southern Derbyshire CCG – 1182; up significantly from 1004; significantly lower than NHSE.</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1" name="TextBox 30"/>
          <p:cNvSpPr txBox="1"/>
          <p:nvPr/>
        </p:nvSpPr>
        <p:spPr>
          <a:xfrm>
            <a:off x="5618662" y="2860400"/>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51520" y="3604016"/>
            <a:ext cx="3577442" cy="2794649"/>
          </a:xfrm>
          <a:prstGeom prst="rect">
            <a:avLst/>
          </a:prstGeom>
        </p:spPr>
      </p:pic>
      <p:pic>
        <p:nvPicPr>
          <p:cNvPr id="5" name="Picture 4"/>
          <p:cNvPicPr>
            <a:picLocks noChangeAspect="1"/>
          </p:cNvPicPr>
          <p:nvPr/>
        </p:nvPicPr>
        <p:blipFill>
          <a:blip r:embed="rId3"/>
          <a:stretch>
            <a:fillRect/>
          </a:stretch>
        </p:blipFill>
        <p:spPr>
          <a:xfrm>
            <a:off x="4184525" y="4895285"/>
            <a:ext cx="4740482" cy="1204595"/>
          </a:xfrm>
          <a:prstGeom prst="rect">
            <a:avLst/>
          </a:prstGeom>
          <a:solidFill>
            <a:schemeClr val="bg1"/>
          </a:solidFill>
        </p:spPr>
      </p:pic>
    </p:spTree>
    <p:extLst>
      <p:ext uri="{BB962C8B-B14F-4D97-AF65-F5344CB8AC3E}">
        <p14:creationId xmlns:p14="http://schemas.microsoft.com/office/powerpoint/2010/main" val="38955997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71294" y="432659"/>
            <a:ext cx="5235838" cy="802239"/>
            <a:chOff x="58662" y="252997"/>
            <a:chExt cx="6414469" cy="802239"/>
          </a:xfrm>
        </p:grpSpPr>
        <p:sp>
          <p:nvSpPr>
            <p:cNvPr id="2" name="Rounded Rectangle 1"/>
            <p:cNvSpPr/>
            <p:nvPr/>
          </p:nvSpPr>
          <p:spPr>
            <a:xfrm>
              <a:off x="58662" y="252997"/>
              <a:ext cx="6414469" cy="802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9064" y="299198"/>
              <a:ext cx="6353664" cy="707886"/>
            </a:xfrm>
            <a:prstGeom prst="rect">
              <a:avLst/>
            </a:prstGeom>
            <a:noFill/>
            <a:effectLst>
              <a:softEdge rad="12700"/>
            </a:effectLst>
          </p:spPr>
          <p:txBody>
            <a:bodyPr wrap="square" rtlCol="0">
              <a:spAutoFit/>
            </a:bodyPr>
            <a:lstStyle/>
            <a:p>
              <a:r>
                <a:rPr lang="en-GB" sz="1000" b="1" dirty="0"/>
                <a:t>2.11 Percentage of referrals to Improving Access to Psychological Therapies (IAPT) services </a:t>
              </a:r>
            </a:p>
            <a:p>
              <a:r>
                <a:rPr lang="en-GB" sz="1000" dirty="0"/>
                <a:t>The IAPT programme develops talking therapies services that offer treatments for depression and anxiety disorders approved by NICE.</a:t>
              </a:r>
            </a:p>
          </p:txBody>
        </p:sp>
      </p:grpSp>
      <p:grpSp>
        <p:nvGrpSpPr>
          <p:cNvPr id="3" name="Group 2"/>
          <p:cNvGrpSpPr/>
          <p:nvPr/>
        </p:nvGrpSpPr>
        <p:grpSpPr>
          <a:xfrm>
            <a:off x="71294" y="1482886"/>
            <a:ext cx="3946712" cy="1323439"/>
            <a:chOff x="179512" y="1544209"/>
            <a:chExt cx="3431253" cy="1158365"/>
          </a:xfrm>
        </p:grpSpPr>
        <p:sp>
          <p:nvSpPr>
            <p:cNvPr id="13" name="Rounded Rectangle 12"/>
            <p:cNvSpPr/>
            <p:nvPr/>
          </p:nvSpPr>
          <p:spPr>
            <a:xfrm>
              <a:off x="179512" y="1575613"/>
              <a:ext cx="3384376" cy="10955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8076" y="1544209"/>
              <a:ext cx="3382689" cy="1158365"/>
            </a:xfrm>
            <a:prstGeom prst="rect">
              <a:avLst/>
            </a:prstGeom>
            <a:noFill/>
          </p:spPr>
          <p:txBody>
            <a:bodyPr wrap="square" rtlCol="0">
              <a:spAutoFit/>
            </a:bodyPr>
            <a:lstStyle/>
            <a:p>
              <a:r>
                <a:rPr lang="en-GB" sz="1000" b="1" dirty="0"/>
                <a:t>a Which indicated a reliable recovery following completion of treatment</a:t>
              </a:r>
            </a:p>
            <a:p>
              <a:r>
                <a:rPr lang="en-GB" sz="1000" dirty="0"/>
                <a:t>In 2015, the rate for Derbyshire STP was 50.7%, compared with 43.5% for NHS England, rising from 50.5%.</a:t>
              </a:r>
            </a:p>
            <a:p>
              <a:r>
                <a:rPr lang="en-GB" sz="1000" dirty="0"/>
                <a:t>Erewash CCG – 47.4%, up from 47.1%.</a:t>
              </a:r>
            </a:p>
            <a:p>
              <a:r>
                <a:rPr lang="en-GB" sz="1000" dirty="0"/>
                <a:t>Hardwick CCG – 46.4%, down from 47.2%.</a:t>
              </a:r>
            </a:p>
            <a:p>
              <a:r>
                <a:rPr lang="en-GB" sz="1000" dirty="0"/>
                <a:t>North Derbyshire CCG – 51.9%, unchanged. </a:t>
              </a:r>
            </a:p>
            <a:p>
              <a:r>
                <a:rPr lang="en-GB" sz="1000" dirty="0"/>
                <a:t>Southern Derbyshire CCG – 51.3%; up from 51.0%.</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1" name="TextBox 30"/>
          <p:cNvSpPr txBox="1"/>
          <p:nvPr/>
        </p:nvSpPr>
        <p:spPr>
          <a:xfrm>
            <a:off x="5618662" y="2860400"/>
            <a:ext cx="1872208" cy="246221"/>
          </a:xfrm>
          <a:prstGeom prst="rect">
            <a:avLst/>
          </a:prstGeom>
          <a:noFill/>
        </p:spPr>
        <p:txBody>
          <a:bodyPr wrap="square" rtlCol="0">
            <a:spAutoFit/>
          </a:bodyPr>
          <a:lstStyle/>
          <a:p>
            <a:r>
              <a:rPr lang="en-GB" sz="1000" dirty="0"/>
              <a:t>Not available for this indicator</a:t>
            </a:r>
          </a:p>
        </p:txBody>
      </p:sp>
      <p:pic>
        <p:nvPicPr>
          <p:cNvPr id="12" name="Picture 11"/>
          <p:cNvPicPr>
            <a:picLocks noChangeAspect="1"/>
          </p:cNvPicPr>
          <p:nvPr/>
        </p:nvPicPr>
        <p:blipFill>
          <a:blip r:embed="rId2"/>
          <a:stretch>
            <a:fillRect/>
          </a:stretch>
        </p:blipFill>
        <p:spPr>
          <a:xfrm>
            <a:off x="228969" y="3482322"/>
            <a:ext cx="3577442" cy="2794649"/>
          </a:xfrm>
          <a:prstGeom prst="rect">
            <a:avLst/>
          </a:prstGeom>
        </p:spPr>
      </p:pic>
      <p:pic>
        <p:nvPicPr>
          <p:cNvPr id="22" name="Picture 21"/>
          <p:cNvPicPr>
            <a:picLocks noChangeAspect="1"/>
          </p:cNvPicPr>
          <p:nvPr/>
        </p:nvPicPr>
        <p:blipFill>
          <a:blip r:embed="rId3"/>
          <a:stretch>
            <a:fillRect/>
          </a:stretch>
        </p:blipFill>
        <p:spPr>
          <a:xfrm>
            <a:off x="4178408" y="4935130"/>
            <a:ext cx="4704939" cy="1204595"/>
          </a:xfrm>
          <a:prstGeom prst="rect">
            <a:avLst/>
          </a:prstGeom>
          <a:solidFill>
            <a:schemeClr val="bg1"/>
          </a:solidFill>
        </p:spPr>
      </p:pic>
    </p:spTree>
    <p:extLst>
      <p:ext uri="{BB962C8B-B14F-4D97-AF65-F5344CB8AC3E}">
        <p14:creationId xmlns:p14="http://schemas.microsoft.com/office/powerpoint/2010/main" val="704410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971600" y="1340768"/>
            <a:ext cx="6984776" cy="5170646"/>
          </a:xfrm>
          <a:prstGeom prst="rect">
            <a:avLst/>
          </a:prstGeom>
          <a:solidFill>
            <a:schemeClr val="bg1"/>
          </a:solidFill>
        </p:spPr>
        <p:txBody>
          <a:bodyPr wrap="square" rtlCol="0">
            <a:spAutoFit/>
          </a:bodyPr>
          <a:lstStyle/>
          <a:p>
            <a:pPr>
              <a:spcBef>
                <a:spcPts val="0"/>
              </a:spcBef>
            </a:pPr>
            <a:r>
              <a:rPr lang="en-GB" sz="1000" b="1" dirty="0">
                <a:hlinkClick r:id="rId2" action="ppaction://hlinksldjump"/>
              </a:rPr>
              <a:t>PHOF</a:t>
            </a:r>
            <a:endParaRPr lang="en-GB" sz="1000" b="1" dirty="0">
              <a:hlinkClick r:id="rId3" action="ppaction://hlinksldjump"/>
            </a:endParaRPr>
          </a:p>
          <a:p>
            <a:pPr>
              <a:spcBef>
                <a:spcPts val="0"/>
              </a:spcBef>
            </a:pPr>
            <a:r>
              <a:rPr lang="en-GB" sz="1000" dirty="0">
                <a:hlinkClick r:id="rId4" action="ppaction://hlinksldjump"/>
              </a:rPr>
              <a:t>0.1i Healthy life expectancy at birth – males</a:t>
            </a:r>
            <a:endParaRPr lang="en-GB" sz="1000" dirty="0"/>
          </a:p>
          <a:p>
            <a:pPr>
              <a:spcBef>
                <a:spcPts val="0"/>
              </a:spcBef>
            </a:pPr>
            <a:r>
              <a:rPr lang="en-GB" sz="1000" dirty="0">
                <a:hlinkClick r:id="rId5" action="ppaction://hlinksldjump"/>
              </a:rPr>
              <a:t>0.1i Healthy life expectancy at birth – females</a:t>
            </a:r>
            <a:endParaRPr lang="en-GB" sz="1000" dirty="0"/>
          </a:p>
          <a:p>
            <a:pPr>
              <a:spcBef>
                <a:spcPts val="0"/>
              </a:spcBef>
            </a:pPr>
            <a:r>
              <a:rPr lang="en-GB" sz="1000" dirty="0">
                <a:hlinkClick r:id="rId6" action="ppaction://hlinksldjump"/>
              </a:rPr>
              <a:t>0.1ii Life expectancy at birth - male</a:t>
            </a:r>
            <a:endParaRPr lang="en-GB" sz="1000" dirty="0"/>
          </a:p>
          <a:p>
            <a:pPr>
              <a:spcBef>
                <a:spcPts val="0"/>
              </a:spcBef>
            </a:pPr>
            <a:r>
              <a:rPr lang="en-GB" sz="1000" dirty="0">
                <a:hlinkClick r:id="rId7" action="ppaction://hlinksldjump"/>
              </a:rPr>
              <a:t>0.1ii Life expectancy at birth – female</a:t>
            </a:r>
            <a:endParaRPr lang="en-GB" sz="1000" dirty="0"/>
          </a:p>
          <a:p>
            <a:pPr>
              <a:spcBef>
                <a:spcPts val="0"/>
              </a:spcBef>
            </a:pPr>
            <a:r>
              <a:rPr lang="en-GB" sz="1000" dirty="0">
                <a:hlinkClick r:id="rId8" action="ppaction://hlinksldjump"/>
              </a:rPr>
              <a:t>0.1ii Life expectancy at 65 - male</a:t>
            </a:r>
            <a:endParaRPr lang="en-GB" sz="1000" dirty="0"/>
          </a:p>
          <a:p>
            <a:pPr>
              <a:spcBef>
                <a:spcPts val="0"/>
              </a:spcBef>
            </a:pPr>
            <a:r>
              <a:rPr lang="en-GB" sz="1000" dirty="0">
                <a:hlinkClick r:id="rId8" action="ppaction://hlinksldjump"/>
              </a:rPr>
              <a:t>0.1ii Life expectancy at 65 - female</a:t>
            </a:r>
            <a:endParaRPr lang="en-GB" sz="1000" dirty="0"/>
          </a:p>
          <a:p>
            <a:pPr>
              <a:spcBef>
                <a:spcPts val="0"/>
              </a:spcBef>
            </a:pPr>
            <a:r>
              <a:rPr lang="en-GB" sz="1000" dirty="0">
                <a:hlinkClick r:id="rId9" action="ppaction://hlinksldjump"/>
              </a:rPr>
              <a:t>0.2iii Inequality in life expectancy at birth – male</a:t>
            </a:r>
            <a:endParaRPr lang="en-GB" sz="1000" dirty="0"/>
          </a:p>
          <a:p>
            <a:pPr>
              <a:spcBef>
                <a:spcPts val="0"/>
              </a:spcBef>
            </a:pPr>
            <a:r>
              <a:rPr lang="en-GB" sz="1000" dirty="0">
                <a:hlinkClick r:id="rId10" action="ppaction://hlinksldjump"/>
              </a:rPr>
              <a:t>0.2iii Inequality in life expectancy at birth – female</a:t>
            </a:r>
            <a:endParaRPr lang="en-GB" sz="1000" dirty="0"/>
          </a:p>
          <a:p>
            <a:pPr>
              <a:spcBef>
                <a:spcPts val="0"/>
              </a:spcBef>
            </a:pPr>
            <a:r>
              <a:rPr lang="en-GB" sz="1000" dirty="0">
                <a:hlinkClick r:id="rId11" action="ppaction://hlinksldjump"/>
              </a:rPr>
              <a:t>0.2iii Inequality in life expectancy at 65 – male</a:t>
            </a:r>
            <a:endParaRPr lang="en-GB" sz="1000" dirty="0"/>
          </a:p>
          <a:p>
            <a:pPr>
              <a:spcBef>
                <a:spcPts val="0"/>
              </a:spcBef>
            </a:pPr>
            <a:r>
              <a:rPr lang="en-GB" sz="1000" dirty="0">
                <a:hlinkClick r:id="rId10" action="ppaction://hlinksldjump"/>
              </a:rPr>
              <a:t>0.2iii Inequality in life expectancy at 65 – female</a:t>
            </a:r>
            <a:endParaRPr lang="en-GB" sz="1000" dirty="0"/>
          </a:p>
          <a:p>
            <a:pPr>
              <a:spcBef>
                <a:spcPts val="0"/>
              </a:spcBef>
            </a:pPr>
            <a:r>
              <a:rPr lang="en-GB" sz="1000" dirty="0">
                <a:hlinkClick r:id="rId12" action="ppaction://hlinksldjump"/>
              </a:rPr>
              <a:t>0.2iv Gap in life expectancy between Derbyshire and England as a whole - male</a:t>
            </a:r>
            <a:endParaRPr lang="en-GB" sz="1000" dirty="0"/>
          </a:p>
          <a:p>
            <a:pPr>
              <a:spcBef>
                <a:spcPts val="0"/>
              </a:spcBef>
            </a:pPr>
            <a:r>
              <a:rPr lang="en-GB" sz="1000" dirty="0">
                <a:hlinkClick r:id="rId13" action="ppaction://hlinksldjump"/>
              </a:rPr>
              <a:t>0.2iv Gap in life expectancy between Derbyshire and England as a whole - female</a:t>
            </a:r>
            <a:endParaRPr lang="en-GB" sz="1000" dirty="0"/>
          </a:p>
          <a:p>
            <a:pPr>
              <a:spcBef>
                <a:spcPts val="0"/>
              </a:spcBef>
            </a:pPr>
            <a:r>
              <a:rPr lang="en-GB" sz="1000" dirty="0">
                <a:hlinkClick r:id="rId14" action="ppaction://hlinksldjump"/>
              </a:rPr>
              <a:t>4.03 Mortality rate from causes considered preventable</a:t>
            </a:r>
            <a:endParaRPr lang="en-GB" sz="1000" dirty="0"/>
          </a:p>
          <a:p>
            <a:pPr>
              <a:spcBef>
                <a:spcPts val="0"/>
              </a:spcBef>
            </a:pPr>
            <a:r>
              <a:rPr lang="en-GB" sz="1000" dirty="0">
                <a:hlinkClick r:id="rId15" action="ppaction://hlinksldjump"/>
              </a:rPr>
              <a:t>4.04i Under 75 mortality rate from all cardiovascular diseases</a:t>
            </a:r>
            <a:endParaRPr lang="en-GB" sz="1000" dirty="0"/>
          </a:p>
          <a:p>
            <a:pPr>
              <a:spcBef>
                <a:spcPts val="0"/>
              </a:spcBef>
            </a:pPr>
            <a:r>
              <a:rPr lang="en-GB" sz="1000" dirty="0">
                <a:hlinkClick r:id="rId16" action="ppaction://hlinksldjump"/>
              </a:rPr>
              <a:t>4.04ii Under 75 mortality rate from all cardiovascular diseases considered preventable </a:t>
            </a:r>
            <a:endParaRPr lang="en-GB" sz="1000" dirty="0"/>
          </a:p>
          <a:p>
            <a:pPr>
              <a:spcBef>
                <a:spcPts val="0"/>
              </a:spcBef>
            </a:pPr>
            <a:r>
              <a:rPr lang="en-GB" sz="1000" dirty="0">
                <a:hlinkClick r:id="rId17" action="ppaction://hlinksldjump"/>
              </a:rPr>
              <a:t>4.05i Under 75 mortality rate from cancer</a:t>
            </a:r>
            <a:endParaRPr lang="en-GB" sz="1000" dirty="0"/>
          </a:p>
          <a:p>
            <a:pPr>
              <a:spcBef>
                <a:spcPts val="0"/>
              </a:spcBef>
            </a:pPr>
            <a:r>
              <a:rPr lang="en-GB" sz="1000" dirty="0">
                <a:hlinkClick r:id="rId18" action="ppaction://hlinksldjump"/>
              </a:rPr>
              <a:t>4.05ii Under 75 mortality rate from all cancer considered preventable </a:t>
            </a:r>
            <a:endParaRPr lang="en-GB" sz="1000" dirty="0"/>
          </a:p>
          <a:p>
            <a:pPr>
              <a:spcBef>
                <a:spcPts val="0"/>
              </a:spcBef>
            </a:pPr>
            <a:r>
              <a:rPr lang="en-GB" sz="1000" dirty="0">
                <a:hlinkClick r:id="rId19" action="ppaction://hlinksldjump"/>
              </a:rPr>
              <a:t>4.06i Under 75 mortality rate from liver disease</a:t>
            </a:r>
            <a:endParaRPr lang="en-GB" sz="1000" dirty="0"/>
          </a:p>
          <a:p>
            <a:pPr>
              <a:spcBef>
                <a:spcPts val="0"/>
              </a:spcBef>
            </a:pPr>
            <a:r>
              <a:rPr lang="en-GB" sz="1000" dirty="0">
                <a:hlinkClick r:id="rId20" action="ppaction://hlinksldjump"/>
              </a:rPr>
              <a:t>4.06ii Under 75 mortality rate from all liver disease considered preventable </a:t>
            </a:r>
            <a:endParaRPr lang="en-GB" sz="1000" dirty="0"/>
          </a:p>
          <a:p>
            <a:pPr>
              <a:spcBef>
                <a:spcPts val="0"/>
              </a:spcBef>
            </a:pPr>
            <a:r>
              <a:rPr lang="en-GB" sz="1000" dirty="0">
                <a:hlinkClick r:id="rId21" action="ppaction://hlinksldjump"/>
              </a:rPr>
              <a:t>4.07i Under 75 mortality rate from respiratory disease</a:t>
            </a:r>
            <a:endParaRPr lang="en-GB" sz="1000" dirty="0"/>
          </a:p>
          <a:p>
            <a:pPr>
              <a:spcBef>
                <a:spcPts val="0"/>
              </a:spcBef>
            </a:pPr>
            <a:r>
              <a:rPr lang="en-GB" sz="1000" dirty="0">
                <a:hlinkClick r:id="rId22" action="ppaction://hlinksldjump"/>
              </a:rPr>
              <a:t>4.07ii Under 75 mortality rate from all respiratory disease considered preventable </a:t>
            </a:r>
            <a:endParaRPr lang="en-GB" sz="1000" dirty="0"/>
          </a:p>
          <a:p>
            <a:pPr>
              <a:spcBef>
                <a:spcPts val="0"/>
              </a:spcBef>
            </a:pPr>
            <a:r>
              <a:rPr lang="en-GB" sz="1000" dirty="0">
                <a:hlinkClick r:id="rId23" action="ppaction://hlinksldjump"/>
              </a:rPr>
              <a:t>4.08 Mortality rate from a range of specified communicable diseases, including influenza</a:t>
            </a:r>
            <a:endParaRPr lang="en-GB" sz="1000" dirty="0"/>
          </a:p>
          <a:p>
            <a:pPr>
              <a:spcBef>
                <a:spcPts val="0"/>
              </a:spcBef>
            </a:pPr>
            <a:r>
              <a:rPr lang="en-GB" sz="1000" dirty="0">
                <a:hlinkClick r:id="rId24" action="ppaction://hlinksldjump"/>
              </a:rPr>
              <a:t>4.09i Excess under 75 mortality rate in adults with serious mental illness</a:t>
            </a:r>
            <a:endParaRPr lang="en-GB" sz="1000" dirty="0"/>
          </a:p>
          <a:p>
            <a:pPr>
              <a:spcBef>
                <a:spcPts val="0"/>
              </a:spcBef>
            </a:pPr>
            <a:r>
              <a:rPr lang="en-GB" sz="1000" dirty="0">
                <a:hlinkClick r:id="rId25" action="ppaction://hlinksldjump"/>
              </a:rPr>
              <a:t>4.09ii - Proportion of adults in the population in contact with secondary mental health services </a:t>
            </a:r>
            <a:endParaRPr lang="en-GB" sz="1000" b="1" dirty="0"/>
          </a:p>
          <a:p>
            <a:pPr>
              <a:spcBef>
                <a:spcPts val="0"/>
              </a:spcBef>
            </a:pPr>
            <a:r>
              <a:rPr lang="en-GB" sz="1000" dirty="0">
                <a:hlinkClick r:id="rId26" action="ppaction://hlinksldjump"/>
              </a:rPr>
              <a:t>4.10 Suicide rate</a:t>
            </a:r>
            <a:endParaRPr lang="en-GB" sz="1000" b="1" dirty="0"/>
          </a:p>
          <a:p>
            <a:pPr>
              <a:spcBef>
                <a:spcPts val="0"/>
              </a:spcBef>
            </a:pPr>
            <a:r>
              <a:rPr lang="en-GB" sz="1000" dirty="0">
                <a:hlinkClick r:id="rId27" action="ppaction://hlinksldjump"/>
              </a:rPr>
              <a:t>4.13 Health related quality of life for older people</a:t>
            </a:r>
            <a:endParaRPr lang="en-GB" sz="1000" dirty="0"/>
          </a:p>
          <a:p>
            <a:pPr>
              <a:spcBef>
                <a:spcPts val="0"/>
              </a:spcBef>
            </a:pPr>
            <a:r>
              <a:rPr lang="en-GB" sz="1000" dirty="0">
                <a:hlinkClick r:id="rId28" action="ppaction://hlinksldjump"/>
              </a:rPr>
              <a:t>4.15i Excess winter mortality - excess winter deaths index (single year, all ages)</a:t>
            </a:r>
            <a:endParaRPr lang="en-GB" sz="1000" dirty="0"/>
          </a:p>
          <a:p>
            <a:pPr>
              <a:spcBef>
                <a:spcPts val="0"/>
              </a:spcBef>
            </a:pPr>
            <a:r>
              <a:rPr lang="en-GB" sz="1000" dirty="0">
                <a:hlinkClick r:id="rId29" action="ppaction://hlinksldjump"/>
              </a:rPr>
              <a:t>4.15ii Excess winter mortality - excess winter deaths index (single year, age 85+)</a:t>
            </a:r>
            <a:endParaRPr lang="en-GB" sz="1000" dirty="0"/>
          </a:p>
          <a:p>
            <a:pPr>
              <a:spcBef>
                <a:spcPts val="0"/>
              </a:spcBef>
            </a:pPr>
            <a:r>
              <a:rPr lang="en-GB" sz="1000" dirty="0">
                <a:hlinkClick r:id="rId30" action="ppaction://hlinksldjump"/>
              </a:rPr>
              <a:t>4.15iii Excess winter mortality - excess winter deaths index (3 years, all ages)</a:t>
            </a:r>
            <a:endParaRPr lang="en-GB" sz="1000" dirty="0"/>
          </a:p>
          <a:p>
            <a:pPr>
              <a:spcBef>
                <a:spcPts val="0"/>
              </a:spcBef>
            </a:pPr>
            <a:r>
              <a:rPr lang="en-GB" sz="1000" dirty="0">
                <a:hlinkClick r:id="rId31" action="ppaction://hlinksldjump"/>
              </a:rPr>
              <a:t>4.15iv Excess winter mortality - excess winter deaths index (3 years, age 85+)</a:t>
            </a:r>
            <a:endParaRPr lang="en-GB" sz="1000" dirty="0"/>
          </a:p>
          <a:p>
            <a:pPr>
              <a:spcBef>
                <a:spcPts val="0"/>
              </a:spcBef>
            </a:pPr>
            <a:endParaRPr lang="en-GB" sz="1000" dirty="0"/>
          </a:p>
          <a:p>
            <a:pPr>
              <a:spcBef>
                <a:spcPts val="0"/>
              </a:spcBef>
            </a:pPr>
            <a:r>
              <a:rPr lang="en-GB" sz="1000" b="1" dirty="0">
                <a:hlinkClick r:id="rId32" action="ppaction://hlinksldjump"/>
              </a:rPr>
              <a:t>Population measures and strategy outcomes - NHSOF &amp; CCGOF</a:t>
            </a:r>
            <a:endParaRPr lang="en-GB" sz="1000" b="1" dirty="0"/>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508" y="420136"/>
            <a:ext cx="6840760" cy="369332"/>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Population measures and strategy outcomes</a:t>
            </a:r>
          </a:p>
        </p:txBody>
      </p:sp>
    </p:spTree>
    <p:extLst>
      <p:ext uri="{BB962C8B-B14F-4D97-AF65-F5344CB8AC3E}">
        <p14:creationId xmlns:p14="http://schemas.microsoft.com/office/powerpoint/2010/main" val="95465710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71294" y="432659"/>
            <a:ext cx="5235838" cy="802239"/>
            <a:chOff x="58662" y="252997"/>
            <a:chExt cx="6414469" cy="802239"/>
          </a:xfrm>
        </p:grpSpPr>
        <p:sp>
          <p:nvSpPr>
            <p:cNvPr id="2" name="Rounded Rectangle 1"/>
            <p:cNvSpPr/>
            <p:nvPr/>
          </p:nvSpPr>
          <p:spPr>
            <a:xfrm>
              <a:off x="58662" y="252997"/>
              <a:ext cx="6414469" cy="802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9064" y="299198"/>
              <a:ext cx="6353664" cy="707886"/>
            </a:xfrm>
            <a:prstGeom prst="rect">
              <a:avLst/>
            </a:prstGeom>
            <a:noFill/>
            <a:effectLst>
              <a:softEdge rad="12700"/>
            </a:effectLst>
          </p:spPr>
          <p:txBody>
            <a:bodyPr wrap="square" rtlCol="0">
              <a:spAutoFit/>
            </a:bodyPr>
            <a:lstStyle/>
            <a:p>
              <a:r>
                <a:rPr lang="en-GB" sz="1000" b="1" dirty="0"/>
                <a:t>2.11 Percentage of referrals to Improving Access to Psychological Therapies (IAPT) services </a:t>
              </a:r>
            </a:p>
            <a:p>
              <a:r>
                <a:rPr lang="en-GB" sz="1000" dirty="0"/>
                <a:t>The IAPT programme develops talking therapies services that offer treatments for depression and anxiety disorders approved by NICE.</a:t>
              </a:r>
            </a:p>
          </p:txBody>
        </p:sp>
      </p:grpSp>
      <p:grpSp>
        <p:nvGrpSpPr>
          <p:cNvPr id="3" name="Group 2"/>
          <p:cNvGrpSpPr/>
          <p:nvPr/>
        </p:nvGrpSpPr>
        <p:grpSpPr>
          <a:xfrm>
            <a:off x="71294" y="1482886"/>
            <a:ext cx="3946712" cy="1323439"/>
            <a:chOff x="179512" y="1544209"/>
            <a:chExt cx="3431253" cy="1158365"/>
          </a:xfrm>
        </p:grpSpPr>
        <p:sp>
          <p:nvSpPr>
            <p:cNvPr id="13" name="Rounded Rectangle 12"/>
            <p:cNvSpPr/>
            <p:nvPr/>
          </p:nvSpPr>
          <p:spPr>
            <a:xfrm>
              <a:off x="179512" y="1575613"/>
              <a:ext cx="3384376" cy="10955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8076" y="1544209"/>
              <a:ext cx="3382689" cy="1158365"/>
            </a:xfrm>
            <a:prstGeom prst="rect">
              <a:avLst/>
            </a:prstGeom>
            <a:noFill/>
          </p:spPr>
          <p:txBody>
            <a:bodyPr wrap="square" rtlCol="0">
              <a:spAutoFit/>
            </a:bodyPr>
            <a:lstStyle/>
            <a:p>
              <a:r>
                <a:rPr lang="en-GB" sz="1000" b="1" dirty="0"/>
                <a:t>b Which indicated a reliable improvement following completion of treatment</a:t>
              </a:r>
            </a:p>
            <a:p>
              <a:r>
                <a:rPr lang="en-GB" sz="1000" dirty="0"/>
                <a:t>In 2015, the rate for Derbyshire STP was 69.8%, compared with 61.8% for NHS England, falling from 69.9%.</a:t>
              </a:r>
            </a:p>
            <a:p>
              <a:r>
                <a:rPr lang="en-GB" sz="1000" dirty="0"/>
                <a:t>Erewash CCG – 66.9%, up from 66.5%.</a:t>
              </a:r>
            </a:p>
            <a:p>
              <a:r>
                <a:rPr lang="en-GB" sz="1000" dirty="0"/>
                <a:t>Hardwick CCG – 68.8%, down from 69.0%.</a:t>
              </a:r>
            </a:p>
            <a:p>
              <a:r>
                <a:rPr lang="en-GB" sz="1000" dirty="0"/>
                <a:t>North Derbyshire CCG – 70.6%, down from 71.2%.</a:t>
              </a:r>
            </a:p>
            <a:p>
              <a:r>
                <a:rPr lang="en-GB" sz="1000" dirty="0"/>
                <a:t>Southern Derbyshire CCG – 70.0%; unchanged.</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1" name="TextBox 30"/>
          <p:cNvSpPr txBox="1"/>
          <p:nvPr/>
        </p:nvSpPr>
        <p:spPr>
          <a:xfrm>
            <a:off x="5618662" y="2860400"/>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51520" y="3560659"/>
            <a:ext cx="3577442" cy="2794649"/>
          </a:xfrm>
          <a:prstGeom prst="rect">
            <a:avLst/>
          </a:prstGeom>
        </p:spPr>
      </p:pic>
      <p:pic>
        <p:nvPicPr>
          <p:cNvPr id="5" name="Picture 4"/>
          <p:cNvPicPr>
            <a:picLocks noChangeAspect="1"/>
          </p:cNvPicPr>
          <p:nvPr/>
        </p:nvPicPr>
        <p:blipFill>
          <a:blip r:embed="rId3"/>
          <a:stretch>
            <a:fillRect/>
          </a:stretch>
        </p:blipFill>
        <p:spPr>
          <a:xfrm>
            <a:off x="4179167" y="4899249"/>
            <a:ext cx="4709382" cy="1204595"/>
          </a:xfrm>
          <a:prstGeom prst="rect">
            <a:avLst/>
          </a:prstGeom>
          <a:solidFill>
            <a:schemeClr val="bg1"/>
          </a:solidFill>
        </p:spPr>
      </p:pic>
    </p:spTree>
    <p:extLst>
      <p:ext uri="{BB962C8B-B14F-4D97-AF65-F5344CB8AC3E}">
        <p14:creationId xmlns:p14="http://schemas.microsoft.com/office/powerpoint/2010/main" val="328420798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71294" y="432659"/>
            <a:ext cx="5235838" cy="802239"/>
            <a:chOff x="58662" y="252997"/>
            <a:chExt cx="6414469" cy="802239"/>
          </a:xfrm>
        </p:grpSpPr>
        <p:sp>
          <p:nvSpPr>
            <p:cNvPr id="2" name="Rounded Rectangle 1"/>
            <p:cNvSpPr/>
            <p:nvPr/>
          </p:nvSpPr>
          <p:spPr>
            <a:xfrm>
              <a:off x="58662" y="252997"/>
              <a:ext cx="6414469" cy="8022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9064" y="299198"/>
              <a:ext cx="6353664" cy="707886"/>
            </a:xfrm>
            <a:prstGeom prst="rect">
              <a:avLst/>
            </a:prstGeom>
            <a:noFill/>
            <a:effectLst>
              <a:softEdge rad="12700"/>
            </a:effectLst>
          </p:spPr>
          <p:txBody>
            <a:bodyPr wrap="square" rtlCol="0">
              <a:spAutoFit/>
            </a:bodyPr>
            <a:lstStyle/>
            <a:p>
              <a:r>
                <a:rPr lang="en-GB" sz="1000" b="1" dirty="0"/>
                <a:t>2.11 Percentage of referrals to Improving Access to Psychological Therapies (IAPT) services </a:t>
              </a:r>
            </a:p>
            <a:p>
              <a:r>
                <a:rPr lang="en-GB" sz="1000" dirty="0"/>
                <a:t>The IAPT programme develops talking therapies services that offer treatments for depression and anxiety disorders approved by NICE.</a:t>
              </a:r>
            </a:p>
          </p:txBody>
        </p:sp>
      </p:grpSp>
      <p:grpSp>
        <p:nvGrpSpPr>
          <p:cNvPr id="3" name="Group 2"/>
          <p:cNvGrpSpPr/>
          <p:nvPr/>
        </p:nvGrpSpPr>
        <p:grpSpPr>
          <a:xfrm>
            <a:off x="71294" y="1482886"/>
            <a:ext cx="3946712" cy="1323439"/>
            <a:chOff x="179512" y="1544209"/>
            <a:chExt cx="3431253" cy="1158365"/>
          </a:xfrm>
        </p:grpSpPr>
        <p:sp>
          <p:nvSpPr>
            <p:cNvPr id="13" name="Rounded Rectangle 12"/>
            <p:cNvSpPr/>
            <p:nvPr/>
          </p:nvSpPr>
          <p:spPr>
            <a:xfrm>
              <a:off x="179512" y="1575613"/>
              <a:ext cx="3384376" cy="109555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8076" y="1544209"/>
              <a:ext cx="3382689" cy="1158365"/>
            </a:xfrm>
            <a:prstGeom prst="rect">
              <a:avLst/>
            </a:prstGeom>
            <a:noFill/>
          </p:spPr>
          <p:txBody>
            <a:bodyPr wrap="square" rtlCol="0">
              <a:spAutoFit/>
            </a:bodyPr>
            <a:lstStyle/>
            <a:p>
              <a:r>
                <a:rPr lang="en-GB" sz="1000" b="1" dirty="0"/>
                <a:t>c Which indicated a reliable deterioration following completion of treatment</a:t>
              </a:r>
            </a:p>
            <a:p>
              <a:r>
                <a:rPr lang="en-GB" sz="1000" dirty="0"/>
                <a:t>In 2015, the rate for Derbyshire STP was 5.2%, compared with 6.2% for NHS England, rising from 5.0%.</a:t>
              </a:r>
            </a:p>
            <a:p>
              <a:r>
                <a:rPr lang="en-GB" sz="1000" dirty="0"/>
                <a:t>Erewash CCG – 6.6%, up from 6.5%.</a:t>
              </a:r>
            </a:p>
            <a:p>
              <a:r>
                <a:rPr lang="en-GB" sz="1000" dirty="0"/>
                <a:t>Hardwick CCG – 5.9%, up from 5.7%.</a:t>
              </a:r>
            </a:p>
            <a:p>
              <a:r>
                <a:rPr lang="en-GB" sz="1000" dirty="0"/>
                <a:t>North Derbyshire CCG – 5.1%, up from 5.2%.</a:t>
              </a:r>
            </a:p>
            <a:p>
              <a:r>
                <a:rPr lang="en-GB" sz="1000" dirty="0"/>
                <a:t>Southern Derbyshire CCG – 4.9%; up from 4.4%.</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1" name="TextBox 30"/>
          <p:cNvSpPr txBox="1"/>
          <p:nvPr/>
        </p:nvSpPr>
        <p:spPr>
          <a:xfrm>
            <a:off x="5618662" y="2860400"/>
            <a:ext cx="1872208" cy="246221"/>
          </a:xfrm>
          <a:prstGeom prst="rect">
            <a:avLst/>
          </a:prstGeom>
          <a:noFill/>
        </p:spPr>
        <p:txBody>
          <a:bodyPr wrap="square" rtlCol="0">
            <a:spAutoFit/>
          </a:bodyPr>
          <a:lstStyle/>
          <a:p>
            <a:r>
              <a:rPr lang="en-GB" sz="1000" dirty="0"/>
              <a:t>Not available for this indicator</a:t>
            </a:r>
          </a:p>
        </p:txBody>
      </p:sp>
      <p:pic>
        <p:nvPicPr>
          <p:cNvPr id="14" name="Picture 13"/>
          <p:cNvPicPr>
            <a:picLocks noChangeAspect="1"/>
          </p:cNvPicPr>
          <p:nvPr/>
        </p:nvPicPr>
        <p:blipFill>
          <a:blip r:embed="rId2"/>
          <a:stretch>
            <a:fillRect/>
          </a:stretch>
        </p:blipFill>
        <p:spPr>
          <a:xfrm>
            <a:off x="228969" y="3579804"/>
            <a:ext cx="3577442" cy="2794649"/>
          </a:xfrm>
          <a:prstGeom prst="rect">
            <a:avLst/>
          </a:prstGeom>
        </p:spPr>
      </p:pic>
      <p:pic>
        <p:nvPicPr>
          <p:cNvPr id="15" name="Picture 14"/>
          <p:cNvPicPr>
            <a:picLocks noChangeAspect="1"/>
          </p:cNvPicPr>
          <p:nvPr/>
        </p:nvPicPr>
        <p:blipFill>
          <a:blip r:embed="rId3"/>
          <a:stretch>
            <a:fillRect/>
          </a:stretch>
        </p:blipFill>
        <p:spPr>
          <a:xfrm>
            <a:off x="4200075" y="4978852"/>
            <a:ext cx="4709382" cy="1204595"/>
          </a:xfrm>
          <a:prstGeom prst="rect">
            <a:avLst/>
          </a:prstGeom>
          <a:solidFill>
            <a:schemeClr val="bg1"/>
          </a:solidFill>
        </p:spPr>
      </p:pic>
    </p:spTree>
    <p:extLst>
      <p:ext uri="{BB962C8B-B14F-4D97-AF65-F5344CB8AC3E}">
        <p14:creationId xmlns:p14="http://schemas.microsoft.com/office/powerpoint/2010/main" val="142424657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349436"/>
            <a:ext cx="5530570" cy="1169551"/>
            <a:chOff x="58661" y="127996"/>
            <a:chExt cx="6775548" cy="1169551"/>
          </a:xfrm>
        </p:grpSpPr>
        <p:sp>
          <p:nvSpPr>
            <p:cNvPr id="2" name="Rounded Rectangle 1"/>
            <p:cNvSpPr/>
            <p:nvPr/>
          </p:nvSpPr>
          <p:spPr>
            <a:xfrm>
              <a:off x="58661" y="161936"/>
              <a:ext cx="6715323" cy="10956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0463" y="127996"/>
              <a:ext cx="6753746" cy="1169551"/>
            </a:xfrm>
            <a:prstGeom prst="rect">
              <a:avLst/>
            </a:prstGeom>
            <a:noFill/>
            <a:effectLst>
              <a:softEdge rad="12700"/>
            </a:effectLst>
          </p:spPr>
          <p:txBody>
            <a:bodyPr wrap="square" rtlCol="0">
              <a:spAutoFit/>
            </a:bodyPr>
            <a:lstStyle/>
            <a:p>
              <a:r>
                <a:rPr lang="en-GB" sz="1000" b="1" spc="-10" dirty="0"/>
                <a:t>2.15 Health-related quality of life for carers, aged 18 and above </a:t>
              </a:r>
            </a:p>
            <a:p>
              <a:r>
                <a:rPr lang="en-GB" sz="1000" spc="-10" dirty="0"/>
                <a:t>This indicator measures health-related quality of life for people who identify themselves as helping or supporting family members, friends, neighbours or others with their long-term physical or mental ill health/disability or because of problems related to old age. By health-related quality of life, we mean the extent to which people: have problems walking about; have problems performing self-care activities (washing or dressing themselves); have problems performing their usual activities (work, study etc.); have pain or discomfort; and  feel anxious or depressed. </a:t>
              </a:r>
              <a:endParaRPr lang="en-GB" sz="1000" i="1" spc="-10" dirty="0"/>
            </a:p>
          </p:txBody>
        </p:sp>
      </p:grpSp>
      <p:grpSp>
        <p:nvGrpSpPr>
          <p:cNvPr id="3" name="Group 2"/>
          <p:cNvGrpSpPr/>
          <p:nvPr/>
        </p:nvGrpSpPr>
        <p:grpSpPr>
          <a:xfrm>
            <a:off x="56242" y="1518646"/>
            <a:ext cx="3987079" cy="1477327"/>
            <a:chOff x="179512" y="1520735"/>
            <a:chExt cx="3466347" cy="1293060"/>
          </a:xfrm>
        </p:grpSpPr>
        <p:sp>
          <p:nvSpPr>
            <p:cNvPr id="13" name="Rounded Rectangle 12"/>
            <p:cNvSpPr/>
            <p:nvPr/>
          </p:nvSpPr>
          <p:spPr>
            <a:xfrm>
              <a:off x="179512" y="1520735"/>
              <a:ext cx="3384376" cy="1260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76556" y="1520735"/>
              <a:ext cx="3369303" cy="1293060"/>
            </a:xfrm>
            <a:prstGeom prst="rect">
              <a:avLst/>
            </a:prstGeom>
            <a:noFill/>
          </p:spPr>
          <p:txBody>
            <a:bodyPr wrap="square" rtlCol="0">
              <a:spAutoFit/>
            </a:bodyPr>
            <a:lstStyle/>
            <a:p>
              <a:r>
                <a:rPr lang="en-GB" sz="1000" dirty="0"/>
                <a:t>The directly standardised average (mean) EQ-5DTM score for individuals reporting that they are carers, measured based on responses to the GP Patient Survey.</a:t>
              </a:r>
            </a:p>
            <a:p>
              <a:r>
                <a:rPr lang="en-GB" sz="1000" dirty="0"/>
                <a:t>In 2016/17, this was 0.790 for Derbyshire STP, compared with 0.797 for NHS England, falling from 0.795.</a:t>
              </a:r>
            </a:p>
            <a:p>
              <a:r>
                <a:rPr lang="en-GB" sz="1000" dirty="0"/>
                <a:t>Erewash CCG – 0.760, down from 0.768;</a:t>
              </a:r>
            </a:p>
            <a:p>
              <a:r>
                <a:rPr lang="en-GB" sz="1000" dirty="0"/>
                <a:t>Hardwick CCG – 0.742, down from 0.784;</a:t>
              </a:r>
            </a:p>
            <a:p>
              <a:r>
                <a:rPr lang="en-GB" sz="1000" dirty="0"/>
                <a:t>North Derbyshire CCG – 0.812, up from 0.800;</a:t>
              </a:r>
            </a:p>
            <a:p>
              <a:r>
                <a:rPr lang="en-GB" sz="1000" dirty="0"/>
                <a:t>Southern Derbyshire CCG – 0.793 down from 0.799.</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pic>
        <p:nvPicPr>
          <p:cNvPr id="4" name="Picture 3"/>
          <p:cNvPicPr>
            <a:picLocks noChangeAspect="1"/>
          </p:cNvPicPr>
          <p:nvPr/>
        </p:nvPicPr>
        <p:blipFill>
          <a:blip r:embed="rId2"/>
          <a:stretch>
            <a:fillRect/>
          </a:stretch>
        </p:blipFill>
        <p:spPr>
          <a:xfrm>
            <a:off x="231490" y="3573016"/>
            <a:ext cx="3577442" cy="2794649"/>
          </a:xfrm>
          <a:prstGeom prst="rect">
            <a:avLst/>
          </a:prstGeom>
        </p:spPr>
      </p:pic>
      <p:pic>
        <p:nvPicPr>
          <p:cNvPr id="14" name="Picture 13"/>
          <p:cNvPicPr>
            <a:picLocks noChangeAspect="1"/>
          </p:cNvPicPr>
          <p:nvPr/>
        </p:nvPicPr>
        <p:blipFill>
          <a:blip r:embed="rId3"/>
          <a:stretch>
            <a:fillRect/>
          </a:stretch>
        </p:blipFill>
        <p:spPr>
          <a:xfrm>
            <a:off x="4118252" y="4899249"/>
            <a:ext cx="4696054" cy="1204595"/>
          </a:xfrm>
          <a:prstGeom prst="rect">
            <a:avLst/>
          </a:prstGeom>
          <a:solidFill>
            <a:schemeClr val="bg1"/>
          </a:solidFill>
        </p:spPr>
      </p:pic>
      <p:sp>
        <p:nvSpPr>
          <p:cNvPr id="37" name="TextBox 36"/>
          <p:cNvSpPr txBox="1"/>
          <p:nvPr/>
        </p:nvSpPr>
        <p:spPr>
          <a:xfrm>
            <a:off x="5530175" y="2860400"/>
            <a:ext cx="1872208" cy="246221"/>
          </a:xfrm>
          <a:prstGeom prst="rect">
            <a:avLst/>
          </a:prstGeom>
          <a:noFill/>
        </p:spPr>
        <p:txBody>
          <a:bodyPr wrap="square" rtlCol="0">
            <a:spAutoFit/>
          </a:bodyPr>
          <a:lstStyle/>
          <a:p>
            <a:r>
              <a:rPr lang="en-GB" sz="1000" dirty="0"/>
              <a:t>Not available for this indicator</a:t>
            </a:r>
          </a:p>
        </p:txBody>
      </p:sp>
    </p:spTree>
    <p:extLst>
      <p:ext uri="{BB962C8B-B14F-4D97-AF65-F5344CB8AC3E}">
        <p14:creationId xmlns:p14="http://schemas.microsoft.com/office/powerpoint/2010/main" val="1532695026"/>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402976"/>
            <a:ext cx="4739260" cy="978139"/>
            <a:chOff x="58661" y="281497"/>
            <a:chExt cx="6762907" cy="795534"/>
          </a:xfrm>
        </p:grpSpPr>
        <p:sp>
          <p:nvSpPr>
            <p:cNvPr id="2" name="Rounded Rectangle 1"/>
            <p:cNvSpPr/>
            <p:nvPr/>
          </p:nvSpPr>
          <p:spPr>
            <a:xfrm>
              <a:off x="58661" y="281497"/>
              <a:ext cx="6715323" cy="7955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67822" y="348776"/>
              <a:ext cx="6753746" cy="553998"/>
            </a:xfrm>
            <a:prstGeom prst="rect">
              <a:avLst/>
            </a:prstGeom>
            <a:noFill/>
            <a:effectLst>
              <a:softEdge rad="12700"/>
            </a:effectLst>
          </p:spPr>
          <p:txBody>
            <a:bodyPr wrap="square" rtlCol="0">
              <a:spAutoFit/>
            </a:bodyPr>
            <a:lstStyle/>
            <a:p>
              <a:r>
                <a:rPr lang="en-GB" sz="1000" b="1" spc="-10" dirty="0"/>
                <a:t>2.16 Health-related quality of life for people with a long-term mental health condition</a:t>
              </a:r>
            </a:p>
            <a:p>
              <a:r>
                <a:rPr lang="en-GB" sz="1000" spc="-10" dirty="0"/>
                <a:t>Average adjusted health status (EQ-5D™) score for individuals reporting that they have a long-term mental health condition, based on responses to a question from the GP Patient Survey.</a:t>
              </a:r>
              <a:endParaRPr lang="en-GB" sz="1000" i="1" spc="-10" dirty="0"/>
            </a:p>
          </p:txBody>
        </p:sp>
      </p:grpSp>
      <p:grpSp>
        <p:nvGrpSpPr>
          <p:cNvPr id="3" name="Group 2"/>
          <p:cNvGrpSpPr/>
          <p:nvPr/>
        </p:nvGrpSpPr>
        <p:grpSpPr>
          <a:xfrm>
            <a:off x="56242" y="1518645"/>
            <a:ext cx="3963580" cy="1214273"/>
            <a:chOff x="179512" y="1520735"/>
            <a:chExt cx="3445917" cy="1062817"/>
          </a:xfrm>
        </p:grpSpPr>
        <p:sp>
          <p:nvSpPr>
            <p:cNvPr id="13" name="Rounded Rectangle 12"/>
            <p:cNvSpPr/>
            <p:nvPr/>
          </p:nvSpPr>
          <p:spPr>
            <a:xfrm>
              <a:off x="179512" y="1520735"/>
              <a:ext cx="3384376" cy="10628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6126" y="1607653"/>
              <a:ext cx="3369303" cy="888980"/>
            </a:xfrm>
            <a:prstGeom prst="rect">
              <a:avLst/>
            </a:prstGeom>
            <a:noFill/>
          </p:spPr>
          <p:txBody>
            <a:bodyPr wrap="square" rtlCol="0">
              <a:spAutoFit/>
            </a:bodyPr>
            <a:lstStyle/>
            <a:p>
              <a:r>
                <a:rPr lang="en-GB" sz="1000" dirty="0"/>
                <a:t>In 2016/17, this was 0.516 for Derbyshire STP, compared with 0.519 for NHS England, unchanged from previously.</a:t>
              </a:r>
            </a:p>
            <a:p>
              <a:r>
                <a:rPr lang="en-GB" sz="1000" dirty="0"/>
                <a:t>Erewash CCG – 0.503, down from 0.415.</a:t>
              </a:r>
            </a:p>
            <a:p>
              <a:r>
                <a:rPr lang="en-GB" sz="1000" dirty="0"/>
                <a:t>Hardwick CCG – 0.431, down from 0.513.</a:t>
              </a:r>
            </a:p>
            <a:p>
              <a:r>
                <a:rPr lang="en-GB" sz="1000" dirty="0"/>
                <a:t>North Derbyshire CCG – 0.574, up from 0.565.</a:t>
              </a:r>
            </a:p>
            <a:p>
              <a:r>
                <a:rPr lang="en-GB" sz="1000" dirty="0"/>
                <a:t>Southern Derbyshire CCG – 0.506 down from 0.507.</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60400"/>
            <a:ext cx="1872208" cy="246221"/>
          </a:xfrm>
          <a:prstGeom prst="rect">
            <a:avLst/>
          </a:prstGeom>
          <a:noFill/>
        </p:spPr>
        <p:txBody>
          <a:bodyPr wrap="square" rtlCol="0">
            <a:spAutoFit/>
          </a:bodyPr>
          <a:lstStyle/>
          <a:p>
            <a:r>
              <a:rPr lang="en-GB" sz="1000" dirty="0"/>
              <a:t>Not available for this indicator</a:t>
            </a:r>
          </a:p>
        </p:txBody>
      </p:sp>
      <p:pic>
        <p:nvPicPr>
          <p:cNvPr id="5" name="Picture 4"/>
          <p:cNvPicPr>
            <a:picLocks noChangeAspect="1"/>
          </p:cNvPicPr>
          <p:nvPr/>
        </p:nvPicPr>
        <p:blipFill>
          <a:blip r:embed="rId2"/>
          <a:stretch>
            <a:fillRect/>
          </a:stretch>
        </p:blipFill>
        <p:spPr>
          <a:xfrm>
            <a:off x="213918" y="3573016"/>
            <a:ext cx="3577442" cy="2794649"/>
          </a:xfrm>
          <a:prstGeom prst="rect">
            <a:avLst/>
          </a:prstGeom>
        </p:spPr>
      </p:pic>
      <p:pic>
        <p:nvPicPr>
          <p:cNvPr id="12" name="Picture 11"/>
          <p:cNvPicPr>
            <a:picLocks noChangeAspect="1"/>
          </p:cNvPicPr>
          <p:nvPr/>
        </p:nvPicPr>
        <p:blipFill>
          <a:blip r:embed="rId3"/>
          <a:stretch>
            <a:fillRect/>
          </a:stretch>
        </p:blipFill>
        <p:spPr>
          <a:xfrm>
            <a:off x="4233943" y="4895285"/>
            <a:ext cx="4593869" cy="1204595"/>
          </a:xfrm>
          <a:prstGeom prst="rect">
            <a:avLst/>
          </a:prstGeom>
          <a:solidFill>
            <a:schemeClr val="bg1"/>
          </a:solidFill>
        </p:spPr>
      </p:pic>
      <p:sp>
        <p:nvSpPr>
          <p:cNvPr id="30" name="Rectangle 29"/>
          <p:cNvSpPr/>
          <p:nvPr/>
        </p:nvSpPr>
        <p:spPr>
          <a:xfrm>
            <a:off x="5796136" y="908720"/>
            <a:ext cx="360040" cy="7200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93965462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402976"/>
            <a:ext cx="4739260" cy="978139"/>
            <a:chOff x="58661" y="281497"/>
            <a:chExt cx="6762907" cy="795534"/>
          </a:xfrm>
        </p:grpSpPr>
        <p:sp>
          <p:nvSpPr>
            <p:cNvPr id="2" name="Rounded Rectangle 1"/>
            <p:cNvSpPr/>
            <p:nvPr/>
          </p:nvSpPr>
          <p:spPr>
            <a:xfrm>
              <a:off x="58661" y="281497"/>
              <a:ext cx="6715323" cy="7955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67822" y="348776"/>
              <a:ext cx="6753746" cy="700893"/>
            </a:xfrm>
            <a:prstGeom prst="rect">
              <a:avLst/>
            </a:prstGeom>
            <a:noFill/>
            <a:effectLst>
              <a:softEdge rad="12700"/>
            </a:effectLst>
          </p:spPr>
          <p:txBody>
            <a:bodyPr wrap="square" rtlCol="0">
              <a:spAutoFit/>
            </a:bodyPr>
            <a:lstStyle/>
            <a:p>
              <a:r>
                <a:rPr lang="en-GB" sz="1000" b="1" spc="-10" dirty="0"/>
                <a:t>3.1 Emergency admissions for acute conditions that should not usually require hospital admission</a:t>
              </a:r>
            </a:p>
            <a:p>
              <a:r>
                <a:rPr lang="en-GB" sz="1000" spc="-10" dirty="0"/>
                <a:t>Active management of ACS conditions such as COPD, diabetes, congestive heart failure and hypertension can prevent acute exacerbations and reduce the need for emergency hospital admission.</a:t>
              </a:r>
            </a:p>
          </p:txBody>
        </p:sp>
      </p:grpSp>
      <p:grpSp>
        <p:nvGrpSpPr>
          <p:cNvPr id="3" name="Group 2"/>
          <p:cNvGrpSpPr/>
          <p:nvPr/>
        </p:nvGrpSpPr>
        <p:grpSpPr>
          <a:xfrm>
            <a:off x="66194" y="1425714"/>
            <a:ext cx="3985958" cy="1652512"/>
            <a:chOff x="188164" y="1439397"/>
            <a:chExt cx="3465372" cy="1446394"/>
          </a:xfrm>
        </p:grpSpPr>
        <p:sp>
          <p:nvSpPr>
            <p:cNvPr id="13" name="Rounded Rectangle 12"/>
            <p:cNvSpPr/>
            <p:nvPr/>
          </p:nvSpPr>
          <p:spPr>
            <a:xfrm>
              <a:off x="205981" y="1439397"/>
              <a:ext cx="3384376" cy="12934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88164" y="1458037"/>
              <a:ext cx="3465372" cy="1427754"/>
            </a:xfrm>
            <a:prstGeom prst="rect">
              <a:avLst/>
            </a:prstGeom>
            <a:noFill/>
          </p:spPr>
          <p:txBody>
            <a:bodyPr wrap="square" rtlCol="0">
              <a:spAutoFit/>
            </a:bodyPr>
            <a:lstStyle/>
            <a:p>
              <a:r>
                <a:rPr lang="en-GB" sz="1000" spc="-10" dirty="0"/>
                <a:t>In 2017, the directly standardised rate per 100,000 population was 1369 for Derbyshire STP, compared with 1275 for NHS England, having fallen from 1456.</a:t>
              </a:r>
            </a:p>
            <a:p>
              <a:r>
                <a:rPr lang="en-GB" sz="1000" spc="-10" dirty="0"/>
                <a:t>Erewash CCG – 1084, up from 972; significantly lower than NHSE.</a:t>
              </a:r>
            </a:p>
            <a:p>
              <a:r>
                <a:rPr lang="en-GB" sz="1000" spc="-10" dirty="0"/>
                <a:t>Hardwick CCG – 1825, up from 1812; significantly higher than NHSE.</a:t>
              </a:r>
            </a:p>
            <a:p>
              <a:r>
                <a:rPr lang="en-GB" sz="1000" spc="-10" dirty="0"/>
                <a:t>North Derbyshire CCG – 1656, up from 1620; significantly higher than NHSE.</a:t>
              </a:r>
            </a:p>
            <a:p>
              <a:r>
                <a:rPr lang="en-GB" sz="1000" spc="-10" dirty="0"/>
                <a:t>Southern Derbyshire CCG – 1182 up from 1178; significantly lower than NHSE.</a:t>
              </a:r>
            </a:p>
            <a:p>
              <a:endParaRPr lang="en-GB" sz="1000"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60400"/>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31490" y="3508159"/>
            <a:ext cx="3577442" cy="2794649"/>
          </a:xfrm>
          <a:prstGeom prst="rect">
            <a:avLst/>
          </a:prstGeom>
        </p:spPr>
      </p:pic>
      <p:pic>
        <p:nvPicPr>
          <p:cNvPr id="15" name="Picture 14"/>
          <p:cNvPicPr>
            <a:picLocks noChangeAspect="1"/>
          </p:cNvPicPr>
          <p:nvPr/>
        </p:nvPicPr>
        <p:blipFill>
          <a:blip r:embed="rId3"/>
          <a:stretch>
            <a:fillRect/>
          </a:stretch>
        </p:blipFill>
        <p:spPr>
          <a:xfrm>
            <a:off x="4132503" y="4905483"/>
            <a:ext cx="4811567" cy="1097915"/>
          </a:xfrm>
          <a:prstGeom prst="rect">
            <a:avLst/>
          </a:prstGeom>
          <a:solidFill>
            <a:schemeClr val="bg1"/>
          </a:solidFill>
        </p:spPr>
      </p:pic>
      <p:sp>
        <p:nvSpPr>
          <p:cNvPr id="31" name="Down Arrow 30"/>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60406137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395877"/>
            <a:ext cx="4750271" cy="952015"/>
            <a:chOff x="58661" y="275724"/>
            <a:chExt cx="6778619" cy="801307"/>
          </a:xfrm>
        </p:grpSpPr>
        <p:sp>
          <p:nvSpPr>
            <p:cNvPr id="2" name="Rounded Rectangle 1"/>
            <p:cNvSpPr/>
            <p:nvPr/>
          </p:nvSpPr>
          <p:spPr>
            <a:xfrm>
              <a:off x="58661" y="281497"/>
              <a:ext cx="6715323" cy="7955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3534" y="275724"/>
              <a:ext cx="6753746" cy="725352"/>
            </a:xfrm>
            <a:prstGeom prst="rect">
              <a:avLst/>
            </a:prstGeom>
            <a:noFill/>
            <a:effectLst>
              <a:softEdge rad="12700"/>
            </a:effectLst>
          </p:spPr>
          <p:txBody>
            <a:bodyPr wrap="square" rtlCol="0">
              <a:spAutoFit/>
            </a:bodyPr>
            <a:lstStyle/>
            <a:p>
              <a:r>
                <a:rPr lang="en-GB" sz="1000" b="1" spc="-10" dirty="0"/>
                <a:t>3.2 Emergency readmissions within 30 days of discharge from hospital</a:t>
              </a:r>
            </a:p>
            <a:p>
              <a:r>
                <a:rPr lang="en-GB" sz="1000" spc="-10" dirty="0"/>
                <a:t>Health interventions and social care will play significant roles in putting in place the right re-ablement, rehabilitation and intermediate care services to support individuals to return home or regain their independence, so avoiding potentially avoidable adverse events, such as incomplete recovery or complications.</a:t>
              </a:r>
            </a:p>
          </p:txBody>
        </p:sp>
      </p:grpSp>
      <p:grpSp>
        <p:nvGrpSpPr>
          <p:cNvPr id="3" name="Group 2"/>
          <p:cNvGrpSpPr/>
          <p:nvPr/>
        </p:nvGrpSpPr>
        <p:grpSpPr>
          <a:xfrm>
            <a:off x="86688" y="1425714"/>
            <a:ext cx="4003952" cy="1477813"/>
            <a:chOff x="205981" y="1439397"/>
            <a:chExt cx="3481016" cy="1293485"/>
          </a:xfrm>
        </p:grpSpPr>
        <p:sp>
          <p:nvSpPr>
            <p:cNvPr id="13" name="Rounded Rectangle 12"/>
            <p:cNvSpPr/>
            <p:nvPr/>
          </p:nvSpPr>
          <p:spPr>
            <a:xfrm>
              <a:off x="205981" y="1439397"/>
              <a:ext cx="3384376" cy="12934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1625" y="1534803"/>
              <a:ext cx="3465372" cy="1158366"/>
            </a:xfrm>
            <a:prstGeom prst="rect">
              <a:avLst/>
            </a:prstGeom>
            <a:noFill/>
          </p:spPr>
          <p:txBody>
            <a:bodyPr wrap="square" rtlCol="0">
              <a:spAutoFit/>
            </a:bodyPr>
            <a:lstStyle/>
            <a:p>
              <a:r>
                <a:rPr lang="en-GB" sz="1000" spc="-10" dirty="0"/>
                <a:t>In 2011/12, the proportion of readmissions 11.7% for Derbyshire STP, compared with 11.9% for NHS England, having fallen from 12.0%.</a:t>
              </a:r>
            </a:p>
            <a:p>
              <a:r>
                <a:rPr lang="en-GB" sz="1000" spc="-10" dirty="0"/>
                <a:t>Erewash CCG – 11.7%, up from 972.</a:t>
              </a:r>
            </a:p>
            <a:p>
              <a:r>
                <a:rPr lang="en-GB" sz="1000" spc="-10" dirty="0"/>
                <a:t>Hardwick CCG – 10.7%, up from 1812; significantly lower than NHSE.</a:t>
              </a:r>
            </a:p>
            <a:p>
              <a:r>
                <a:rPr lang="en-GB" sz="1000" spc="-10" dirty="0"/>
                <a:t>North Derbyshire CCG – 11.7%, up from 1620.</a:t>
              </a:r>
            </a:p>
            <a:p>
              <a:r>
                <a:rPr lang="en-GB" sz="1000" spc="-10" dirty="0"/>
                <a:t>Southern Derbyshire CCG – 12.0; down significantly from 12.7%.</a:t>
              </a:r>
              <a:endParaRPr lang="en-GB" sz="1000"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60400"/>
            <a:ext cx="1872208" cy="246221"/>
          </a:xfrm>
          <a:prstGeom prst="rect">
            <a:avLst/>
          </a:prstGeom>
          <a:noFill/>
        </p:spPr>
        <p:txBody>
          <a:bodyPr wrap="square" rtlCol="0">
            <a:spAutoFit/>
          </a:bodyPr>
          <a:lstStyle/>
          <a:p>
            <a:r>
              <a:rPr lang="en-GB" sz="1000" dirty="0"/>
              <a:t>Not available for this indicator</a:t>
            </a:r>
          </a:p>
        </p:txBody>
      </p:sp>
      <p:sp>
        <p:nvSpPr>
          <p:cNvPr id="31" name="Down Arrow 30"/>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a:stretch>
            <a:fillRect/>
          </a:stretch>
        </p:blipFill>
        <p:spPr>
          <a:xfrm>
            <a:off x="231490" y="3512472"/>
            <a:ext cx="3577442" cy="2794649"/>
          </a:xfrm>
          <a:prstGeom prst="rect">
            <a:avLst/>
          </a:prstGeom>
        </p:spPr>
      </p:pic>
      <p:pic>
        <p:nvPicPr>
          <p:cNvPr id="14" name="Picture 13"/>
          <p:cNvPicPr>
            <a:picLocks noChangeAspect="1"/>
          </p:cNvPicPr>
          <p:nvPr/>
        </p:nvPicPr>
        <p:blipFill>
          <a:blip r:embed="rId3"/>
          <a:stretch>
            <a:fillRect/>
          </a:stretch>
        </p:blipFill>
        <p:spPr>
          <a:xfrm>
            <a:off x="4162858" y="4894250"/>
            <a:ext cx="4736039" cy="1204595"/>
          </a:xfrm>
          <a:prstGeom prst="rect">
            <a:avLst/>
          </a:prstGeom>
          <a:solidFill>
            <a:schemeClr val="bg1"/>
          </a:solidFill>
        </p:spPr>
      </p:pic>
    </p:spTree>
    <p:extLst>
      <p:ext uri="{BB962C8B-B14F-4D97-AF65-F5344CB8AC3E}">
        <p14:creationId xmlns:p14="http://schemas.microsoft.com/office/powerpoint/2010/main" val="228289760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402736"/>
            <a:ext cx="4758707" cy="954730"/>
            <a:chOff x="58661" y="281497"/>
            <a:chExt cx="6790657" cy="803593"/>
          </a:xfrm>
        </p:grpSpPr>
        <p:sp>
          <p:nvSpPr>
            <p:cNvPr id="2" name="Rounded Rectangle 1"/>
            <p:cNvSpPr/>
            <p:nvPr/>
          </p:nvSpPr>
          <p:spPr>
            <a:xfrm>
              <a:off x="58661" y="281497"/>
              <a:ext cx="6715323" cy="7955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95572" y="359738"/>
              <a:ext cx="6753746" cy="725352"/>
            </a:xfrm>
            <a:prstGeom prst="rect">
              <a:avLst/>
            </a:prstGeom>
            <a:noFill/>
            <a:effectLst>
              <a:softEdge rad="12700"/>
            </a:effectLst>
          </p:spPr>
          <p:txBody>
            <a:bodyPr wrap="square" rtlCol="0">
              <a:spAutoFit/>
            </a:bodyPr>
            <a:lstStyle/>
            <a:p>
              <a:r>
                <a:rPr lang="en-GB" sz="1000" b="1" spc="-10" dirty="0"/>
                <a:t>3.3 Elective procedures - patient reported outcomes measures (PROMS)</a:t>
              </a:r>
            </a:p>
            <a:p>
              <a:r>
                <a:rPr lang="en-GB" sz="1000" spc="-10" dirty="0"/>
                <a:t>Average health gain from patients who reported an improvement in health status following procedure. </a:t>
              </a:r>
              <a:r>
                <a:rPr lang="en-GB" sz="1000" dirty="0"/>
                <a:t>The EQ-5DTM index case mix adjusted average health gain is reported separately for: groin hernia; hip replacement; knee replacement and varicose veins. </a:t>
              </a:r>
              <a:endParaRPr lang="en-GB" sz="1000" spc="-10" dirty="0"/>
            </a:p>
          </p:txBody>
        </p:sp>
      </p:grpSp>
      <p:grpSp>
        <p:nvGrpSpPr>
          <p:cNvPr id="3" name="Group 2"/>
          <p:cNvGrpSpPr/>
          <p:nvPr/>
        </p:nvGrpSpPr>
        <p:grpSpPr>
          <a:xfrm>
            <a:off x="86688" y="1425714"/>
            <a:ext cx="4003952" cy="1477813"/>
            <a:chOff x="205981" y="1439397"/>
            <a:chExt cx="3481016" cy="1293485"/>
          </a:xfrm>
        </p:grpSpPr>
        <p:sp>
          <p:nvSpPr>
            <p:cNvPr id="13" name="Rounded Rectangle 12"/>
            <p:cNvSpPr/>
            <p:nvPr/>
          </p:nvSpPr>
          <p:spPr>
            <a:xfrm>
              <a:off x="205981" y="1439397"/>
              <a:ext cx="3384376" cy="12934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1625" y="1534803"/>
              <a:ext cx="3465372" cy="1023673"/>
            </a:xfrm>
            <a:prstGeom prst="rect">
              <a:avLst/>
            </a:prstGeom>
            <a:noFill/>
          </p:spPr>
          <p:txBody>
            <a:bodyPr wrap="square" rtlCol="0">
              <a:spAutoFit/>
            </a:bodyPr>
            <a:lstStyle/>
            <a:p>
              <a:r>
                <a:rPr lang="en-GB" sz="1000" b="1" spc="-10" dirty="0"/>
                <a:t>a groin hernia</a:t>
              </a:r>
            </a:p>
            <a:p>
              <a:r>
                <a:rPr lang="en-GB" sz="1000" spc="-10" dirty="0"/>
                <a:t>In 2015/16, the average health gain in Derbyshire STP was 0.092, compared with 0.087 for NHS England, having risen from 0.078.</a:t>
              </a:r>
            </a:p>
            <a:p>
              <a:r>
                <a:rPr lang="en-GB" sz="1000" spc="-10" dirty="0"/>
                <a:t>Erewash CCG – 0.087, up from 0.067.</a:t>
              </a:r>
            </a:p>
            <a:p>
              <a:r>
                <a:rPr lang="en-GB" sz="1000" spc="-10" dirty="0"/>
                <a:t>Hardwick CCG – 0.089, up from 0.070.</a:t>
              </a:r>
            </a:p>
            <a:p>
              <a:r>
                <a:rPr lang="en-GB" sz="1000" spc="-10" dirty="0"/>
                <a:t>North Derbyshire CCG – 0.099, down from 0.107.</a:t>
              </a:r>
            </a:p>
            <a:p>
              <a:r>
                <a:rPr lang="en-GB" sz="1000" spc="-10" dirty="0"/>
                <a:t>Southern Derbyshire CCG – 0.093, up from 0.067.</a:t>
              </a:r>
              <a:endParaRPr lang="en-GB" sz="1000"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60400"/>
            <a:ext cx="1872208" cy="246221"/>
          </a:xfrm>
          <a:prstGeom prst="rect">
            <a:avLst/>
          </a:prstGeom>
          <a:noFill/>
        </p:spPr>
        <p:txBody>
          <a:bodyPr wrap="square" rtlCol="0">
            <a:spAutoFit/>
          </a:bodyPr>
          <a:lstStyle/>
          <a:p>
            <a:r>
              <a:rPr lang="en-GB" sz="1000" dirty="0"/>
              <a:t>Not available for this indicator</a:t>
            </a:r>
          </a:p>
        </p:txBody>
      </p:sp>
      <p:sp>
        <p:nvSpPr>
          <p:cNvPr id="31" name="Down Arrow 30"/>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stretch>
            <a:fillRect/>
          </a:stretch>
        </p:blipFill>
        <p:spPr>
          <a:xfrm>
            <a:off x="231490" y="3481198"/>
            <a:ext cx="3577442" cy="2794649"/>
          </a:xfrm>
          <a:prstGeom prst="rect">
            <a:avLst/>
          </a:prstGeom>
        </p:spPr>
      </p:pic>
      <p:pic>
        <p:nvPicPr>
          <p:cNvPr id="12" name="Picture 11"/>
          <p:cNvPicPr>
            <a:picLocks noChangeAspect="1"/>
          </p:cNvPicPr>
          <p:nvPr/>
        </p:nvPicPr>
        <p:blipFill>
          <a:blip r:embed="rId3"/>
          <a:stretch>
            <a:fillRect/>
          </a:stretch>
        </p:blipFill>
        <p:spPr>
          <a:xfrm>
            <a:off x="4172252" y="4871179"/>
            <a:ext cx="4717252" cy="1170178"/>
          </a:xfrm>
          <a:prstGeom prst="rect">
            <a:avLst/>
          </a:prstGeom>
          <a:solidFill>
            <a:schemeClr val="bg1"/>
          </a:solidFill>
        </p:spPr>
      </p:pic>
    </p:spTree>
    <p:extLst>
      <p:ext uri="{BB962C8B-B14F-4D97-AF65-F5344CB8AC3E}">
        <p14:creationId xmlns:p14="http://schemas.microsoft.com/office/powerpoint/2010/main" val="54212063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402736"/>
            <a:ext cx="4758707" cy="954730"/>
            <a:chOff x="58661" y="281497"/>
            <a:chExt cx="6790657" cy="803593"/>
          </a:xfrm>
        </p:grpSpPr>
        <p:sp>
          <p:nvSpPr>
            <p:cNvPr id="2" name="Rounded Rectangle 1"/>
            <p:cNvSpPr/>
            <p:nvPr/>
          </p:nvSpPr>
          <p:spPr>
            <a:xfrm>
              <a:off x="58661" y="281497"/>
              <a:ext cx="6715323" cy="7955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95572" y="359738"/>
              <a:ext cx="6753746" cy="725352"/>
            </a:xfrm>
            <a:prstGeom prst="rect">
              <a:avLst/>
            </a:prstGeom>
            <a:noFill/>
            <a:effectLst>
              <a:softEdge rad="12700"/>
            </a:effectLst>
          </p:spPr>
          <p:txBody>
            <a:bodyPr wrap="square" rtlCol="0">
              <a:spAutoFit/>
            </a:bodyPr>
            <a:lstStyle/>
            <a:p>
              <a:r>
                <a:rPr lang="en-GB" sz="1000" b="1" spc="-10" dirty="0"/>
                <a:t>3.3 Elective procedures - patient reported outcomes measures (PROMS)</a:t>
              </a:r>
            </a:p>
            <a:p>
              <a:r>
                <a:rPr lang="en-GB" sz="1000" spc="-10" dirty="0"/>
                <a:t>Average health gain from patients who reported an improvement in health status following procedure. </a:t>
              </a:r>
              <a:r>
                <a:rPr lang="en-GB" sz="1000" dirty="0"/>
                <a:t>The EQ-5DTM index case mix adjusted average health gain is reported separately for: groin hernia; hip replacement; knee replacement and varicose veins. </a:t>
              </a:r>
              <a:endParaRPr lang="en-GB" sz="1000" spc="-10" dirty="0"/>
            </a:p>
          </p:txBody>
        </p:sp>
      </p:grpSp>
      <p:grpSp>
        <p:nvGrpSpPr>
          <p:cNvPr id="3" name="Group 2"/>
          <p:cNvGrpSpPr/>
          <p:nvPr/>
        </p:nvGrpSpPr>
        <p:grpSpPr>
          <a:xfrm>
            <a:off x="86688" y="1425714"/>
            <a:ext cx="4003952" cy="1477813"/>
            <a:chOff x="205981" y="1439397"/>
            <a:chExt cx="3481016" cy="1293485"/>
          </a:xfrm>
        </p:grpSpPr>
        <p:sp>
          <p:nvSpPr>
            <p:cNvPr id="13" name="Rounded Rectangle 12"/>
            <p:cNvSpPr/>
            <p:nvPr/>
          </p:nvSpPr>
          <p:spPr>
            <a:xfrm>
              <a:off x="205981" y="1439397"/>
              <a:ext cx="3384376" cy="12934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1625" y="1534803"/>
              <a:ext cx="3465372" cy="1023673"/>
            </a:xfrm>
            <a:prstGeom prst="rect">
              <a:avLst/>
            </a:prstGeom>
            <a:noFill/>
          </p:spPr>
          <p:txBody>
            <a:bodyPr wrap="square" rtlCol="0">
              <a:spAutoFit/>
            </a:bodyPr>
            <a:lstStyle/>
            <a:p>
              <a:r>
                <a:rPr lang="en-GB" sz="1000" b="1" spc="-10" dirty="0"/>
                <a:t>B hip replacement (primary)</a:t>
              </a:r>
            </a:p>
            <a:p>
              <a:r>
                <a:rPr lang="en-GB" sz="1000" spc="-10" dirty="0"/>
                <a:t>In 2015/16, the average health gain in Derbyshire STP was 0.433, compared with 0.437 for NHS England, having fallen from 0.434.</a:t>
              </a:r>
            </a:p>
            <a:p>
              <a:r>
                <a:rPr lang="en-GB" sz="1000" spc="-10" dirty="0"/>
                <a:t>Erewash CCG – 0.447, up from 0.414.</a:t>
              </a:r>
            </a:p>
            <a:p>
              <a:r>
                <a:rPr lang="en-GB" sz="1000" spc="-10" dirty="0"/>
                <a:t>Hardwick CCG – 0.398, up from 0.456.</a:t>
              </a:r>
            </a:p>
            <a:p>
              <a:r>
                <a:rPr lang="en-GB" sz="1000" spc="-10" dirty="0"/>
                <a:t>North Derbyshire CCG – 0.437, down from 0.447.</a:t>
              </a:r>
            </a:p>
            <a:p>
              <a:r>
                <a:rPr lang="en-GB" sz="1000" spc="-10" dirty="0"/>
                <a:t>Southern Derbyshire CCG – 0.449, up from 0.419.</a:t>
              </a:r>
              <a:endParaRPr lang="en-GB" sz="1000"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60400"/>
            <a:ext cx="1872208" cy="246221"/>
          </a:xfrm>
          <a:prstGeom prst="rect">
            <a:avLst/>
          </a:prstGeom>
          <a:noFill/>
        </p:spPr>
        <p:txBody>
          <a:bodyPr wrap="square" rtlCol="0">
            <a:spAutoFit/>
          </a:bodyPr>
          <a:lstStyle/>
          <a:p>
            <a:r>
              <a:rPr lang="en-GB" sz="1000" dirty="0"/>
              <a:t>Not available for this indicator</a:t>
            </a:r>
          </a:p>
        </p:txBody>
      </p:sp>
      <p:pic>
        <p:nvPicPr>
          <p:cNvPr id="5" name="Picture 4"/>
          <p:cNvPicPr>
            <a:picLocks noChangeAspect="1"/>
          </p:cNvPicPr>
          <p:nvPr/>
        </p:nvPicPr>
        <p:blipFill>
          <a:blip r:embed="rId2"/>
          <a:stretch>
            <a:fillRect/>
          </a:stretch>
        </p:blipFill>
        <p:spPr>
          <a:xfrm>
            <a:off x="231490" y="3481198"/>
            <a:ext cx="3577442" cy="2794649"/>
          </a:xfrm>
          <a:prstGeom prst="rect">
            <a:avLst/>
          </a:prstGeom>
        </p:spPr>
      </p:pic>
      <p:pic>
        <p:nvPicPr>
          <p:cNvPr id="15" name="Picture 14"/>
          <p:cNvPicPr>
            <a:picLocks noChangeAspect="1"/>
          </p:cNvPicPr>
          <p:nvPr/>
        </p:nvPicPr>
        <p:blipFill>
          <a:blip r:embed="rId3"/>
          <a:stretch>
            <a:fillRect/>
          </a:stretch>
        </p:blipFill>
        <p:spPr>
          <a:xfrm>
            <a:off x="4190450" y="4968274"/>
            <a:ext cx="4695673" cy="1066546"/>
          </a:xfrm>
          <a:prstGeom prst="rect">
            <a:avLst/>
          </a:prstGeom>
          <a:solidFill>
            <a:schemeClr val="bg1"/>
          </a:solidFill>
        </p:spPr>
      </p:pic>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5494344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402736"/>
            <a:ext cx="4758707" cy="954730"/>
            <a:chOff x="58661" y="281497"/>
            <a:chExt cx="6790657" cy="803593"/>
          </a:xfrm>
        </p:grpSpPr>
        <p:sp>
          <p:nvSpPr>
            <p:cNvPr id="2" name="Rounded Rectangle 1"/>
            <p:cNvSpPr/>
            <p:nvPr/>
          </p:nvSpPr>
          <p:spPr>
            <a:xfrm>
              <a:off x="58661" y="281497"/>
              <a:ext cx="6715323" cy="7955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95572" y="359738"/>
              <a:ext cx="6753746" cy="725352"/>
            </a:xfrm>
            <a:prstGeom prst="rect">
              <a:avLst/>
            </a:prstGeom>
            <a:noFill/>
            <a:effectLst>
              <a:softEdge rad="12700"/>
            </a:effectLst>
          </p:spPr>
          <p:txBody>
            <a:bodyPr wrap="square" rtlCol="0">
              <a:spAutoFit/>
            </a:bodyPr>
            <a:lstStyle/>
            <a:p>
              <a:r>
                <a:rPr lang="en-GB" sz="1000" b="1" spc="-10" dirty="0"/>
                <a:t>3.3 Elective procedures - patient reported outcomes measures (PROMS)</a:t>
              </a:r>
            </a:p>
            <a:p>
              <a:r>
                <a:rPr lang="en-GB" sz="1000" spc="-10" dirty="0"/>
                <a:t>Average health gain from patients who reported an improvement in health status following procedure. </a:t>
              </a:r>
              <a:r>
                <a:rPr lang="en-GB" sz="1000" dirty="0"/>
                <a:t>The EQ-5DTM index case mix adjusted average health gain is reported separately for: groin hernia; hip replacement; knee replacement and varicose veins. </a:t>
              </a:r>
              <a:endParaRPr lang="en-GB" sz="1000" spc="-10" dirty="0"/>
            </a:p>
          </p:txBody>
        </p:sp>
      </p:grpSp>
      <p:grpSp>
        <p:nvGrpSpPr>
          <p:cNvPr id="3" name="Group 2"/>
          <p:cNvGrpSpPr/>
          <p:nvPr/>
        </p:nvGrpSpPr>
        <p:grpSpPr>
          <a:xfrm>
            <a:off x="86688" y="1425714"/>
            <a:ext cx="4003952" cy="1477813"/>
            <a:chOff x="205981" y="1439397"/>
            <a:chExt cx="3481016" cy="1293485"/>
          </a:xfrm>
        </p:grpSpPr>
        <p:sp>
          <p:nvSpPr>
            <p:cNvPr id="13" name="Rounded Rectangle 12"/>
            <p:cNvSpPr/>
            <p:nvPr/>
          </p:nvSpPr>
          <p:spPr>
            <a:xfrm>
              <a:off x="205981" y="1439397"/>
              <a:ext cx="3384376" cy="12934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1625" y="1534803"/>
              <a:ext cx="3465372" cy="1023673"/>
            </a:xfrm>
            <a:prstGeom prst="rect">
              <a:avLst/>
            </a:prstGeom>
            <a:noFill/>
          </p:spPr>
          <p:txBody>
            <a:bodyPr wrap="square" rtlCol="0">
              <a:spAutoFit/>
            </a:bodyPr>
            <a:lstStyle/>
            <a:p>
              <a:r>
                <a:rPr lang="en-GB" sz="1000" b="1" spc="-10" dirty="0"/>
                <a:t>c knee replacement (primary)</a:t>
              </a:r>
            </a:p>
            <a:p>
              <a:r>
                <a:rPr lang="en-GB" sz="1000" spc="-10" dirty="0"/>
                <a:t>In 2015/16, the average health gain in Derbyshire STP was 0.318, compared with 0.317 for NHS England, having risen from 0.311.</a:t>
              </a:r>
            </a:p>
            <a:p>
              <a:r>
                <a:rPr lang="en-GB" sz="1000" spc="-10" dirty="0"/>
                <a:t>Erewash CCG – 0.322 down from 0.325.</a:t>
              </a:r>
            </a:p>
            <a:p>
              <a:r>
                <a:rPr lang="en-GB" sz="1000" spc="-10" dirty="0"/>
                <a:t>Hardwick CCG – 0.295, up from 0.275.</a:t>
              </a:r>
            </a:p>
            <a:p>
              <a:r>
                <a:rPr lang="en-GB" sz="1000" spc="-10" dirty="0"/>
                <a:t>North Derbyshire CCG – 0.321, down from 0.327.</a:t>
              </a:r>
            </a:p>
            <a:p>
              <a:r>
                <a:rPr lang="en-GB" sz="1000" spc="-10" dirty="0"/>
                <a:t>Southern Derbyshire CCG – 0.335, up from 0.317.</a:t>
              </a:r>
              <a:endParaRPr lang="en-GB" sz="1000"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60400"/>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31490" y="3481198"/>
            <a:ext cx="3577442" cy="2794649"/>
          </a:xfrm>
          <a:prstGeom prst="rect">
            <a:avLst/>
          </a:prstGeom>
        </p:spPr>
      </p:pic>
      <p:pic>
        <p:nvPicPr>
          <p:cNvPr id="12" name="Picture 11"/>
          <p:cNvPicPr>
            <a:picLocks noChangeAspect="1"/>
          </p:cNvPicPr>
          <p:nvPr/>
        </p:nvPicPr>
        <p:blipFill>
          <a:blip r:embed="rId3"/>
          <a:stretch>
            <a:fillRect/>
          </a:stretch>
        </p:blipFill>
        <p:spPr>
          <a:xfrm>
            <a:off x="4181819" y="4977299"/>
            <a:ext cx="4712936" cy="1066546"/>
          </a:xfrm>
          <a:prstGeom prst="rect">
            <a:avLst/>
          </a:prstGeom>
          <a:solidFill>
            <a:schemeClr val="bg1"/>
          </a:solidFill>
        </p:spPr>
      </p:pic>
      <p:sp>
        <p:nvSpPr>
          <p:cNvPr id="31" name="Down Arrow 30"/>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73580218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402736"/>
            <a:ext cx="4758707" cy="954730"/>
            <a:chOff x="58661" y="281497"/>
            <a:chExt cx="6790657" cy="803593"/>
          </a:xfrm>
        </p:grpSpPr>
        <p:sp>
          <p:nvSpPr>
            <p:cNvPr id="2" name="Rounded Rectangle 1"/>
            <p:cNvSpPr/>
            <p:nvPr/>
          </p:nvSpPr>
          <p:spPr>
            <a:xfrm>
              <a:off x="58661" y="281497"/>
              <a:ext cx="6715323" cy="7955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95572" y="359738"/>
              <a:ext cx="6753746" cy="725352"/>
            </a:xfrm>
            <a:prstGeom prst="rect">
              <a:avLst/>
            </a:prstGeom>
            <a:noFill/>
            <a:effectLst>
              <a:softEdge rad="12700"/>
            </a:effectLst>
          </p:spPr>
          <p:txBody>
            <a:bodyPr wrap="square" rtlCol="0">
              <a:spAutoFit/>
            </a:bodyPr>
            <a:lstStyle/>
            <a:p>
              <a:r>
                <a:rPr lang="en-GB" sz="1000" b="1" spc="-10" dirty="0"/>
                <a:t>3.3 Elective procedures - patient reported outcomes measures (PROMS)</a:t>
              </a:r>
            </a:p>
            <a:p>
              <a:r>
                <a:rPr lang="en-GB" sz="1000" spc="-10" dirty="0"/>
                <a:t>Average health gain from patients who reported an improvement in health status following procedure. </a:t>
              </a:r>
              <a:r>
                <a:rPr lang="en-GB" sz="1000" dirty="0"/>
                <a:t>The EQ-5DTM index case mix adjusted average health gain is reported separately for: groin hernia; hip replacement; knee replacement and varicose veins. </a:t>
              </a:r>
              <a:endParaRPr lang="en-GB" sz="1000" spc="-10" dirty="0"/>
            </a:p>
          </p:txBody>
        </p:sp>
      </p:grpSp>
      <p:grpSp>
        <p:nvGrpSpPr>
          <p:cNvPr id="3" name="Group 2"/>
          <p:cNvGrpSpPr/>
          <p:nvPr/>
        </p:nvGrpSpPr>
        <p:grpSpPr>
          <a:xfrm>
            <a:off x="86688" y="1425714"/>
            <a:ext cx="4003952" cy="1477813"/>
            <a:chOff x="205981" y="1439397"/>
            <a:chExt cx="3481016" cy="1293485"/>
          </a:xfrm>
        </p:grpSpPr>
        <p:sp>
          <p:nvSpPr>
            <p:cNvPr id="13" name="Rounded Rectangle 12"/>
            <p:cNvSpPr/>
            <p:nvPr/>
          </p:nvSpPr>
          <p:spPr>
            <a:xfrm>
              <a:off x="205981" y="1439397"/>
              <a:ext cx="3384376" cy="12934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1625" y="1534803"/>
              <a:ext cx="3465372" cy="754285"/>
            </a:xfrm>
            <a:prstGeom prst="rect">
              <a:avLst/>
            </a:prstGeom>
            <a:noFill/>
          </p:spPr>
          <p:txBody>
            <a:bodyPr wrap="square" rtlCol="0">
              <a:spAutoFit/>
            </a:bodyPr>
            <a:lstStyle/>
            <a:p>
              <a:r>
                <a:rPr lang="en-GB" sz="1000" b="1" spc="-10" dirty="0"/>
                <a:t>d varicose veins</a:t>
              </a:r>
            </a:p>
            <a:p>
              <a:r>
                <a:rPr lang="en-GB" sz="1000" spc="-10" dirty="0"/>
                <a:t>In 2015/16, the average health gain in Derbyshire STP was 0.103, compared with 0.100 for NHS England, having risen from 0.047.</a:t>
              </a:r>
            </a:p>
            <a:p>
              <a:r>
                <a:rPr lang="en-GB" sz="1000" spc="-10" dirty="0"/>
                <a:t>North Derbyshire CCG – 0.103, up from 0.047.</a:t>
              </a:r>
            </a:p>
            <a:p>
              <a:r>
                <a:rPr lang="en-GB" sz="1000" spc="-10" dirty="0"/>
                <a:t>No data was available for the other three CCGs</a:t>
              </a:r>
              <a:endParaRPr lang="en-GB" sz="1000"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60400"/>
            <a:ext cx="1872208" cy="246221"/>
          </a:xfrm>
          <a:prstGeom prst="rect">
            <a:avLst/>
          </a:prstGeom>
          <a:noFill/>
        </p:spPr>
        <p:txBody>
          <a:bodyPr wrap="square" rtlCol="0">
            <a:spAutoFit/>
          </a:bodyPr>
          <a:lstStyle/>
          <a:p>
            <a:r>
              <a:rPr lang="en-GB" sz="1000" dirty="0"/>
              <a:t>Not available for this indicator</a:t>
            </a:r>
          </a:p>
        </p:txBody>
      </p:sp>
      <p:sp>
        <p:nvSpPr>
          <p:cNvPr id="31" name="Down Arrow 30"/>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2"/>
          <a:stretch>
            <a:fillRect/>
          </a:stretch>
        </p:blipFill>
        <p:spPr>
          <a:xfrm>
            <a:off x="222387" y="3576316"/>
            <a:ext cx="3577442" cy="2794649"/>
          </a:xfrm>
          <a:prstGeom prst="rect">
            <a:avLst/>
          </a:prstGeom>
        </p:spPr>
      </p:pic>
      <p:pic>
        <p:nvPicPr>
          <p:cNvPr id="14" name="Picture 13"/>
          <p:cNvPicPr>
            <a:picLocks noChangeAspect="1"/>
          </p:cNvPicPr>
          <p:nvPr/>
        </p:nvPicPr>
        <p:blipFill>
          <a:blip r:embed="rId3"/>
          <a:stretch>
            <a:fillRect/>
          </a:stretch>
        </p:blipFill>
        <p:spPr>
          <a:xfrm>
            <a:off x="4126378" y="4903142"/>
            <a:ext cx="4743148" cy="1066546"/>
          </a:xfrm>
          <a:prstGeom prst="rect">
            <a:avLst/>
          </a:prstGeom>
          <a:solidFill>
            <a:schemeClr val="bg1"/>
          </a:solidFill>
        </p:spPr>
      </p:pic>
    </p:spTree>
    <p:extLst>
      <p:ext uri="{BB962C8B-B14F-4D97-AF65-F5344CB8AC3E}">
        <p14:creationId xmlns:p14="http://schemas.microsoft.com/office/powerpoint/2010/main" val="2569813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827584" y="1556792"/>
            <a:ext cx="7200800" cy="3939540"/>
          </a:xfrm>
          <a:prstGeom prst="rect">
            <a:avLst/>
          </a:prstGeom>
          <a:solidFill>
            <a:schemeClr val="bg1"/>
          </a:solidFill>
        </p:spPr>
        <p:txBody>
          <a:bodyPr wrap="square" rtlCol="0">
            <a:spAutoFit/>
          </a:bodyPr>
          <a:lstStyle/>
          <a:p>
            <a:pPr>
              <a:spcBef>
                <a:spcPts val="0"/>
              </a:spcBef>
            </a:pPr>
            <a:endParaRPr lang="en-GB" sz="1000" dirty="0">
              <a:hlinkClick r:id="rId2" action="ppaction://hlinksldjump"/>
            </a:endParaRPr>
          </a:p>
          <a:p>
            <a:pPr>
              <a:spcBef>
                <a:spcPts val="0"/>
              </a:spcBef>
            </a:pPr>
            <a:r>
              <a:rPr lang="en-GB" sz="1000" b="1" dirty="0">
                <a:hlinkClick r:id="rId3" action="ppaction://hlinksldjump"/>
              </a:rPr>
              <a:t>NHSOF</a:t>
            </a:r>
            <a:endParaRPr lang="en-GB" sz="1000" b="1" dirty="0">
              <a:hlinkClick r:id="rId4" action="ppaction://hlinksldjump"/>
            </a:endParaRPr>
          </a:p>
          <a:p>
            <a:pPr>
              <a:spcBef>
                <a:spcPts val="0"/>
              </a:spcBef>
            </a:pPr>
            <a:r>
              <a:rPr lang="en-GB" sz="1000" dirty="0">
                <a:hlinkClick r:id="rId5" action="ppaction://hlinksldjump"/>
              </a:rPr>
              <a:t>1a.i Potential years of life lost (PYLL) from causes considered amenable to healthcare - adults – Male</a:t>
            </a:r>
            <a:endParaRPr lang="en-GB" sz="1000" dirty="0"/>
          </a:p>
          <a:p>
            <a:pPr>
              <a:spcBef>
                <a:spcPts val="0"/>
              </a:spcBef>
            </a:pPr>
            <a:r>
              <a:rPr lang="en-GB" sz="1000" dirty="0">
                <a:hlinkClick r:id="rId6" action="ppaction://hlinksldjump"/>
              </a:rPr>
              <a:t>1a.i Potential years of life lost (PYLL) from causes considered amenable to healthcare - adults – Female</a:t>
            </a:r>
            <a:endParaRPr lang="en-GB" sz="1000" dirty="0"/>
          </a:p>
          <a:p>
            <a:pPr>
              <a:spcBef>
                <a:spcPts val="0"/>
              </a:spcBef>
            </a:pPr>
            <a:r>
              <a:rPr lang="en-GB" sz="1000" dirty="0">
                <a:hlinkClick r:id="rId7" action="ppaction://hlinksldjump"/>
              </a:rPr>
              <a:t>1b Life expectancy at 75 - Male</a:t>
            </a:r>
          </a:p>
          <a:p>
            <a:pPr>
              <a:spcBef>
                <a:spcPts val="0"/>
              </a:spcBef>
            </a:pPr>
            <a:r>
              <a:rPr lang="en-GB" sz="1000" dirty="0">
                <a:hlinkClick r:id="rId7" action="ppaction://hlinksldjump"/>
              </a:rPr>
              <a:t>1b Life expectancy at 75 – Female</a:t>
            </a:r>
            <a:endParaRPr lang="en-GB" sz="1000" dirty="0"/>
          </a:p>
          <a:p>
            <a:pPr>
              <a:spcBef>
                <a:spcPts val="0"/>
              </a:spcBef>
            </a:pPr>
            <a:r>
              <a:rPr lang="en-GB" sz="1000" dirty="0">
                <a:hlinkClick r:id="rId8" action="ppaction://hlinksldjump"/>
              </a:rPr>
              <a:t>1.1 Under 75 mortality rate from cardiovascular disease </a:t>
            </a:r>
            <a:endParaRPr lang="en-GB" sz="1000" dirty="0"/>
          </a:p>
          <a:p>
            <a:pPr>
              <a:spcBef>
                <a:spcPts val="0"/>
              </a:spcBef>
            </a:pPr>
            <a:r>
              <a:rPr lang="en-GB" sz="1000" dirty="0">
                <a:hlinkClick r:id="rId9" action="ppaction://hlinksldjump"/>
              </a:rPr>
              <a:t>1.2 Under 75 mortality rate from respiratory disease</a:t>
            </a:r>
            <a:endParaRPr lang="en-GB" sz="1000" b="1" dirty="0"/>
          </a:p>
          <a:p>
            <a:pPr>
              <a:spcBef>
                <a:spcPts val="0"/>
              </a:spcBef>
            </a:pPr>
            <a:r>
              <a:rPr lang="en-GB" sz="1000" dirty="0">
                <a:hlinkClick r:id="rId2" action="ppaction://hlinksldjump"/>
              </a:rPr>
              <a:t>1.3 Under 75 mortality rate from liver disease</a:t>
            </a:r>
            <a:endParaRPr lang="en-GB" sz="1000" dirty="0"/>
          </a:p>
          <a:p>
            <a:pPr>
              <a:spcBef>
                <a:spcPts val="0"/>
              </a:spcBef>
            </a:pPr>
            <a:r>
              <a:rPr lang="en-GB" sz="1000" dirty="0">
                <a:hlinkClick r:id="rId10" action="ppaction://hlinksldjump"/>
              </a:rPr>
              <a:t>1.4 Under 75 mortality rate from cancer</a:t>
            </a:r>
            <a:r>
              <a:rPr lang="en-GB" sz="1000" dirty="0">
                <a:hlinkClick r:id="rId11" action="ppaction://hlinksldjump"/>
              </a:rPr>
              <a:t> </a:t>
            </a:r>
            <a:br>
              <a:rPr lang="en-GB" sz="1000" dirty="0">
                <a:hlinkClick r:id="rId11" action="ppaction://hlinksldjump"/>
              </a:rPr>
            </a:br>
            <a:r>
              <a:rPr lang="en-GB" sz="1000" dirty="0">
                <a:hlinkClick r:id="rId11" action="ppaction://hlinksldjump"/>
              </a:rPr>
              <a:t>1.5.i Excess under 75 mortality rate in adults with serious mental illness</a:t>
            </a:r>
            <a:r>
              <a:rPr lang="en-GB" sz="1000" b="1" dirty="0"/>
              <a:t> </a:t>
            </a:r>
          </a:p>
          <a:p>
            <a:pPr>
              <a:spcBef>
                <a:spcPts val="0"/>
              </a:spcBef>
            </a:pPr>
            <a:endParaRPr lang="en-GB" sz="1000" dirty="0"/>
          </a:p>
          <a:p>
            <a:pPr>
              <a:spcBef>
                <a:spcPts val="0"/>
              </a:spcBef>
            </a:pPr>
            <a:r>
              <a:rPr lang="en-GB" sz="1000" b="1" dirty="0">
                <a:hlinkClick r:id="rId12" action="ppaction://hlinksldjump"/>
              </a:rPr>
              <a:t>CCGOF</a:t>
            </a:r>
            <a:endParaRPr lang="en-GB" sz="1000" dirty="0"/>
          </a:p>
          <a:p>
            <a:pPr>
              <a:spcBef>
                <a:spcPts val="0"/>
              </a:spcBef>
            </a:pPr>
            <a:r>
              <a:rPr lang="en-GB" sz="1000" dirty="0">
                <a:hlinkClick r:id="rId13" action="ppaction://hlinksldjump"/>
              </a:rPr>
              <a:t>1.1 Potential years of life lost (PYLL) from causes considered amenable to healthcare </a:t>
            </a:r>
            <a:r>
              <a:rPr lang="en-GB" sz="1000" dirty="0">
                <a:hlinkClick r:id="rId14" action="ppaction://hlinksldjump"/>
              </a:rPr>
              <a:t>–</a:t>
            </a:r>
            <a:r>
              <a:rPr lang="en-GB" sz="1000" dirty="0">
                <a:hlinkClick r:id="rId15" action="ppaction://hlinksldjump"/>
              </a:rPr>
              <a:t> male</a:t>
            </a:r>
            <a:endParaRPr lang="en-GB" sz="1000" dirty="0"/>
          </a:p>
          <a:p>
            <a:pPr>
              <a:spcBef>
                <a:spcPts val="0"/>
              </a:spcBef>
            </a:pPr>
            <a:r>
              <a:rPr lang="en-GB" sz="1000" dirty="0">
                <a:hlinkClick r:id="rId16" action="ppaction://hlinksldjump"/>
              </a:rPr>
              <a:t>1.1 Potential years of life lost (PYLL) from causes considered amenable to healthcare – female</a:t>
            </a:r>
            <a:endParaRPr lang="en-GB" sz="1000" dirty="0"/>
          </a:p>
          <a:p>
            <a:pPr>
              <a:spcBef>
                <a:spcPts val="0"/>
              </a:spcBef>
            </a:pPr>
            <a:r>
              <a:rPr lang="en-GB" sz="1000" dirty="0">
                <a:hlinkClick r:id="rId17" action="ppaction://hlinksldjump"/>
              </a:rPr>
              <a:t>1.2 Under 75 mortality rates from cardiovascular disease</a:t>
            </a:r>
            <a:endParaRPr lang="en-GB" sz="1000" dirty="0"/>
          </a:p>
          <a:p>
            <a:pPr>
              <a:spcBef>
                <a:spcPts val="0"/>
              </a:spcBef>
            </a:pPr>
            <a:r>
              <a:rPr lang="en-GB" sz="1000" dirty="0">
                <a:hlinkClick r:id="rId18" action="ppaction://hlinksldjump"/>
              </a:rPr>
              <a:t>1.6 Under 75 mortality rates from respiratory disease</a:t>
            </a:r>
            <a:endParaRPr lang="en-GB" sz="1000" dirty="0"/>
          </a:p>
          <a:p>
            <a:pPr>
              <a:spcBef>
                <a:spcPts val="0"/>
              </a:spcBef>
            </a:pPr>
            <a:r>
              <a:rPr lang="en-GB" sz="1000" dirty="0">
                <a:hlinkClick r:id="rId19" action="ppaction://hlinksldjump"/>
              </a:rPr>
              <a:t>1.7 Under 75 mortality rates from liver disease</a:t>
            </a:r>
            <a:endParaRPr lang="en-GB" sz="1000" dirty="0"/>
          </a:p>
          <a:p>
            <a:pPr>
              <a:spcBef>
                <a:spcPts val="0"/>
              </a:spcBef>
            </a:pPr>
            <a:r>
              <a:rPr lang="en-GB" sz="1000" dirty="0">
                <a:hlinkClick r:id="rId20" action="ppaction://hlinksldjump"/>
              </a:rPr>
              <a:t>1.9 Under 75 mortality rate from cancer</a:t>
            </a:r>
            <a:endParaRPr lang="en-GB" sz="1000" dirty="0"/>
          </a:p>
          <a:p>
            <a:pPr>
              <a:spcBef>
                <a:spcPts val="0"/>
              </a:spcBef>
            </a:pPr>
            <a:r>
              <a:rPr lang="en-GB" sz="1000" dirty="0">
                <a:hlinkClick r:id="rId21" action="ppaction://hlinksldjump"/>
              </a:rPr>
              <a:t>1.10 One-year survival from all cancers</a:t>
            </a:r>
            <a:endParaRPr lang="en-GB" sz="1000" dirty="0"/>
          </a:p>
          <a:p>
            <a:pPr>
              <a:spcBef>
                <a:spcPts val="0"/>
              </a:spcBef>
            </a:pPr>
            <a:r>
              <a:rPr lang="en-GB" sz="1000" dirty="0">
                <a:hlinkClick r:id="rId22" action="ppaction://hlinksldjump"/>
              </a:rPr>
              <a:t>1.11 One-year survival from breast, lung and colorectal cancers</a:t>
            </a:r>
            <a:endParaRPr lang="en-GB" sz="1000" dirty="0"/>
          </a:p>
          <a:p>
            <a:pPr>
              <a:spcBef>
                <a:spcPts val="0"/>
              </a:spcBef>
            </a:pPr>
            <a:r>
              <a:rPr lang="en-GB" sz="1000" dirty="0">
                <a:hlinkClick r:id="rId23" action="ppaction://hlinksldjump"/>
              </a:rPr>
              <a:t>1.20 Mortality from breast cancer in females</a:t>
            </a:r>
            <a:endParaRPr lang="en-GB" sz="1000" dirty="0"/>
          </a:p>
          <a:p>
            <a:pPr>
              <a:spcBef>
                <a:spcPts val="0"/>
              </a:spcBef>
            </a:pPr>
            <a:endParaRPr lang="en-GB" sz="1000" dirty="0"/>
          </a:p>
          <a:p>
            <a:pPr>
              <a:spcBef>
                <a:spcPts val="0"/>
              </a:spcBef>
            </a:pPr>
            <a:r>
              <a:rPr lang="en-GB" sz="1000" b="1" dirty="0">
                <a:hlinkClick r:id="rId24" action="ppaction://hlinksldjump"/>
              </a:rPr>
              <a:t>Population measures and strategy outcomes - PHOF</a:t>
            </a:r>
            <a:endParaRPr lang="en-GB" sz="1000" b="1" dirty="0"/>
          </a:p>
          <a:p>
            <a:pPr>
              <a:spcBef>
                <a:spcPts val="0"/>
              </a:spcBef>
            </a:pPr>
            <a:endParaRPr lang="en-GB" sz="1000" dirty="0"/>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508" y="420136"/>
            <a:ext cx="6840760" cy="369332"/>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Population measures and strategy outcomes</a:t>
            </a:r>
          </a:p>
        </p:txBody>
      </p:sp>
    </p:spTree>
    <p:extLst>
      <p:ext uri="{BB962C8B-B14F-4D97-AF65-F5344CB8AC3E}">
        <p14:creationId xmlns:p14="http://schemas.microsoft.com/office/powerpoint/2010/main" val="63624145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764" y="383376"/>
            <a:ext cx="5495829" cy="1095623"/>
            <a:chOff x="58661" y="161936"/>
            <a:chExt cx="6732987" cy="1095623"/>
          </a:xfrm>
        </p:grpSpPr>
        <p:sp>
          <p:nvSpPr>
            <p:cNvPr id="2" name="Rounded Rectangle 1"/>
            <p:cNvSpPr/>
            <p:nvPr/>
          </p:nvSpPr>
          <p:spPr>
            <a:xfrm>
              <a:off x="58661" y="161936"/>
              <a:ext cx="6715323" cy="10956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5488" y="203402"/>
              <a:ext cx="6706160" cy="1015663"/>
            </a:xfrm>
            <a:prstGeom prst="rect">
              <a:avLst/>
            </a:prstGeom>
            <a:noFill/>
            <a:effectLst>
              <a:softEdge rad="12700"/>
            </a:effectLst>
          </p:spPr>
          <p:txBody>
            <a:bodyPr wrap="square" rtlCol="0">
              <a:spAutoFit/>
            </a:bodyPr>
            <a:lstStyle/>
            <a:p>
              <a:pPr>
                <a:lnSpc>
                  <a:spcPts val="1200"/>
                </a:lnSpc>
              </a:pPr>
              <a:r>
                <a:rPr lang="en-GB" sz="1000" b="1" dirty="0"/>
                <a:t>3.4 Emergency admissions for children with lower respiratory tract infections (LRTI)</a:t>
              </a:r>
            </a:p>
            <a:p>
              <a:pPr>
                <a:lnSpc>
                  <a:spcPts val="1200"/>
                </a:lnSpc>
              </a:pPr>
              <a:r>
                <a:rPr lang="en-GB" sz="1000" dirty="0"/>
                <a:t>Preventing lower respiratory tract infections (LRTIs) in children from becoming more serious, for example, by preventing complications in vulnerable children and improving the management of conditions in the community, whilst taking into account that some children's conditions and cases might require an emergency hospital admission as part of current good clinical practice.</a:t>
              </a:r>
            </a:p>
          </p:txBody>
        </p:sp>
      </p:grpSp>
      <p:grpSp>
        <p:nvGrpSpPr>
          <p:cNvPr id="3" name="Group 2"/>
          <p:cNvGrpSpPr/>
          <p:nvPr/>
        </p:nvGrpSpPr>
        <p:grpSpPr>
          <a:xfrm>
            <a:off x="56242" y="1518644"/>
            <a:ext cx="3939937" cy="1502976"/>
            <a:chOff x="179512" y="1520735"/>
            <a:chExt cx="3425362" cy="1315510"/>
          </a:xfrm>
        </p:grpSpPr>
        <p:sp>
          <p:nvSpPr>
            <p:cNvPr id="13" name="Rounded Rectangle 12"/>
            <p:cNvSpPr/>
            <p:nvPr/>
          </p:nvSpPr>
          <p:spPr>
            <a:xfrm>
              <a:off x="179512" y="1520735"/>
              <a:ext cx="3384376" cy="1260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92049" y="1520735"/>
              <a:ext cx="3412825" cy="1315510"/>
            </a:xfrm>
            <a:prstGeom prst="rect">
              <a:avLst/>
            </a:prstGeom>
            <a:noFill/>
          </p:spPr>
          <p:txBody>
            <a:bodyPr wrap="square" rtlCol="0">
              <a:spAutoFit/>
            </a:bodyPr>
            <a:lstStyle/>
            <a:p>
              <a:pPr>
                <a:lnSpc>
                  <a:spcPts val="1100"/>
                </a:lnSpc>
              </a:pPr>
              <a:r>
                <a:rPr lang="en-GB" sz="1000" spc="-10" dirty="0"/>
                <a:t>In 2016/17, the rate per 100,000 population for Derbyshire STP was 460.4, compared with 459.0 for NHS England, rising from 436.2.</a:t>
              </a:r>
            </a:p>
            <a:p>
              <a:pPr>
                <a:lnSpc>
                  <a:spcPts val="1100"/>
                </a:lnSpc>
              </a:pPr>
              <a:r>
                <a:rPr lang="en-GB" sz="1000" spc="-10" dirty="0"/>
                <a:t>Erewash CCG – 332.4, significantly lower than NHSE; down from 351.2.</a:t>
              </a:r>
            </a:p>
            <a:p>
              <a:pPr>
                <a:lnSpc>
                  <a:spcPts val="1100"/>
                </a:lnSpc>
              </a:pPr>
              <a:r>
                <a:rPr lang="en-GB" sz="1000" spc="-10" dirty="0"/>
                <a:t>Hardwick CCG – 833.5, significantly higher than NHSE; up from 669.3.</a:t>
              </a:r>
            </a:p>
            <a:p>
              <a:pPr>
                <a:lnSpc>
                  <a:spcPts val="1100"/>
                </a:lnSpc>
              </a:pPr>
              <a:r>
                <a:rPr lang="en-GB" sz="1000" spc="-10" dirty="0"/>
                <a:t>North Derbyshire CCG – 655.8, significantly higher than NHSE; up from 615.1.</a:t>
              </a:r>
            </a:p>
            <a:p>
              <a:pPr>
                <a:lnSpc>
                  <a:spcPts val="1100"/>
                </a:lnSpc>
              </a:pPr>
              <a:r>
                <a:rPr lang="en-GB" sz="1000" spc="-10" dirty="0"/>
                <a:t>Southern Derbyshire CCG – 325.1; significantly lower than NHSE; up from 325.2.</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34638"/>
            <a:ext cx="1872208" cy="246221"/>
          </a:xfrm>
          <a:prstGeom prst="rect">
            <a:avLst/>
          </a:prstGeom>
          <a:noFill/>
        </p:spPr>
        <p:txBody>
          <a:bodyPr wrap="square" rtlCol="0">
            <a:spAutoFit/>
          </a:bodyPr>
          <a:lstStyle/>
          <a:p>
            <a:r>
              <a:rPr lang="en-GB" sz="1000" dirty="0"/>
              <a:t>Not available for this indicator</a:t>
            </a:r>
          </a:p>
        </p:txBody>
      </p:sp>
      <p:pic>
        <p:nvPicPr>
          <p:cNvPr id="12" name="Picture 11"/>
          <p:cNvPicPr>
            <a:picLocks noChangeAspect="1"/>
          </p:cNvPicPr>
          <p:nvPr/>
        </p:nvPicPr>
        <p:blipFill>
          <a:blip r:embed="rId2"/>
          <a:stretch>
            <a:fillRect/>
          </a:stretch>
        </p:blipFill>
        <p:spPr>
          <a:xfrm>
            <a:off x="244699" y="3573016"/>
            <a:ext cx="3577442" cy="2794649"/>
          </a:xfrm>
          <a:prstGeom prst="rect">
            <a:avLst/>
          </a:prstGeom>
        </p:spPr>
      </p:pic>
      <p:pic>
        <p:nvPicPr>
          <p:cNvPr id="4" name="Picture 3"/>
          <p:cNvPicPr>
            <a:picLocks noChangeAspect="1"/>
          </p:cNvPicPr>
          <p:nvPr/>
        </p:nvPicPr>
        <p:blipFill>
          <a:blip r:embed="rId3"/>
          <a:stretch>
            <a:fillRect/>
          </a:stretch>
        </p:blipFill>
        <p:spPr>
          <a:xfrm>
            <a:off x="4128061" y="4895285"/>
            <a:ext cx="4820452" cy="1097915"/>
          </a:xfrm>
          <a:prstGeom prst="rect">
            <a:avLst/>
          </a:prstGeom>
          <a:solidFill>
            <a:schemeClr val="bg1"/>
          </a:solidFill>
        </p:spPr>
      </p:pic>
    </p:spTree>
    <p:extLst>
      <p:ext uri="{BB962C8B-B14F-4D97-AF65-F5344CB8AC3E}">
        <p14:creationId xmlns:p14="http://schemas.microsoft.com/office/powerpoint/2010/main" val="224529158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8279" y="451869"/>
            <a:ext cx="4811753" cy="765104"/>
            <a:chOff x="58661" y="161936"/>
            <a:chExt cx="6732987" cy="1095623"/>
          </a:xfrm>
        </p:grpSpPr>
        <p:sp>
          <p:nvSpPr>
            <p:cNvPr id="2" name="Rounded Rectangle 1"/>
            <p:cNvSpPr/>
            <p:nvPr/>
          </p:nvSpPr>
          <p:spPr>
            <a:xfrm>
              <a:off x="58661" y="161936"/>
              <a:ext cx="6715323" cy="10956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5488" y="203402"/>
              <a:ext cx="6706160" cy="707886"/>
            </a:xfrm>
            <a:prstGeom prst="rect">
              <a:avLst/>
            </a:prstGeom>
            <a:noFill/>
            <a:effectLst>
              <a:softEdge rad="12700"/>
            </a:effectLst>
          </p:spPr>
          <p:txBody>
            <a:bodyPr wrap="square" rtlCol="0">
              <a:spAutoFit/>
            </a:bodyPr>
            <a:lstStyle/>
            <a:p>
              <a:pPr>
                <a:lnSpc>
                  <a:spcPts val="1200"/>
                </a:lnSpc>
              </a:pPr>
              <a:r>
                <a:rPr lang="en-GB" sz="1000" b="1" dirty="0"/>
                <a:t>3.5 People who have had a stroke who are admitted to an acute stroke unit within 4 hours of arrival to hospital</a:t>
              </a:r>
            </a:p>
            <a:p>
              <a:pPr>
                <a:lnSpc>
                  <a:spcPts val="1200"/>
                </a:lnSpc>
              </a:pPr>
              <a:r>
                <a:rPr lang="en-GB" sz="1000" dirty="0"/>
                <a:t>This indicator measures a key component of high-quality care as defined in the NICE quality standard for stroke.</a:t>
              </a:r>
            </a:p>
          </p:txBody>
        </p:sp>
      </p:grpSp>
      <p:grpSp>
        <p:nvGrpSpPr>
          <p:cNvPr id="3" name="Group 2"/>
          <p:cNvGrpSpPr/>
          <p:nvPr/>
        </p:nvGrpSpPr>
        <p:grpSpPr>
          <a:xfrm>
            <a:off x="56243" y="1379994"/>
            <a:ext cx="3961764" cy="1439777"/>
            <a:chOff x="179513" y="1399379"/>
            <a:chExt cx="3444338" cy="1260194"/>
          </a:xfrm>
        </p:grpSpPr>
        <p:sp>
          <p:nvSpPr>
            <p:cNvPr id="13" name="Rounded Rectangle 12"/>
            <p:cNvSpPr/>
            <p:nvPr/>
          </p:nvSpPr>
          <p:spPr>
            <a:xfrm>
              <a:off x="179513" y="1399379"/>
              <a:ext cx="3384376" cy="1260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026" y="1455651"/>
              <a:ext cx="3412825" cy="1158367"/>
            </a:xfrm>
            <a:prstGeom prst="rect">
              <a:avLst/>
            </a:prstGeom>
            <a:noFill/>
          </p:spPr>
          <p:txBody>
            <a:bodyPr wrap="square" rtlCol="0">
              <a:spAutoFit/>
            </a:bodyPr>
            <a:lstStyle/>
            <a:p>
              <a:r>
                <a:rPr lang="en-GB" sz="1000" dirty="0"/>
                <a:t>In 2016/17, the proportion for Derbyshire STP was 62.6% compared with 58.7% for NHS England, falling from 68.2%.</a:t>
              </a:r>
            </a:p>
            <a:p>
              <a:r>
                <a:rPr lang="en-GB" sz="1000" dirty="0"/>
                <a:t>Erewash CCG – 53.2%; down significantly from 69.0%.</a:t>
              </a:r>
            </a:p>
            <a:p>
              <a:r>
                <a:rPr lang="en-GB" sz="1000" dirty="0"/>
                <a:t>Hardwick CCG – 69.1%, significantly higher than NHSE; up from 66.0%.</a:t>
              </a:r>
            </a:p>
            <a:p>
              <a:r>
                <a:rPr lang="en-GB" sz="1000" dirty="0"/>
                <a:t>North Derbyshire CCG – 66.7%, significantly higher than NHSE; down from 70.4%.</a:t>
              </a:r>
            </a:p>
            <a:p>
              <a:r>
                <a:rPr lang="en-GB" sz="1000" dirty="0"/>
                <a:t>Southern Derbyshire CCG – 60.1%; down from 67.3%</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34638"/>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31490" y="3456069"/>
            <a:ext cx="3577442" cy="2794649"/>
          </a:xfrm>
          <a:prstGeom prst="rect">
            <a:avLst/>
          </a:prstGeom>
          <a:noFill/>
        </p:spPr>
      </p:pic>
      <p:pic>
        <p:nvPicPr>
          <p:cNvPr id="5" name="Picture 4"/>
          <p:cNvPicPr>
            <a:picLocks noChangeAspect="1"/>
          </p:cNvPicPr>
          <p:nvPr/>
        </p:nvPicPr>
        <p:blipFill>
          <a:blip r:embed="rId3"/>
          <a:stretch>
            <a:fillRect/>
          </a:stretch>
        </p:blipFill>
        <p:spPr>
          <a:xfrm>
            <a:off x="4111766" y="4912820"/>
            <a:ext cx="4838224" cy="1097915"/>
          </a:xfrm>
          <a:prstGeom prst="rect">
            <a:avLst/>
          </a:prstGeom>
          <a:solidFill>
            <a:schemeClr val="bg1"/>
          </a:solidFill>
        </p:spPr>
      </p:pic>
    </p:spTree>
    <p:extLst>
      <p:ext uri="{BB962C8B-B14F-4D97-AF65-F5344CB8AC3E}">
        <p14:creationId xmlns:p14="http://schemas.microsoft.com/office/powerpoint/2010/main" val="94573525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5920" y="528767"/>
            <a:ext cx="4811753" cy="765104"/>
            <a:chOff x="58661" y="161936"/>
            <a:chExt cx="6732987" cy="1095623"/>
          </a:xfrm>
        </p:grpSpPr>
        <p:sp>
          <p:nvSpPr>
            <p:cNvPr id="2" name="Rounded Rectangle 1"/>
            <p:cNvSpPr/>
            <p:nvPr/>
          </p:nvSpPr>
          <p:spPr>
            <a:xfrm>
              <a:off x="58661" y="161936"/>
              <a:ext cx="6715323" cy="10956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85488" y="203402"/>
              <a:ext cx="6706160" cy="793321"/>
            </a:xfrm>
            <a:prstGeom prst="rect">
              <a:avLst/>
            </a:prstGeom>
            <a:noFill/>
            <a:effectLst>
              <a:softEdge rad="12700"/>
            </a:effectLst>
          </p:spPr>
          <p:txBody>
            <a:bodyPr wrap="square" rtlCol="0">
              <a:spAutoFit/>
            </a:bodyPr>
            <a:lstStyle/>
            <a:p>
              <a:pPr>
                <a:lnSpc>
                  <a:spcPts val="1200"/>
                </a:lnSpc>
              </a:pPr>
              <a:r>
                <a:rPr lang="en-GB" sz="1000" b="1" dirty="0"/>
                <a:t>3.6 People who have had an acute stroke who receive thrombolysis </a:t>
              </a:r>
            </a:p>
            <a:p>
              <a:pPr>
                <a:lnSpc>
                  <a:spcPts val="1200"/>
                </a:lnSpc>
              </a:pPr>
              <a:r>
                <a:rPr lang="en-GB" sz="1000" dirty="0"/>
                <a:t>This indicator measures a key component of high-quality care as defined in the NICE quality standard for stroke.</a:t>
              </a:r>
            </a:p>
          </p:txBody>
        </p:sp>
      </p:grpSp>
      <p:grpSp>
        <p:nvGrpSpPr>
          <p:cNvPr id="3" name="Group 2"/>
          <p:cNvGrpSpPr/>
          <p:nvPr/>
        </p:nvGrpSpPr>
        <p:grpSpPr>
          <a:xfrm>
            <a:off x="55920" y="1480673"/>
            <a:ext cx="3954678" cy="1255621"/>
            <a:chOff x="179512" y="1520735"/>
            <a:chExt cx="3438178" cy="1260194"/>
          </a:xfrm>
        </p:grpSpPr>
        <p:sp>
          <p:nvSpPr>
            <p:cNvPr id="13" name="Rounded Rectangle 12"/>
            <p:cNvSpPr/>
            <p:nvPr/>
          </p:nvSpPr>
          <p:spPr>
            <a:xfrm>
              <a:off x="179512" y="1520735"/>
              <a:ext cx="3384376" cy="1260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04865" y="1607756"/>
              <a:ext cx="3412825" cy="888980"/>
            </a:xfrm>
            <a:prstGeom prst="rect">
              <a:avLst/>
            </a:prstGeom>
            <a:noFill/>
          </p:spPr>
          <p:txBody>
            <a:bodyPr wrap="square" rtlCol="0">
              <a:spAutoFit/>
            </a:bodyPr>
            <a:lstStyle/>
            <a:p>
              <a:r>
                <a:rPr lang="en-GB" sz="1000" dirty="0"/>
                <a:t>In 2016/17, the proportion for Derbyshire STP was 10.1%, compared with 11.5% for NHS England, rising from 9.8%.</a:t>
              </a:r>
            </a:p>
            <a:p>
              <a:r>
                <a:rPr lang="en-GB" sz="1000" dirty="0"/>
                <a:t>Erewash CCG – 11.3%; up from 11.2%.</a:t>
              </a:r>
            </a:p>
            <a:p>
              <a:r>
                <a:rPr lang="en-GB" sz="1000" dirty="0"/>
                <a:t>Hardwick CCG – 9.5%; up from 9.3%.</a:t>
              </a:r>
            </a:p>
            <a:p>
              <a:r>
                <a:rPr lang="en-GB" sz="1000" dirty="0"/>
                <a:t>North Derbyshire CCG – 8.9%; up from 6.2%.</a:t>
              </a:r>
            </a:p>
            <a:p>
              <a:r>
                <a:rPr lang="en-GB" sz="1000" dirty="0"/>
                <a:t>Southern Derbyshire CCG – 10.9%; down from 12.1%.</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34638"/>
            <a:ext cx="1872208" cy="246221"/>
          </a:xfrm>
          <a:prstGeom prst="rect">
            <a:avLst/>
          </a:prstGeom>
          <a:noFill/>
        </p:spPr>
        <p:txBody>
          <a:bodyPr wrap="square" rtlCol="0">
            <a:spAutoFit/>
          </a:bodyPr>
          <a:lstStyle/>
          <a:p>
            <a:r>
              <a:rPr lang="en-GB" sz="1000" dirty="0"/>
              <a:t>Not available for this indicator</a:t>
            </a:r>
          </a:p>
        </p:txBody>
      </p:sp>
      <p:pic>
        <p:nvPicPr>
          <p:cNvPr id="12" name="Picture 11"/>
          <p:cNvPicPr>
            <a:picLocks noChangeAspect="1"/>
          </p:cNvPicPr>
          <p:nvPr/>
        </p:nvPicPr>
        <p:blipFill>
          <a:blip r:embed="rId2"/>
          <a:stretch>
            <a:fillRect/>
          </a:stretch>
        </p:blipFill>
        <p:spPr>
          <a:xfrm>
            <a:off x="231490" y="3492160"/>
            <a:ext cx="3577442" cy="2794649"/>
          </a:xfrm>
          <a:prstGeom prst="rect">
            <a:avLst/>
          </a:prstGeom>
        </p:spPr>
      </p:pic>
      <p:pic>
        <p:nvPicPr>
          <p:cNvPr id="14" name="Picture 13"/>
          <p:cNvPicPr>
            <a:picLocks noChangeAspect="1"/>
          </p:cNvPicPr>
          <p:nvPr/>
        </p:nvPicPr>
        <p:blipFill>
          <a:blip r:embed="rId3"/>
          <a:stretch>
            <a:fillRect/>
          </a:stretch>
        </p:blipFill>
        <p:spPr>
          <a:xfrm>
            <a:off x="4105495" y="4881044"/>
            <a:ext cx="4860438" cy="1097915"/>
          </a:xfrm>
          <a:prstGeom prst="rect">
            <a:avLst/>
          </a:prstGeom>
          <a:solidFill>
            <a:schemeClr val="bg1"/>
          </a:solidFill>
        </p:spPr>
      </p:pic>
    </p:spTree>
    <p:extLst>
      <p:ext uri="{BB962C8B-B14F-4D97-AF65-F5344CB8AC3E}">
        <p14:creationId xmlns:p14="http://schemas.microsoft.com/office/powerpoint/2010/main" val="279588652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79821"/>
            <a:ext cx="4824897" cy="1001294"/>
            <a:chOff x="58661" y="161936"/>
            <a:chExt cx="6751378" cy="1253841"/>
          </a:xfrm>
        </p:grpSpPr>
        <p:sp>
          <p:nvSpPr>
            <p:cNvPr id="2" name="Rounded Rectangle 1"/>
            <p:cNvSpPr/>
            <p:nvPr/>
          </p:nvSpPr>
          <p:spPr>
            <a:xfrm>
              <a:off x="58661" y="161936"/>
              <a:ext cx="6715323" cy="11946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03879" y="181723"/>
              <a:ext cx="6706160" cy="1234054"/>
            </a:xfrm>
            <a:prstGeom prst="rect">
              <a:avLst/>
            </a:prstGeom>
            <a:noFill/>
            <a:effectLst>
              <a:softEdge rad="12700"/>
            </a:effectLst>
          </p:spPr>
          <p:txBody>
            <a:bodyPr wrap="square" rtlCol="0">
              <a:spAutoFit/>
            </a:bodyPr>
            <a:lstStyle/>
            <a:p>
              <a:pPr>
                <a:lnSpc>
                  <a:spcPts val="1200"/>
                </a:lnSpc>
              </a:pPr>
              <a:r>
                <a:rPr lang="en-GB" sz="1000" b="1" dirty="0"/>
                <a:t>3.7 People who have had a stroke who are discharged from hospital with a joint health and social care plan</a:t>
              </a:r>
            </a:p>
            <a:p>
              <a:pPr>
                <a:lnSpc>
                  <a:spcPts val="1200"/>
                </a:lnSpc>
              </a:pPr>
              <a:r>
                <a:rPr lang="en-GB" sz="1000" dirty="0"/>
                <a:t>The indicator relates to the NHS Stroke Improvement Programme (SIP), set up to support the development of stroke care networks and the implementation of the National Stroke Strategy.</a:t>
              </a:r>
            </a:p>
          </p:txBody>
        </p:sp>
      </p:grpSp>
      <p:grpSp>
        <p:nvGrpSpPr>
          <p:cNvPr id="3" name="Group 2"/>
          <p:cNvGrpSpPr/>
          <p:nvPr/>
        </p:nvGrpSpPr>
        <p:grpSpPr>
          <a:xfrm>
            <a:off x="60863" y="1348796"/>
            <a:ext cx="3949735" cy="1785104"/>
            <a:chOff x="170994" y="1398294"/>
            <a:chExt cx="3433880" cy="1843261"/>
          </a:xfrm>
        </p:grpSpPr>
        <p:sp>
          <p:nvSpPr>
            <p:cNvPr id="13" name="Rounded Rectangle 12"/>
            <p:cNvSpPr/>
            <p:nvPr/>
          </p:nvSpPr>
          <p:spPr>
            <a:xfrm>
              <a:off x="170994" y="1409298"/>
              <a:ext cx="3384376" cy="1622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92049" y="1398294"/>
              <a:ext cx="3412825" cy="1843261"/>
            </a:xfrm>
            <a:prstGeom prst="rect">
              <a:avLst/>
            </a:prstGeom>
            <a:noFill/>
          </p:spPr>
          <p:txBody>
            <a:bodyPr wrap="square" rtlCol="0">
              <a:spAutoFit/>
            </a:bodyPr>
            <a:lstStyle/>
            <a:p>
              <a:r>
                <a:rPr lang="en-GB" sz="1000" dirty="0"/>
                <a:t>In 2016/17, the proportion for Derbyshire STP was 86.7%, compared with 90.5% for NHS England, falling from 83.4%.</a:t>
              </a:r>
            </a:p>
            <a:p>
              <a:r>
                <a:rPr lang="en-GB" sz="1000" dirty="0"/>
                <a:t>Erewash CCG – 65.0%; down from 81.7%; significantly lower than for NHSE.</a:t>
              </a:r>
            </a:p>
            <a:p>
              <a:r>
                <a:rPr lang="en-GB" sz="1000" dirty="0"/>
                <a:t>Hardwick CCG – 100.0%; up significantly from 87.6%; significantly higher than for NHSE.</a:t>
              </a:r>
            </a:p>
            <a:p>
              <a:r>
                <a:rPr lang="en-GB" sz="1000" dirty="0"/>
                <a:t>North Derbyshire CCG – 95.6%; up from 95.3%; significantly higher than for NHSE.</a:t>
              </a:r>
            </a:p>
            <a:p>
              <a:r>
                <a:rPr lang="en-GB" sz="1000" dirty="0"/>
                <a:t>Southern Derbyshire CCG – 82.5%; up significantly from 82.5%; significantly lower than for NHSE.</a:t>
              </a:r>
            </a:p>
            <a:p>
              <a:endParaRPr lang="en-GB" sz="1000" dirty="0"/>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34638"/>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13918" y="3481198"/>
            <a:ext cx="3577442" cy="2794649"/>
          </a:xfrm>
          <a:prstGeom prst="rect">
            <a:avLst/>
          </a:prstGeom>
        </p:spPr>
      </p:pic>
      <p:pic>
        <p:nvPicPr>
          <p:cNvPr id="15" name="Picture 14"/>
          <p:cNvPicPr>
            <a:picLocks noChangeAspect="1"/>
          </p:cNvPicPr>
          <p:nvPr/>
        </p:nvPicPr>
        <p:blipFill>
          <a:blip r:embed="rId3"/>
          <a:stretch>
            <a:fillRect/>
          </a:stretch>
        </p:blipFill>
        <p:spPr>
          <a:xfrm>
            <a:off x="4166995" y="4967530"/>
            <a:ext cx="4833781" cy="1097915"/>
          </a:xfrm>
          <a:prstGeom prst="rect">
            <a:avLst/>
          </a:prstGeom>
          <a:solidFill>
            <a:schemeClr val="bg1"/>
          </a:solidFill>
        </p:spPr>
      </p:pic>
    </p:spTree>
    <p:extLst>
      <p:ext uri="{BB962C8B-B14F-4D97-AF65-F5344CB8AC3E}">
        <p14:creationId xmlns:p14="http://schemas.microsoft.com/office/powerpoint/2010/main" val="235884311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58794"/>
            <a:ext cx="4824897" cy="954031"/>
            <a:chOff x="58661" y="161936"/>
            <a:chExt cx="6751378" cy="1194657"/>
          </a:xfrm>
        </p:grpSpPr>
        <p:sp>
          <p:nvSpPr>
            <p:cNvPr id="2" name="Rounded Rectangle 1"/>
            <p:cNvSpPr/>
            <p:nvPr/>
          </p:nvSpPr>
          <p:spPr>
            <a:xfrm>
              <a:off x="58661" y="161936"/>
              <a:ext cx="6715323" cy="11946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03879" y="181724"/>
              <a:ext cx="6706160" cy="1079131"/>
            </a:xfrm>
            <a:prstGeom prst="rect">
              <a:avLst/>
            </a:prstGeom>
            <a:noFill/>
            <a:effectLst>
              <a:softEdge rad="12700"/>
            </a:effectLst>
          </p:spPr>
          <p:txBody>
            <a:bodyPr wrap="square" rtlCol="0">
              <a:spAutoFit/>
            </a:bodyPr>
            <a:lstStyle/>
            <a:p>
              <a:pPr>
                <a:lnSpc>
                  <a:spcPts val="1200"/>
                </a:lnSpc>
              </a:pPr>
              <a:r>
                <a:rPr lang="en-GB" sz="1000" b="1" dirty="0"/>
                <a:t>3.8 People who have a follow-up assessment between 4 and 8 months after initial admission for stroke</a:t>
              </a:r>
            </a:p>
            <a:p>
              <a:pPr>
                <a:lnSpc>
                  <a:spcPts val="1200"/>
                </a:lnSpc>
              </a:pPr>
              <a:r>
                <a:rPr lang="en-GB" sz="1000" dirty="0"/>
                <a:t>The indicator relates to the NHS Stroke Improvement Programme (SIP), set up to support the development of stroke care networks and the implementation of the National Stroke Strategy.</a:t>
              </a:r>
            </a:p>
          </p:txBody>
        </p:sp>
      </p:grpSp>
      <p:grpSp>
        <p:nvGrpSpPr>
          <p:cNvPr id="3" name="Group 2"/>
          <p:cNvGrpSpPr/>
          <p:nvPr/>
        </p:nvGrpSpPr>
        <p:grpSpPr>
          <a:xfrm>
            <a:off x="68272" y="1520134"/>
            <a:ext cx="3949735" cy="1351415"/>
            <a:chOff x="170994" y="1398294"/>
            <a:chExt cx="3433880" cy="1633753"/>
          </a:xfrm>
        </p:grpSpPr>
        <p:sp>
          <p:nvSpPr>
            <p:cNvPr id="13" name="Rounded Rectangle 12"/>
            <p:cNvSpPr/>
            <p:nvPr/>
          </p:nvSpPr>
          <p:spPr>
            <a:xfrm>
              <a:off x="170994" y="1409298"/>
              <a:ext cx="3384376" cy="1622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92049" y="1398294"/>
              <a:ext cx="3412825" cy="1366555"/>
            </a:xfrm>
            <a:prstGeom prst="rect">
              <a:avLst/>
            </a:prstGeom>
            <a:noFill/>
          </p:spPr>
          <p:txBody>
            <a:bodyPr wrap="square" rtlCol="0">
              <a:spAutoFit/>
            </a:bodyPr>
            <a:lstStyle/>
            <a:p>
              <a:r>
                <a:rPr lang="en-GB" sz="1000" dirty="0"/>
                <a:t>In 2016/17, the proportion for Derbyshire STP was 29.0%, compared with 90.5% for NHS England, falling from 29.9%.</a:t>
              </a:r>
            </a:p>
            <a:p>
              <a:r>
                <a:rPr lang="en-GB" sz="1000" dirty="0"/>
                <a:t>Erewash CCG – 0%; unchanged.</a:t>
              </a:r>
            </a:p>
            <a:p>
              <a:r>
                <a:rPr lang="en-GB" sz="1000" dirty="0"/>
                <a:t>Hardwick CCG – 69.4%; up from 63.2%; significantly higher than for NHSE.</a:t>
              </a:r>
            </a:p>
            <a:p>
              <a:r>
                <a:rPr lang="en-GB" sz="1000" dirty="0"/>
                <a:t>North Derbyshire CCG – 76.5%; up from 70.5%; significantly higher than for NHSE.</a:t>
              </a:r>
            </a:p>
            <a:p>
              <a:r>
                <a:rPr lang="en-GB" sz="1000" dirty="0"/>
                <a:t>Southern Derbyshire CCG – 0.4%; down from 1.7%.</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34638"/>
            <a:ext cx="1872208" cy="246221"/>
          </a:xfrm>
          <a:prstGeom prst="rect">
            <a:avLst/>
          </a:prstGeom>
          <a:noFill/>
        </p:spPr>
        <p:txBody>
          <a:bodyPr wrap="square" rtlCol="0">
            <a:spAutoFit/>
          </a:bodyPr>
          <a:lstStyle/>
          <a:p>
            <a:r>
              <a:rPr lang="en-GB" sz="1000" dirty="0"/>
              <a:t>Not available for this indicator</a:t>
            </a:r>
          </a:p>
        </p:txBody>
      </p:sp>
      <p:pic>
        <p:nvPicPr>
          <p:cNvPr id="5" name="Picture 4"/>
          <p:cNvPicPr>
            <a:picLocks noChangeAspect="1"/>
          </p:cNvPicPr>
          <p:nvPr/>
        </p:nvPicPr>
        <p:blipFill>
          <a:blip r:embed="rId2"/>
          <a:stretch>
            <a:fillRect/>
          </a:stretch>
        </p:blipFill>
        <p:spPr>
          <a:xfrm>
            <a:off x="231490" y="3540309"/>
            <a:ext cx="3577442" cy="2794649"/>
          </a:xfrm>
          <a:prstGeom prst="rect">
            <a:avLst/>
          </a:prstGeom>
        </p:spPr>
      </p:pic>
      <p:pic>
        <p:nvPicPr>
          <p:cNvPr id="22" name="Picture 21"/>
          <p:cNvPicPr>
            <a:picLocks noChangeAspect="1"/>
          </p:cNvPicPr>
          <p:nvPr/>
        </p:nvPicPr>
        <p:blipFill>
          <a:blip r:embed="rId3"/>
          <a:stretch>
            <a:fillRect/>
          </a:stretch>
        </p:blipFill>
        <p:spPr>
          <a:xfrm>
            <a:off x="4122362" y="4988470"/>
            <a:ext cx="4847109" cy="1097915"/>
          </a:xfrm>
          <a:prstGeom prst="rect">
            <a:avLst/>
          </a:prstGeom>
          <a:solidFill>
            <a:schemeClr val="bg1"/>
          </a:solidFill>
        </p:spPr>
      </p:pic>
    </p:spTree>
    <p:extLst>
      <p:ext uri="{BB962C8B-B14F-4D97-AF65-F5344CB8AC3E}">
        <p14:creationId xmlns:p14="http://schemas.microsoft.com/office/powerpoint/2010/main" val="591563075"/>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3981760" y="448769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58794"/>
            <a:ext cx="4824897" cy="954031"/>
            <a:chOff x="58661" y="161936"/>
            <a:chExt cx="6751378" cy="1194657"/>
          </a:xfrm>
        </p:grpSpPr>
        <p:sp>
          <p:nvSpPr>
            <p:cNvPr id="2" name="Rounded Rectangle 1"/>
            <p:cNvSpPr/>
            <p:nvPr/>
          </p:nvSpPr>
          <p:spPr>
            <a:xfrm>
              <a:off x="58661" y="161936"/>
              <a:ext cx="6715323" cy="11946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03879" y="181724"/>
              <a:ext cx="6706160" cy="1079131"/>
            </a:xfrm>
            <a:prstGeom prst="rect">
              <a:avLst/>
            </a:prstGeom>
            <a:noFill/>
            <a:effectLst>
              <a:softEdge rad="12700"/>
            </a:effectLst>
          </p:spPr>
          <p:txBody>
            <a:bodyPr wrap="square" rtlCol="0">
              <a:spAutoFit/>
            </a:bodyPr>
            <a:lstStyle/>
            <a:p>
              <a:pPr>
                <a:lnSpc>
                  <a:spcPts val="1200"/>
                </a:lnSpc>
              </a:pPr>
              <a:r>
                <a:rPr lang="en-GB" sz="1000" b="1" dirty="0"/>
                <a:t>3.9 People who have had an acute stroke who spend 90% or more of their stay on a stroke unit </a:t>
              </a:r>
            </a:p>
            <a:p>
              <a:pPr>
                <a:lnSpc>
                  <a:spcPts val="1200"/>
                </a:lnSpc>
              </a:pPr>
              <a:r>
                <a:rPr lang="en-GB" sz="1000" dirty="0"/>
                <a:t>The National Sentinel Stroke Audits have documented increasing numbers of patients being treated in stroke units over the past ten years. Over this period, there was a reduction in mortality and length of hospital stay.</a:t>
              </a:r>
            </a:p>
          </p:txBody>
        </p:sp>
      </p:grpSp>
      <p:grpSp>
        <p:nvGrpSpPr>
          <p:cNvPr id="3" name="Group 2"/>
          <p:cNvGrpSpPr/>
          <p:nvPr/>
        </p:nvGrpSpPr>
        <p:grpSpPr>
          <a:xfrm>
            <a:off x="76035" y="1565023"/>
            <a:ext cx="3982340" cy="1173532"/>
            <a:chOff x="177743" y="1452561"/>
            <a:chExt cx="3462227" cy="1418707"/>
          </a:xfrm>
        </p:grpSpPr>
        <p:sp>
          <p:nvSpPr>
            <p:cNvPr id="13" name="Rounded Rectangle 12"/>
            <p:cNvSpPr/>
            <p:nvPr/>
          </p:nvSpPr>
          <p:spPr>
            <a:xfrm>
              <a:off x="177743" y="1452561"/>
              <a:ext cx="3384376" cy="14146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7145" y="1457374"/>
              <a:ext cx="3412825" cy="1413894"/>
            </a:xfrm>
            <a:prstGeom prst="rect">
              <a:avLst/>
            </a:prstGeom>
            <a:noFill/>
          </p:spPr>
          <p:txBody>
            <a:bodyPr wrap="square" rtlCol="0">
              <a:spAutoFit/>
            </a:bodyPr>
            <a:lstStyle/>
            <a:p>
              <a:r>
                <a:rPr lang="en-GB" sz="1000" dirty="0"/>
                <a:t>In 2016/17, the proportion for Derbyshire STP was 87.2%, compared with 84.3% for NHS England, falling from 88.6%.</a:t>
              </a:r>
            </a:p>
            <a:p>
              <a:r>
                <a:rPr lang="en-GB" sz="1000" dirty="0"/>
                <a:t>Erewash CCG – 85.2%; down from 89.3%.</a:t>
              </a:r>
            </a:p>
            <a:p>
              <a:r>
                <a:rPr lang="en-GB" sz="1000" dirty="0"/>
                <a:t>Hardwick CCG – 88.0%; up from 85.5%.</a:t>
              </a:r>
            </a:p>
            <a:p>
              <a:r>
                <a:rPr lang="en-GB" sz="1000" dirty="0"/>
                <a:t>North Derbyshire CCG – 89.1%; up from 89.0%; significantly higher than for NHSE.</a:t>
              </a:r>
            </a:p>
            <a:p>
              <a:r>
                <a:rPr lang="en-GB" sz="1000" dirty="0"/>
                <a:t>Southern Derbyshire CCG – 86.1%; down from 89.2%.</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34638"/>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31490" y="3520957"/>
            <a:ext cx="3577442" cy="2794649"/>
          </a:xfrm>
          <a:prstGeom prst="rect">
            <a:avLst/>
          </a:prstGeom>
          <a:noFill/>
        </p:spPr>
      </p:pic>
      <p:pic>
        <p:nvPicPr>
          <p:cNvPr id="15" name="Picture 14"/>
          <p:cNvPicPr>
            <a:picLocks noChangeAspect="1"/>
          </p:cNvPicPr>
          <p:nvPr/>
        </p:nvPicPr>
        <p:blipFill>
          <a:blip r:embed="rId3"/>
          <a:stretch>
            <a:fillRect/>
          </a:stretch>
        </p:blipFill>
        <p:spPr>
          <a:xfrm>
            <a:off x="4112059" y="4969059"/>
            <a:ext cx="4838224" cy="1097915"/>
          </a:xfrm>
          <a:prstGeom prst="rect">
            <a:avLst/>
          </a:prstGeom>
          <a:solidFill>
            <a:schemeClr val="bg1"/>
          </a:solidFill>
        </p:spPr>
      </p:pic>
    </p:spTree>
    <p:extLst>
      <p:ext uri="{BB962C8B-B14F-4D97-AF65-F5344CB8AC3E}">
        <p14:creationId xmlns:p14="http://schemas.microsoft.com/office/powerpoint/2010/main" val="412849832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3981760" y="448769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41750"/>
            <a:ext cx="4858503" cy="1015663"/>
            <a:chOff x="58661" y="140593"/>
            <a:chExt cx="6798402" cy="1271834"/>
          </a:xfrm>
        </p:grpSpPr>
        <p:sp>
          <p:nvSpPr>
            <p:cNvPr id="2" name="Rounded Rectangle 1"/>
            <p:cNvSpPr/>
            <p:nvPr/>
          </p:nvSpPr>
          <p:spPr>
            <a:xfrm>
              <a:off x="58661" y="161936"/>
              <a:ext cx="6715323" cy="11946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50903" y="140593"/>
              <a:ext cx="6706160" cy="1271834"/>
            </a:xfrm>
            <a:prstGeom prst="rect">
              <a:avLst/>
            </a:prstGeom>
            <a:noFill/>
            <a:effectLst>
              <a:softEdge rad="12700"/>
            </a:effectLst>
          </p:spPr>
          <p:txBody>
            <a:bodyPr wrap="square" rtlCol="0">
              <a:spAutoFit/>
            </a:bodyPr>
            <a:lstStyle/>
            <a:p>
              <a:pPr>
                <a:lnSpc>
                  <a:spcPts val="1200"/>
                </a:lnSpc>
              </a:pPr>
              <a:r>
                <a:rPr lang="en-GB" sz="1000" b="1" dirty="0"/>
                <a:t>3.11 Hip fracture: collaborative orthogeriatric care </a:t>
              </a:r>
            </a:p>
            <a:p>
              <a:pPr>
                <a:lnSpc>
                  <a:spcPts val="1200"/>
                </a:lnSpc>
              </a:pPr>
              <a:r>
                <a:rPr lang="en-GB" sz="1000" dirty="0"/>
                <a:t>Of people with hip fracture, the proportion which receives a formal Hip Fracture Programme from admission evidenced as having a joint acute care protocol at admission, and evidence of multidisciplinary team (MDT) rehabilitation agreed with a responsible orthogeriatrician and orthopedic surgeon, with General Medical Council (GMC) numbers recorded.</a:t>
              </a:r>
            </a:p>
          </p:txBody>
        </p:sp>
      </p:grpSp>
      <p:grpSp>
        <p:nvGrpSpPr>
          <p:cNvPr id="3" name="Group 2"/>
          <p:cNvGrpSpPr/>
          <p:nvPr/>
        </p:nvGrpSpPr>
        <p:grpSpPr>
          <a:xfrm>
            <a:off x="76035" y="1565023"/>
            <a:ext cx="3982340" cy="1173532"/>
            <a:chOff x="177743" y="1452561"/>
            <a:chExt cx="3462227" cy="1418707"/>
          </a:xfrm>
        </p:grpSpPr>
        <p:sp>
          <p:nvSpPr>
            <p:cNvPr id="13" name="Rounded Rectangle 12"/>
            <p:cNvSpPr/>
            <p:nvPr/>
          </p:nvSpPr>
          <p:spPr>
            <a:xfrm>
              <a:off x="177743" y="1452561"/>
              <a:ext cx="3384376" cy="14146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7145" y="1457374"/>
              <a:ext cx="3412825" cy="1413894"/>
            </a:xfrm>
            <a:prstGeom prst="rect">
              <a:avLst/>
            </a:prstGeom>
            <a:noFill/>
          </p:spPr>
          <p:txBody>
            <a:bodyPr wrap="square" rtlCol="0">
              <a:spAutoFit/>
            </a:bodyPr>
            <a:lstStyle/>
            <a:p>
              <a:r>
                <a:rPr lang="en-GB" sz="1000" dirty="0"/>
                <a:t>In 2016, the proportion for Derbyshire STP was 97.8%, compared with 96.4% for NHS England, rising from 96.2%.</a:t>
              </a:r>
            </a:p>
            <a:p>
              <a:r>
                <a:rPr lang="en-GB" sz="1000" dirty="0"/>
                <a:t>Erewash CCG – 99.0%; up from 97.2%.</a:t>
              </a:r>
            </a:p>
            <a:p>
              <a:r>
                <a:rPr lang="en-GB" sz="1000" dirty="0"/>
                <a:t>Hardwick CCG – 98.9%; up significantly from 86.9%.</a:t>
              </a:r>
            </a:p>
            <a:p>
              <a:r>
                <a:rPr lang="en-GB" sz="1000" dirty="0"/>
                <a:t>North Derbyshire CCG – 96.2%; down from 97.2%.</a:t>
              </a:r>
            </a:p>
            <a:p>
              <a:r>
                <a:rPr lang="en-GB" sz="1000" dirty="0"/>
                <a:t>Southern Derbyshire CCG – 98.5%; up from 96.7%; significantly higher than for NHSE..</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34638"/>
            <a:ext cx="1872208" cy="246221"/>
          </a:xfrm>
          <a:prstGeom prst="rect">
            <a:avLst/>
          </a:prstGeom>
          <a:noFill/>
        </p:spPr>
        <p:txBody>
          <a:bodyPr wrap="square" rtlCol="0">
            <a:spAutoFit/>
          </a:bodyPr>
          <a:lstStyle/>
          <a:p>
            <a:r>
              <a:rPr lang="en-GB" sz="1000" dirty="0"/>
              <a:t>Not available for this indicator</a:t>
            </a:r>
          </a:p>
        </p:txBody>
      </p:sp>
      <p:pic>
        <p:nvPicPr>
          <p:cNvPr id="5" name="Picture 4"/>
          <p:cNvPicPr>
            <a:picLocks noChangeAspect="1"/>
          </p:cNvPicPr>
          <p:nvPr/>
        </p:nvPicPr>
        <p:blipFill>
          <a:blip r:embed="rId2"/>
          <a:stretch>
            <a:fillRect/>
          </a:stretch>
        </p:blipFill>
        <p:spPr>
          <a:xfrm>
            <a:off x="220795" y="3532362"/>
            <a:ext cx="3577442" cy="2794649"/>
          </a:xfrm>
          <a:prstGeom prst="rect">
            <a:avLst/>
          </a:prstGeom>
        </p:spPr>
      </p:pic>
      <p:pic>
        <p:nvPicPr>
          <p:cNvPr id="15" name="Picture 14"/>
          <p:cNvPicPr>
            <a:picLocks noChangeAspect="1"/>
          </p:cNvPicPr>
          <p:nvPr/>
        </p:nvPicPr>
        <p:blipFill>
          <a:blip r:embed="rId3"/>
          <a:stretch>
            <a:fillRect/>
          </a:stretch>
        </p:blipFill>
        <p:spPr>
          <a:xfrm>
            <a:off x="4069600" y="4920952"/>
            <a:ext cx="4864881" cy="1097915"/>
          </a:xfrm>
          <a:prstGeom prst="rect">
            <a:avLst/>
          </a:prstGeom>
          <a:solidFill>
            <a:schemeClr val="bg1"/>
          </a:solidFill>
        </p:spPr>
      </p:pic>
    </p:spTree>
    <p:extLst>
      <p:ext uri="{BB962C8B-B14F-4D97-AF65-F5344CB8AC3E}">
        <p14:creationId xmlns:p14="http://schemas.microsoft.com/office/powerpoint/2010/main" val="111096606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3981760" y="448769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57949"/>
            <a:ext cx="4854632" cy="906697"/>
            <a:chOff x="58661" y="161936"/>
            <a:chExt cx="6792985" cy="1194657"/>
          </a:xfrm>
        </p:grpSpPr>
        <p:sp>
          <p:nvSpPr>
            <p:cNvPr id="2" name="Rounded Rectangle 1"/>
            <p:cNvSpPr/>
            <p:nvPr/>
          </p:nvSpPr>
          <p:spPr>
            <a:xfrm>
              <a:off x="58661" y="161936"/>
              <a:ext cx="6715323" cy="11946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45486" y="171607"/>
              <a:ext cx="6706160" cy="1079131"/>
            </a:xfrm>
            <a:prstGeom prst="rect">
              <a:avLst/>
            </a:prstGeom>
            <a:noFill/>
            <a:effectLst>
              <a:softEdge rad="12700"/>
            </a:effectLst>
          </p:spPr>
          <p:txBody>
            <a:bodyPr wrap="square" rtlCol="0">
              <a:spAutoFit/>
            </a:bodyPr>
            <a:lstStyle/>
            <a:p>
              <a:pPr>
                <a:lnSpc>
                  <a:spcPts val="1200"/>
                </a:lnSpc>
              </a:pPr>
              <a:r>
                <a:rPr lang="en-GB" sz="1000" b="1" dirty="0"/>
                <a:t>3.12 Hip fracture: timely surgery </a:t>
              </a:r>
            </a:p>
            <a:p>
              <a:pPr>
                <a:lnSpc>
                  <a:spcPts val="1200"/>
                </a:lnSpc>
              </a:pPr>
              <a:r>
                <a:rPr lang="en-GB" sz="1000" dirty="0"/>
                <a:t>The NICE clinical guideline on hip fracture (NICE clinical guideline 124) recommends that surgery is performed on the day of, or the day after, admission, and the full guideline states that this will have a high impact on outcomes that are important to patients.</a:t>
              </a:r>
            </a:p>
          </p:txBody>
        </p:sp>
      </p:grpSp>
      <p:grpSp>
        <p:nvGrpSpPr>
          <p:cNvPr id="3" name="Group 2"/>
          <p:cNvGrpSpPr/>
          <p:nvPr/>
        </p:nvGrpSpPr>
        <p:grpSpPr>
          <a:xfrm>
            <a:off x="76035" y="1565023"/>
            <a:ext cx="3982340" cy="1173532"/>
            <a:chOff x="177743" y="1452561"/>
            <a:chExt cx="3462227" cy="1418707"/>
          </a:xfrm>
        </p:grpSpPr>
        <p:sp>
          <p:nvSpPr>
            <p:cNvPr id="13" name="Rounded Rectangle 12"/>
            <p:cNvSpPr/>
            <p:nvPr/>
          </p:nvSpPr>
          <p:spPr>
            <a:xfrm>
              <a:off x="177743" y="1452561"/>
              <a:ext cx="3384376" cy="14146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7145" y="1457374"/>
              <a:ext cx="3412825" cy="1413894"/>
            </a:xfrm>
            <a:prstGeom prst="rect">
              <a:avLst/>
            </a:prstGeom>
            <a:noFill/>
          </p:spPr>
          <p:txBody>
            <a:bodyPr wrap="square" rtlCol="0">
              <a:spAutoFit/>
            </a:bodyPr>
            <a:lstStyle/>
            <a:p>
              <a:r>
                <a:rPr lang="en-GB" sz="1000" dirty="0"/>
                <a:t>In 2016, the proportion for Derbyshire STP was 76.3%, compared with 72.0% for NHS England, falling from 79.6%.</a:t>
              </a:r>
            </a:p>
            <a:p>
              <a:r>
                <a:rPr lang="en-GB" sz="1000" dirty="0"/>
                <a:t>Erewash CCG – 75.5%; up from 84.5%.</a:t>
              </a:r>
            </a:p>
            <a:p>
              <a:r>
                <a:rPr lang="en-GB" sz="1000" dirty="0"/>
                <a:t>Hardwick CCG – 74.7%; down from 77.6%.</a:t>
              </a:r>
            </a:p>
            <a:p>
              <a:r>
                <a:rPr lang="en-GB" sz="1000" dirty="0"/>
                <a:t>North Derbyshire CCG – 70.4%; down from 76.0%.</a:t>
              </a:r>
            </a:p>
            <a:p>
              <a:r>
                <a:rPr lang="en-GB" sz="1000" dirty="0"/>
                <a:t>Southern Derbyshire CCG – 77.2%; up from 81.7%; significantly higher than for NHSE..</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34638"/>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31490" y="3481198"/>
            <a:ext cx="3577442" cy="2794649"/>
          </a:xfrm>
          <a:prstGeom prst="rect">
            <a:avLst/>
          </a:prstGeom>
        </p:spPr>
      </p:pic>
      <p:pic>
        <p:nvPicPr>
          <p:cNvPr id="15" name="Picture 14"/>
          <p:cNvPicPr>
            <a:picLocks noChangeAspect="1"/>
          </p:cNvPicPr>
          <p:nvPr/>
        </p:nvPicPr>
        <p:blipFill>
          <a:blip r:embed="rId3"/>
          <a:stretch>
            <a:fillRect/>
          </a:stretch>
        </p:blipFill>
        <p:spPr>
          <a:xfrm>
            <a:off x="4082928" y="4909139"/>
            <a:ext cx="4838224" cy="1097915"/>
          </a:xfrm>
          <a:prstGeom prst="rect">
            <a:avLst/>
          </a:prstGeom>
          <a:solidFill>
            <a:schemeClr val="bg1"/>
          </a:solidFill>
        </p:spPr>
      </p:pic>
    </p:spTree>
    <p:extLst>
      <p:ext uri="{BB962C8B-B14F-4D97-AF65-F5344CB8AC3E}">
        <p14:creationId xmlns:p14="http://schemas.microsoft.com/office/powerpoint/2010/main" val="112587857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3981760" y="448769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76035" y="561367"/>
            <a:ext cx="3972334" cy="738803"/>
            <a:chOff x="58661" y="161936"/>
            <a:chExt cx="6792985" cy="1194657"/>
          </a:xfrm>
        </p:grpSpPr>
        <p:sp>
          <p:nvSpPr>
            <p:cNvPr id="2" name="Rounded Rectangle 1"/>
            <p:cNvSpPr/>
            <p:nvPr/>
          </p:nvSpPr>
          <p:spPr>
            <a:xfrm>
              <a:off x="58661" y="161936"/>
              <a:ext cx="6715323" cy="11946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45486" y="171607"/>
              <a:ext cx="6706160" cy="729944"/>
            </a:xfrm>
            <a:prstGeom prst="rect">
              <a:avLst/>
            </a:prstGeom>
            <a:noFill/>
            <a:effectLst>
              <a:softEdge rad="12700"/>
            </a:effectLst>
          </p:spPr>
          <p:txBody>
            <a:bodyPr wrap="square" rtlCol="0">
              <a:spAutoFit/>
            </a:bodyPr>
            <a:lstStyle/>
            <a:p>
              <a:pPr>
                <a:lnSpc>
                  <a:spcPts val="1200"/>
                </a:lnSpc>
              </a:pPr>
              <a:r>
                <a:rPr lang="en-GB" sz="1000" b="1" dirty="0"/>
                <a:t>3.13 Hip fracture: multifactorial falls risk assessment </a:t>
              </a:r>
            </a:p>
            <a:p>
              <a:pPr>
                <a:lnSpc>
                  <a:spcPts val="1200"/>
                </a:lnSpc>
              </a:pPr>
              <a:r>
                <a:rPr lang="en-GB" sz="1000" dirty="0"/>
                <a:t>Improvements against this indicator should lead to improved outcomes in terms of fewer hip fractures resulting in falls, and reduced mortality after falls.</a:t>
              </a:r>
            </a:p>
          </p:txBody>
        </p:sp>
      </p:grpSp>
      <p:grpSp>
        <p:nvGrpSpPr>
          <p:cNvPr id="3" name="Group 2"/>
          <p:cNvGrpSpPr/>
          <p:nvPr/>
        </p:nvGrpSpPr>
        <p:grpSpPr>
          <a:xfrm>
            <a:off x="76035" y="1565023"/>
            <a:ext cx="3958153" cy="1170144"/>
            <a:chOff x="177743" y="1452561"/>
            <a:chExt cx="3441199" cy="1414611"/>
          </a:xfrm>
        </p:grpSpPr>
        <p:sp>
          <p:nvSpPr>
            <p:cNvPr id="13" name="Rounded Rectangle 12"/>
            <p:cNvSpPr/>
            <p:nvPr/>
          </p:nvSpPr>
          <p:spPr>
            <a:xfrm>
              <a:off x="177743" y="1452561"/>
              <a:ext cx="3384376" cy="14146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06117" y="1532789"/>
              <a:ext cx="3412825" cy="1227856"/>
            </a:xfrm>
            <a:prstGeom prst="rect">
              <a:avLst/>
            </a:prstGeom>
            <a:noFill/>
          </p:spPr>
          <p:txBody>
            <a:bodyPr wrap="square" rtlCol="0">
              <a:spAutoFit/>
            </a:bodyPr>
            <a:lstStyle/>
            <a:p>
              <a:r>
                <a:rPr lang="en-GB" sz="1000" dirty="0"/>
                <a:t>In 2016, the proportion for Derbyshire STP was 99.2%, compared with 98.6% for NHS England, falling from 99.4%.</a:t>
              </a:r>
            </a:p>
            <a:p>
              <a:r>
                <a:rPr lang="en-GB" sz="1000" dirty="0"/>
                <a:t>Erewash CCG – 100%; unchanged.</a:t>
              </a:r>
            </a:p>
            <a:p>
              <a:r>
                <a:rPr lang="en-GB" sz="1000" dirty="0"/>
                <a:t>Hardwick CCG – 100%; unchanged.</a:t>
              </a:r>
            </a:p>
            <a:p>
              <a:r>
                <a:rPr lang="en-GB" sz="1000" dirty="0"/>
                <a:t>North Derbyshire CCG – 99.2%; up from 99.0%.</a:t>
              </a:r>
            </a:p>
            <a:p>
              <a:r>
                <a:rPr lang="en-GB" sz="1000" dirty="0"/>
                <a:t>Southern Derbyshire CCG – 99.0%; down from 99.6%.</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34638"/>
            <a:ext cx="1872208" cy="246221"/>
          </a:xfrm>
          <a:prstGeom prst="rect">
            <a:avLst/>
          </a:prstGeom>
          <a:noFill/>
        </p:spPr>
        <p:txBody>
          <a:bodyPr wrap="square" rtlCol="0">
            <a:spAutoFit/>
          </a:bodyPr>
          <a:lstStyle/>
          <a:p>
            <a:r>
              <a:rPr lang="en-GB" sz="1000" dirty="0"/>
              <a:t>Not available for this indicator</a:t>
            </a:r>
          </a:p>
        </p:txBody>
      </p:sp>
      <p:pic>
        <p:nvPicPr>
          <p:cNvPr id="5" name="Picture 4"/>
          <p:cNvPicPr>
            <a:picLocks noChangeAspect="1"/>
          </p:cNvPicPr>
          <p:nvPr/>
        </p:nvPicPr>
        <p:blipFill>
          <a:blip r:embed="rId2"/>
          <a:stretch>
            <a:fillRect/>
          </a:stretch>
        </p:blipFill>
        <p:spPr>
          <a:xfrm>
            <a:off x="229671" y="3516731"/>
            <a:ext cx="3577442" cy="2794649"/>
          </a:xfrm>
          <a:prstGeom prst="rect">
            <a:avLst/>
          </a:prstGeom>
        </p:spPr>
      </p:pic>
      <p:pic>
        <p:nvPicPr>
          <p:cNvPr id="15" name="Picture 14"/>
          <p:cNvPicPr>
            <a:picLocks noChangeAspect="1"/>
          </p:cNvPicPr>
          <p:nvPr/>
        </p:nvPicPr>
        <p:blipFill>
          <a:blip r:embed="rId3"/>
          <a:stretch>
            <a:fillRect/>
          </a:stretch>
        </p:blipFill>
        <p:spPr>
          <a:xfrm>
            <a:off x="4111766" y="4946293"/>
            <a:ext cx="4838224" cy="1097915"/>
          </a:xfrm>
          <a:prstGeom prst="rect">
            <a:avLst/>
          </a:prstGeom>
          <a:solidFill>
            <a:schemeClr val="bg1"/>
          </a:solidFill>
        </p:spPr>
      </p:pic>
    </p:spTree>
    <p:extLst>
      <p:ext uri="{BB962C8B-B14F-4D97-AF65-F5344CB8AC3E}">
        <p14:creationId xmlns:p14="http://schemas.microsoft.com/office/powerpoint/2010/main" val="320285947"/>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3981760" y="448769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857431"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82576"/>
            <a:ext cx="4801370" cy="1148810"/>
            <a:chOff x="58661" y="161936"/>
            <a:chExt cx="6792985" cy="1403173"/>
          </a:xfrm>
        </p:grpSpPr>
        <p:sp>
          <p:nvSpPr>
            <p:cNvPr id="2" name="Rounded Rectangle 1"/>
            <p:cNvSpPr/>
            <p:nvPr/>
          </p:nvSpPr>
          <p:spPr>
            <a:xfrm>
              <a:off x="58661" y="161936"/>
              <a:ext cx="6715323" cy="11946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45487" y="171607"/>
              <a:ext cx="6706159" cy="1393502"/>
            </a:xfrm>
            <a:prstGeom prst="rect">
              <a:avLst/>
            </a:prstGeom>
            <a:noFill/>
            <a:effectLst>
              <a:softEdge rad="12700"/>
            </a:effectLst>
          </p:spPr>
          <p:txBody>
            <a:bodyPr wrap="square" rtlCol="0">
              <a:spAutoFit/>
            </a:bodyPr>
            <a:lstStyle/>
            <a:p>
              <a:pPr>
                <a:lnSpc>
                  <a:spcPts val="1200"/>
                </a:lnSpc>
              </a:pPr>
              <a:r>
                <a:rPr lang="en-GB" sz="1000" b="1" dirty="0"/>
                <a:t>3.14 Alcohol-specific hospital admissions</a:t>
              </a:r>
            </a:p>
            <a:p>
              <a:pPr>
                <a:lnSpc>
                  <a:spcPts val="1200"/>
                </a:lnSpc>
              </a:pPr>
              <a:r>
                <a:rPr lang="en-GB" sz="1000" dirty="0"/>
                <a:t>Alcohol consumption is a contributing factor to hospital admissions and deaths from a diverse range of conditions. Alcohol misuse is estimated to cost the NHS about £3.5 billion per year and society as a whole £21 billion annually. Alcohol-related admissions can be reduced through local interventions to reduce alcohol misuse and harm.</a:t>
              </a:r>
            </a:p>
          </p:txBody>
        </p:sp>
      </p:grpSp>
      <p:grpSp>
        <p:nvGrpSpPr>
          <p:cNvPr id="3" name="Group 2"/>
          <p:cNvGrpSpPr/>
          <p:nvPr/>
        </p:nvGrpSpPr>
        <p:grpSpPr>
          <a:xfrm>
            <a:off x="74146" y="1620069"/>
            <a:ext cx="3982339" cy="1170144"/>
            <a:chOff x="177743" y="1452561"/>
            <a:chExt cx="3462226" cy="1414611"/>
          </a:xfrm>
        </p:grpSpPr>
        <p:sp>
          <p:nvSpPr>
            <p:cNvPr id="13" name="Rounded Rectangle 12"/>
            <p:cNvSpPr/>
            <p:nvPr/>
          </p:nvSpPr>
          <p:spPr>
            <a:xfrm>
              <a:off x="177743" y="1452561"/>
              <a:ext cx="3384376" cy="14146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7144" y="1453278"/>
              <a:ext cx="3412825" cy="1413894"/>
            </a:xfrm>
            <a:prstGeom prst="rect">
              <a:avLst/>
            </a:prstGeom>
            <a:noFill/>
          </p:spPr>
          <p:txBody>
            <a:bodyPr wrap="square" rtlCol="0">
              <a:spAutoFit/>
            </a:bodyPr>
            <a:lstStyle/>
            <a:p>
              <a:r>
                <a:rPr lang="en-GB" sz="1000" dirty="0"/>
                <a:t>In 2017, the rate per 100,000 population for Derbyshire STP was 173.4, compared with 106.6 for NHS England, falling from 183.3.</a:t>
              </a:r>
            </a:p>
            <a:p>
              <a:r>
                <a:rPr lang="en-GB" sz="1000" dirty="0"/>
                <a:t>Erewash CCG – 174.3; up from 172.9.</a:t>
              </a:r>
            </a:p>
            <a:p>
              <a:r>
                <a:rPr lang="en-GB" sz="1000" dirty="0"/>
                <a:t>Hardwick CCG – 175.3; up from 170.7.</a:t>
              </a:r>
            </a:p>
            <a:p>
              <a:r>
                <a:rPr lang="en-GB" sz="1000" dirty="0"/>
                <a:t>North Derbyshire CCG – 161.4; down from 167.8.</a:t>
              </a:r>
            </a:p>
            <a:p>
              <a:r>
                <a:rPr lang="en-GB" sz="1000" dirty="0"/>
                <a:t>Southern Derbyshire CCG – 179.2; down from 189.5.</a:t>
              </a:r>
            </a:p>
            <a:p>
              <a:r>
                <a:rPr lang="en-GB" sz="1000" dirty="0"/>
                <a:t>Rates for all the CCGs were significantly higher than for NHSE.</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34638"/>
            <a:ext cx="1872208" cy="246221"/>
          </a:xfrm>
          <a:prstGeom prst="rect">
            <a:avLst/>
          </a:prstGeom>
          <a:noFill/>
        </p:spPr>
        <p:txBody>
          <a:bodyPr wrap="square" rtlCol="0">
            <a:spAutoFit/>
          </a:bodyPr>
          <a:lstStyle/>
          <a:p>
            <a:r>
              <a:rPr lang="en-GB" sz="1000" dirty="0"/>
              <a:t>Not available for this indicator</a:t>
            </a:r>
          </a:p>
        </p:txBody>
      </p:sp>
      <p:pic>
        <p:nvPicPr>
          <p:cNvPr id="22" name="Picture 21"/>
          <p:cNvPicPr>
            <a:picLocks noChangeAspect="1"/>
          </p:cNvPicPr>
          <p:nvPr/>
        </p:nvPicPr>
        <p:blipFill>
          <a:blip r:embed="rId2"/>
          <a:stretch>
            <a:fillRect/>
          </a:stretch>
        </p:blipFill>
        <p:spPr>
          <a:xfrm>
            <a:off x="231490" y="3510106"/>
            <a:ext cx="3577442" cy="2794649"/>
          </a:xfrm>
          <a:prstGeom prst="rect">
            <a:avLst/>
          </a:prstGeom>
        </p:spPr>
      </p:pic>
      <p:pic>
        <p:nvPicPr>
          <p:cNvPr id="23" name="Picture 22"/>
          <p:cNvPicPr>
            <a:picLocks noChangeAspect="1"/>
          </p:cNvPicPr>
          <p:nvPr/>
        </p:nvPicPr>
        <p:blipFill>
          <a:blip r:embed="rId3"/>
          <a:stretch>
            <a:fillRect/>
          </a:stretch>
        </p:blipFill>
        <p:spPr>
          <a:xfrm>
            <a:off x="4105102" y="4921055"/>
            <a:ext cx="4851552" cy="1097915"/>
          </a:xfrm>
          <a:prstGeom prst="rect">
            <a:avLst/>
          </a:prstGeom>
          <a:solidFill>
            <a:schemeClr val="bg1"/>
          </a:solidFill>
        </p:spPr>
      </p:pic>
    </p:spTree>
    <p:extLst>
      <p:ext uri="{BB962C8B-B14F-4D97-AF65-F5344CB8AC3E}">
        <p14:creationId xmlns:p14="http://schemas.microsoft.com/office/powerpoint/2010/main" val="410831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73805" y="1150713"/>
            <a:ext cx="6840760" cy="369332"/>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Public Health Outcomes Framework</a:t>
            </a:r>
          </a:p>
        </p:txBody>
      </p:sp>
      <p:sp>
        <p:nvSpPr>
          <p:cNvPr id="3" name="Subtitle 2"/>
          <p:cNvSpPr>
            <a:spLocks noGrp="1"/>
          </p:cNvSpPr>
          <p:nvPr>
            <p:ph type="subTitle" idx="1"/>
          </p:nvPr>
        </p:nvSpPr>
        <p:spPr>
          <a:xfrm>
            <a:off x="1331640" y="2204864"/>
            <a:ext cx="6400800" cy="3168352"/>
          </a:xfrm>
          <a:solidFill>
            <a:schemeClr val="bg1"/>
          </a:solidFill>
        </p:spPr>
        <p:txBody>
          <a:bodyPr>
            <a:noAutofit/>
          </a:bodyPr>
          <a:lstStyle/>
          <a:p>
            <a:r>
              <a:rPr lang="en-GB" sz="1800" dirty="0">
                <a:solidFill>
                  <a:schemeClr val="tx1"/>
                </a:solidFill>
                <a:hlinkClick r:id="rId2" action="ppaction://hlinksldjump"/>
              </a:rPr>
              <a:t>Overarching Indicators</a:t>
            </a:r>
            <a:endParaRPr lang="en-GB" sz="1800" dirty="0">
              <a:solidFill>
                <a:schemeClr val="tx1"/>
              </a:solidFill>
            </a:endParaRPr>
          </a:p>
          <a:p>
            <a:endParaRPr lang="en-GB" sz="1800" dirty="0"/>
          </a:p>
          <a:p>
            <a:r>
              <a:rPr lang="en-GB" sz="1800" dirty="0">
                <a:hlinkClick r:id="rId3" action="ppaction://hlinksldjump"/>
              </a:rPr>
              <a:t>Wider Determinants of Health</a:t>
            </a:r>
            <a:endParaRPr lang="en-GB" sz="1800" dirty="0"/>
          </a:p>
          <a:p>
            <a:endParaRPr lang="en-GB" sz="1800" dirty="0">
              <a:solidFill>
                <a:schemeClr val="tx1"/>
              </a:solidFill>
            </a:endParaRPr>
          </a:p>
          <a:p>
            <a:r>
              <a:rPr lang="en-GB" sz="1800" dirty="0">
                <a:solidFill>
                  <a:schemeClr val="tx1"/>
                </a:solidFill>
                <a:hlinkClick r:id="rId4" action="ppaction://hlinksldjump"/>
              </a:rPr>
              <a:t>Health Improvement</a:t>
            </a:r>
            <a:endParaRPr lang="en-GB" sz="1800" dirty="0">
              <a:solidFill>
                <a:schemeClr val="tx1"/>
              </a:solidFill>
            </a:endParaRPr>
          </a:p>
          <a:p>
            <a:endParaRPr lang="en-GB" sz="1800" dirty="0">
              <a:solidFill>
                <a:schemeClr val="tx1"/>
              </a:solidFill>
            </a:endParaRPr>
          </a:p>
          <a:p>
            <a:r>
              <a:rPr lang="en-GB" sz="1800" dirty="0">
                <a:solidFill>
                  <a:schemeClr val="tx1"/>
                </a:solidFill>
                <a:hlinkClick r:id="rId5" action="ppaction://hlinksldjump"/>
              </a:rPr>
              <a:t>Health Protection</a:t>
            </a:r>
            <a:endParaRPr lang="en-GB" sz="1800" dirty="0">
              <a:solidFill>
                <a:schemeClr val="tx1"/>
              </a:solidFill>
            </a:endParaRPr>
          </a:p>
          <a:p>
            <a:endParaRPr lang="en-GB" sz="1800" dirty="0">
              <a:solidFill>
                <a:schemeClr val="tx1"/>
              </a:solidFill>
            </a:endParaRPr>
          </a:p>
          <a:p>
            <a:r>
              <a:rPr lang="en-GB" sz="1800" dirty="0">
                <a:solidFill>
                  <a:schemeClr val="tx1"/>
                </a:solidFill>
                <a:hlinkClick r:id="rId6" action="ppaction://hlinksldjump"/>
              </a:rPr>
              <a:t>Healthcare and Premature Mortality</a:t>
            </a:r>
            <a:endParaRPr lang="en-GB" sz="1800" dirty="0">
              <a:solidFill>
                <a:schemeClr val="tx1"/>
              </a:solidFill>
            </a:endParaRPr>
          </a:p>
        </p:txBody>
      </p:sp>
    </p:spTree>
    <p:extLst>
      <p:ext uri="{BB962C8B-B14F-4D97-AF65-F5344CB8AC3E}">
        <p14:creationId xmlns:p14="http://schemas.microsoft.com/office/powerpoint/2010/main" val="153949910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3981760" y="448769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1407" y="2980797"/>
            <a:ext cx="3870720"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79446" y="399072"/>
            <a:ext cx="5140625" cy="1233395"/>
            <a:chOff x="58661" y="161936"/>
            <a:chExt cx="6792985" cy="1438177"/>
          </a:xfrm>
        </p:grpSpPr>
        <p:sp>
          <p:nvSpPr>
            <p:cNvPr id="2" name="Rounded Rectangle 1"/>
            <p:cNvSpPr/>
            <p:nvPr/>
          </p:nvSpPr>
          <p:spPr>
            <a:xfrm>
              <a:off x="58661" y="161936"/>
              <a:ext cx="6715323" cy="11946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45487" y="171607"/>
              <a:ext cx="6706159" cy="1428506"/>
            </a:xfrm>
            <a:prstGeom prst="rect">
              <a:avLst/>
            </a:prstGeom>
            <a:noFill/>
            <a:effectLst>
              <a:softEdge rad="12700"/>
            </a:effectLst>
          </p:spPr>
          <p:txBody>
            <a:bodyPr wrap="square" rtlCol="0">
              <a:spAutoFit/>
            </a:bodyPr>
            <a:lstStyle/>
            <a:p>
              <a:pPr>
                <a:lnSpc>
                  <a:spcPts val="1200"/>
                </a:lnSpc>
              </a:pPr>
              <a:r>
                <a:rPr lang="en-GB" sz="1000" b="1" dirty="0"/>
                <a:t>3.15 Emergency alcohol-specific readmission to any hospital within 30 days of discharge following an alcohol-specific admission</a:t>
              </a:r>
            </a:p>
            <a:p>
              <a:pPr>
                <a:lnSpc>
                  <a:spcPts val="1200"/>
                </a:lnSpc>
              </a:pPr>
              <a:r>
                <a:rPr lang="en-GB" sz="1000" dirty="0"/>
                <a:t>Alcohol consumption is a contributing factor to hospital admissions and deaths from a diverse range of conditions. Alcohol misuse is estimated to cost the NHS about £3.5 billion per year and society as a whole £21 billion annually. Alcohol-related admissions can be reduced through local interventions to reduce alcohol misuse and harm.</a:t>
              </a:r>
            </a:p>
          </p:txBody>
        </p:sp>
      </p:grpSp>
      <p:grpSp>
        <p:nvGrpSpPr>
          <p:cNvPr id="3" name="Group 2"/>
          <p:cNvGrpSpPr/>
          <p:nvPr/>
        </p:nvGrpSpPr>
        <p:grpSpPr>
          <a:xfrm>
            <a:off x="76035" y="1565023"/>
            <a:ext cx="3934563" cy="1170144"/>
            <a:chOff x="177743" y="1452561"/>
            <a:chExt cx="3462226" cy="1414611"/>
          </a:xfrm>
        </p:grpSpPr>
        <p:sp>
          <p:nvSpPr>
            <p:cNvPr id="13" name="Rounded Rectangle 12"/>
            <p:cNvSpPr/>
            <p:nvPr/>
          </p:nvSpPr>
          <p:spPr>
            <a:xfrm>
              <a:off x="177743" y="1452561"/>
              <a:ext cx="3384376" cy="14146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7144" y="1453278"/>
              <a:ext cx="3412825" cy="1413894"/>
            </a:xfrm>
            <a:prstGeom prst="rect">
              <a:avLst/>
            </a:prstGeom>
            <a:noFill/>
          </p:spPr>
          <p:txBody>
            <a:bodyPr wrap="square" rtlCol="0">
              <a:spAutoFit/>
            </a:bodyPr>
            <a:lstStyle/>
            <a:p>
              <a:r>
                <a:rPr lang="en-GB" sz="1000" dirty="0"/>
                <a:t>In 2015-17, the ratio for Derbyshire STP was 110.9, compared with NHS England (100), falling from 117.2.</a:t>
              </a:r>
            </a:p>
            <a:p>
              <a:r>
                <a:rPr lang="en-GB" sz="1000" dirty="0"/>
                <a:t>Erewash CCG – 99.0; down from 102.7.</a:t>
              </a:r>
            </a:p>
            <a:p>
              <a:r>
                <a:rPr lang="en-GB" sz="1000" dirty="0"/>
                <a:t>Hardwick CCG – 124.4; down from 134.5.</a:t>
              </a:r>
            </a:p>
            <a:p>
              <a:r>
                <a:rPr lang="en-GB" sz="1000" dirty="0"/>
                <a:t>North Derbyshire CCG – 101.5; down from 110.6.</a:t>
              </a:r>
            </a:p>
            <a:p>
              <a:r>
                <a:rPr lang="en-GB" sz="1000" dirty="0"/>
                <a:t>Southern Derbyshire CCG – 115.1; down from 117.2; significantly higher than for NHSE.</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34638"/>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31490" y="3510160"/>
            <a:ext cx="3577442" cy="2794649"/>
          </a:xfrm>
          <a:prstGeom prst="rect">
            <a:avLst/>
          </a:prstGeom>
        </p:spPr>
      </p:pic>
      <p:pic>
        <p:nvPicPr>
          <p:cNvPr id="5" name="Picture 4"/>
          <p:cNvPicPr>
            <a:picLocks noChangeAspect="1"/>
          </p:cNvPicPr>
          <p:nvPr/>
        </p:nvPicPr>
        <p:blipFill>
          <a:blip r:embed="rId3"/>
          <a:stretch>
            <a:fillRect/>
          </a:stretch>
        </p:blipFill>
        <p:spPr>
          <a:xfrm>
            <a:off x="4113476" y="4852427"/>
            <a:ext cx="4855995" cy="1097915"/>
          </a:xfrm>
          <a:prstGeom prst="rect">
            <a:avLst/>
          </a:prstGeom>
          <a:solidFill>
            <a:schemeClr val="bg1"/>
          </a:solidFill>
        </p:spPr>
      </p:pic>
    </p:spTree>
    <p:extLst>
      <p:ext uri="{BB962C8B-B14F-4D97-AF65-F5344CB8AC3E}">
        <p14:creationId xmlns:p14="http://schemas.microsoft.com/office/powerpoint/2010/main" val="1175713654"/>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3981760" y="448769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859652"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79447" y="399072"/>
            <a:ext cx="4636570" cy="1008633"/>
            <a:chOff x="58661" y="161936"/>
            <a:chExt cx="6792985" cy="1194657"/>
          </a:xfrm>
        </p:grpSpPr>
        <p:sp>
          <p:nvSpPr>
            <p:cNvPr id="2" name="Rounded Rectangle 1"/>
            <p:cNvSpPr/>
            <p:nvPr/>
          </p:nvSpPr>
          <p:spPr>
            <a:xfrm>
              <a:off x="58661" y="161936"/>
              <a:ext cx="6715323" cy="11946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45487" y="171607"/>
              <a:ext cx="6706159" cy="1004855"/>
            </a:xfrm>
            <a:prstGeom prst="rect">
              <a:avLst/>
            </a:prstGeom>
            <a:noFill/>
            <a:effectLst>
              <a:softEdge rad="12700"/>
            </a:effectLst>
          </p:spPr>
          <p:txBody>
            <a:bodyPr wrap="square" rtlCol="0">
              <a:spAutoFit/>
            </a:bodyPr>
            <a:lstStyle/>
            <a:p>
              <a:pPr>
                <a:lnSpc>
                  <a:spcPts val="1200"/>
                </a:lnSpc>
              </a:pPr>
              <a:r>
                <a:rPr lang="en-GB" sz="1000" b="1" dirty="0"/>
                <a:t>3.16 Unplanned readmissions to mental health services within 30 days of a mental health inpatient discharge in people aged 17 and over</a:t>
              </a:r>
            </a:p>
            <a:p>
              <a:pPr>
                <a:lnSpc>
                  <a:spcPts val="1200"/>
                </a:lnSpc>
              </a:pPr>
              <a:r>
                <a:rPr lang="en-GB" sz="1000" dirty="0"/>
                <a:t>Some emergency re-admissions within a defined period after discharge from hospital result from potentially avoidable adverse events, such as incomplete recovery or complications, including the post-discharge support offered to manage these.</a:t>
              </a:r>
            </a:p>
          </p:txBody>
        </p:sp>
      </p:grpSp>
      <p:grpSp>
        <p:nvGrpSpPr>
          <p:cNvPr id="3" name="Group 2"/>
          <p:cNvGrpSpPr/>
          <p:nvPr/>
        </p:nvGrpSpPr>
        <p:grpSpPr>
          <a:xfrm>
            <a:off x="467544" y="1565023"/>
            <a:ext cx="3096344" cy="1195176"/>
            <a:chOff x="177743" y="1452561"/>
            <a:chExt cx="3384376" cy="1444872"/>
          </a:xfrm>
        </p:grpSpPr>
        <p:sp>
          <p:nvSpPr>
            <p:cNvPr id="13" name="Rounded Rectangle 12"/>
            <p:cNvSpPr/>
            <p:nvPr/>
          </p:nvSpPr>
          <p:spPr>
            <a:xfrm>
              <a:off x="177743" y="1452561"/>
              <a:ext cx="3384376" cy="14146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6449" y="1483540"/>
              <a:ext cx="3305670" cy="1413893"/>
            </a:xfrm>
            <a:prstGeom prst="rect">
              <a:avLst/>
            </a:prstGeom>
            <a:noFill/>
          </p:spPr>
          <p:txBody>
            <a:bodyPr wrap="square" rtlCol="0">
              <a:spAutoFit/>
            </a:bodyPr>
            <a:lstStyle/>
            <a:p>
              <a:r>
                <a:rPr lang="en-GB" sz="1000" dirty="0"/>
                <a:t>In 2014/15, the ratio for Derbyshire STP was 89.7, compared with NHS England (100), falling from 96.8.</a:t>
              </a:r>
            </a:p>
            <a:p>
              <a:r>
                <a:rPr lang="en-GB" sz="1000" dirty="0"/>
                <a:t>Erewash CCG – 79.2; up from 58.6.</a:t>
              </a:r>
            </a:p>
            <a:p>
              <a:r>
                <a:rPr lang="en-GB" sz="1000" dirty="0"/>
                <a:t>Hardwick CCG – 93.4; down from 125.7.</a:t>
              </a:r>
            </a:p>
            <a:p>
              <a:r>
                <a:rPr lang="en-GB" sz="1000" dirty="0"/>
                <a:t>North Derbyshire CCG – 105.3; down from 118.1.</a:t>
              </a:r>
            </a:p>
            <a:p>
              <a:r>
                <a:rPr lang="en-GB" sz="1000" dirty="0"/>
                <a:t>Southern Derbyshire CCG – 81.5; up from 78.6.</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34638"/>
            <a:ext cx="1872208" cy="246221"/>
          </a:xfrm>
          <a:prstGeom prst="rect">
            <a:avLst/>
          </a:prstGeom>
          <a:noFill/>
        </p:spPr>
        <p:txBody>
          <a:bodyPr wrap="square" rtlCol="0">
            <a:spAutoFit/>
          </a:bodyPr>
          <a:lstStyle/>
          <a:p>
            <a:r>
              <a:rPr lang="en-GB" sz="1000" dirty="0"/>
              <a:t>Not available for this indicator</a:t>
            </a:r>
          </a:p>
        </p:txBody>
      </p:sp>
      <p:pic>
        <p:nvPicPr>
          <p:cNvPr id="12" name="Picture 11"/>
          <p:cNvPicPr>
            <a:picLocks noChangeAspect="1"/>
          </p:cNvPicPr>
          <p:nvPr/>
        </p:nvPicPr>
        <p:blipFill>
          <a:blip r:embed="rId2"/>
          <a:stretch>
            <a:fillRect/>
          </a:stretch>
        </p:blipFill>
        <p:spPr>
          <a:xfrm>
            <a:off x="235148" y="3462491"/>
            <a:ext cx="3570127" cy="2794649"/>
          </a:xfrm>
          <a:prstGeom prst="rect">
            <a:avLst/>
          </a:prstGeom>
        </p:spPr>
      </p:pic>
      <p:pic>
        <p:nvPicPr>
          <p:cNvPr id="14" name="Picture 13"/>
          <p:cNvPicPr>
            <a:picLocks noChangeAspect="1"/>
          </p:cNvPicPr>
          <p:nvPr/>
        </p:nvPicPr>
        <p:blipFill>
          <a:blip r:embed="rId3"/>
          <a:stretch>
            <a:fillRect/>
          </a:stretch>
        </p:blipFill>
        <p:spPr>
          <a:xfrm>
            <a:off x="4102880" y="4988470"/>
            <a:ext cx="4855995" cy="1097915"/>
          </a:xfrm>
          <a:prstGeom prst="rect">
            <a:avLst/>
          </a:prstGeom>
          <a:solidFill>
            <a:schemeClr val="bg1"/>
          </a:solidFill>
        </p:spPr>
      </p:pic>
    </p:spTree>
    <p:extLst>
      <p:ext uri="{BB962C8B-B14F-4D97-AF65-F5344CB8AC3E}">
        <p14:creationId xmlns:p14="http://schemas.microsoft.com/office/powerpoint/2010/main" val="210618698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3981760" y="448769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859652"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99072"/>
            <a:ext cx="5593457" cy="1177716"/>
            <a:chOff x="33326" y="161936"/>
            <a:chExt cx="6818321" cy="1394924"/>
          </a:xfrm>
        </p:grpSpPr>
        <p:sp>
          <p:nvSpPr>
            <p:cNvPr id="2" name="Rounded Rectangle 1"/>
            <p:cNvSpPr/>
            <p:nvPr/>
          </p:nvSpPr>
          <p:spPr>
            <a:xfrm>
              <a:off x="58661" y="161936"/>
              <a:ext cx="6715323" cy="11946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33326" y="171607"/>
              <a:ext cx="6818321" cy="1385253"/>
            </a:xfrm>
            <a:prstGeom prst="rect">
              <a:avLst/>
            </a:prstGeom>
            <a:noFill/>
            <a:effectLst>
              <a:softEdge rad="12700"/>
            </a:effectLst>
          </p:spPr>
          <p:txBody>
            <a:bodyPr wrap="square" rtlCol="0">
              <a:spAutoFit/>
            </a:bodyPr>
            <a:lstStyle/>
            <a:p>
              <a:pPr>
                <a:lnSpc>
                  <a:spcPts val="1200"/>
                </a:lnSpc>
              </a:pPr>
              <a:r>
                <a:rPr lang="en-GB" sz="1000" b="1" spc="-10" dirty="0"/>
                <a:t>3.17 Percentage of adults in contact with secondary mental health services in employment </a:t>
              </a:r>
            </a:p>
            <a:p>
              <a:pPr>
                <a:lnSpc>
                  <a:spcPts val="1200"/>
                </a:lnSpc>
              </a:pPr>
              <a:r>
                <a:rPr lang="en-GB" sz="1000" dirty="0"/>
                <a:t>The review "Is work good for your health and wellbeing" (2006) concluded that work was generally good for both physical and mental health and wellbeing. The strategy for public health takes a life course approach and this indicator provides a good indication of the impact limiting long-term illness has on employment among those in the "working well" life stage.</a:t>
              </a:r>
            </a:p>
            <a:p>
              <a:pPr>
                <a:lnSpc>
                  <a:spcPts val="1200"/>
                </a:lnSpc>
              </a:pPr>
              <a:r>
                <a:rPr lang="en-GB" sz="1000" i="1" dirty="0"/>
                <a:t>See also ASCOF 1F, NHSOF 2.5i and PHOF1.08ii.</a:t>
              </a:r>
            </a:p>
            <a:p>
              <a:pPr>
                <a:lnSpc>
                  <a:spcPts val="1200"/>
                </a:lnSpc>
              </a:pPr>
              <a:endParaRPr lang="en-GB" sz="1000" dirty="0"/>
            </a:p>
          </p:txBody>
        </p:sp>
      </p:grpSp>
      <p:grpSp>
        <p:nvGrpSpPr>
          <p:cNvPr id="3" name="Group 2"/>
          <p:cNvGrpSpPr/>
          <p:nvPr/>
        </p:nvGrpSpPr>
        <p:grpSpPr>
          <a:xfrm>
            <a:off x="89464" y="1452557"/>
            <a:ext cx="3887965" cy="1504659"/>
            <a:chOff x="177743" y="1381172"/>
            <a:chExt cx="3427660" cy="1622381"/>
          </a:xfrm>
        </p:grpSpPr>
        <p:sp>
          <p:nvSpPr>
            <p:cNvPr id="13" name="Rounded Rectangle 12"/>
            <p:cNvSpPr/>
            <p:nvPr/>
          </p:nvSpPr>
          <p:spPr>
            <a:xfrm>
              <a:off x="177743" y="1381172"/>
              <a:ext cx="3384376" cy="16045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1026" y="1410641"/>
              <a:ext cx="3384377" cy="1592912"/>
            </a:xfrm>
            <a:prstGeom prst="rect">
              <a:avLst/>
            </a:prstGeom>
            <a:noFill/>
          </p:spPr>
          <p:txBody>
            <a:bodyPr wrap="square" rtlCol="0">
              <a:spAutoFit/>
            </a:bodyPr>
            <a:lstStyle/>
            <a:p>
              <a:r>
                <a:rPr lang="en-GB" sz="1000" dirty="0"/>
                <a:t>In 2014/15 (Oct-Sep), the proportion of adults receiving NHS funded community mental health, learning disabilities or autism services who are in employment for Derbyshire STP was 12%, compared with 6.0% for NHS England, rising from 11%.</a:t>
              </a:r>
            </a:p>
            <a:p>
              <a:r>
                <a:rPr lang="en-GB" sz="1000" dirty="0"/>
                <a:t>Erewash CCG – 12%; unchanged.</a:t>
              </a:r>
            </a:p>
            <a:p>
              <a:r>
                <a:rPr lang="en-GB" sz="1000" dirty="0"/>
                <a:t>Hardwick CCG – 11%; unchanged.</a:t>
              </a:r>
            </a:p>
            <a:p>
              <a:r>
                <a:rPr lang="en-GB" sz="1000" dirty="0"/>
                <a:t>North Derbyshire CCG – 15%; up from 14%.</a:t>
              </a:r>
            </a:p>
            <a:p>
              <a:r>
                <a:rPr lang="en-GB" sz="1000" dirty="0"/>
                <a:t>Southern Derbyshire CCG – 10%; unchanged.</a:t>
              </a:r>
            </a:p>
            <a:p>
              <a:r>
                <a:rPr lang="en-GB" sz="1000" dirty="0"/>
                <a:t>All four CCGS had significantly higher rates than NHSE.</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34638"/>
            <a:ext cx="1872208" cy="246221"/>
          </a:xfrm>
          <a:prstGeom prst="rect">
            <a:avLst/>
          </a:prstGeom>
          <a:noFill/>
        </p:spPr>
        <p:txBody>
          <a:bodyPr wrap="square" rtlCol="0">
            <a:spAutoFit/>
          </a:bodyPr>
          <a:lstStyle/>
          <a:p>
            <a:r>
              <a:rPr lang="en-GB" sz="1000" dirty="0"/>
              <a:t>Not available for this indicator</a:t>
            </a:r>
          </a:p>
        </p:txBody>
      </p:sp>
      <p:pic>
        <p:nvPicPr>
          <p:cNvPr id="15" name="Picture 14"/>
          <p:cNvPicPr>
            <a:picLocks noChangeAspect="1"/>
          </p:cNvPicPr>
          <p:nvPr/>
        </p:nvPicPr>
        <p:blipFill>
          <a:blip r:embed="rId2"/>
          <a:stretch>
            <a:fillRect/>
          </a:stretch>
        </p:blipFill>
        <p:spPr>
          <a:xfrm>
            <a:off x="4113987" y="4934327"/>
            <a:ext cx="4833781" cy="1097915"/>
          </a:xfrm>
          <a:prstGeom prst="rect">
            <a:avLst/>
          </a:prstGeom>
          <a:solidFill>
            <a:schemeClr val="bg1"/>
          </a:solidFill>
        </p:spPr>
      </p:pic>
      <p:pic>
        <p:nvPicPr>
          <p:cNvPr id="22" name="Picture 21"/>
          <p:cNvPicPr>
            <a:picLocks noChangeAspect="1"/>
          </p:cNvPicPr>
          <p:nvPr/>
        </p:nvPicPr>
        <p:blipFill>
          <a:blip r:embed="rId3"/>
          <a:stretch>
            <a:fillRect/>
          </a:stretch>
        </p:blipFill>
        <p:spPr>
          <a:xfrm>
            <a:off x="220177" y="3462491"/>
            <a:ext cx="3577442" cy="2794649"/>
          </a:xfrm>
          <a:prstGeom prst="rect">
            <a:avLst/>
          </a:prstGeom>
        </p:spPr>
      </p:pic>
    </p:spTree>
    <p:extLst>
      <p:ext uri="{BB962C8B-B14F-4D97-AF65-F5344CB8AC3E}">
        <p14:creationId xmlns:p14="http://schemas.microsoft.com/office/powerpoint/2010/main" val="3701034845"/>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3981760" y="448769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859652"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99072"/>
            <a:ext cx="5593457" cy="1020362"/>
            <a:chOff x="33326" y="161936"/>
            <a:chExt cx="6818321" cy="1303789"/>
          </a:xfrm>
        </p:grpSpPr>
        <p:sp>
          <p:nvSpPr>
            <p:cNvPr id="2" name="Rounded Rectangle 1"/>
            <p:cNvSpPr/>
            <p:nvPr/>
          </p:nvSpPr>
          <p:spPr>
            <a:xfrm>
              <a:off x="58661" y="161936"/>
              <a:ext cx="6715323" cy="11946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33326" y="171607"/>
              <a:ext cx="6818321" cy="1294118"/>
            </a:xfrm>
            <a:prstGeom prst="rect">
              <a:avLst/>
            </a:prstGeom>
            <a:noFill/>
            <a:effectLst>
              <a:softEdge rad="12700"/>
            </a:effectLst>
          </p:spPr>
          <p:txBody>
            <a:bodyPr wrap="square" rtlCol="0">
              <a:spAutoFit/>
            </a:bodyPr>
            <a:lstStyle/>
            <a:p>
              <a:pPr>
                <a:lnSpc>
                  <a:spcPts val="1100"/>
                </a:lnSpc>
              </a:pPr>
              <a:r>
                <a:rPr lang="en-GB" sz="1000" b="1" spc="-10" dirty="0"/>
                <a:t>3.18 Hip fracture: care process composite indicator </a:t>
              </a:r>
            </a:p>
            <a:p>
              <a:pPr>
                <a:lnSpc>
                  <a:spcPts val="1100"/>
                </a:lnSpc>
              </a:pPr>
              <a:r>
                <a:rPr lang="en-GB" sz="1000" spc="-10" dirty="0"/>
                <a:t>There is evidence to suggest that some individual care processes for people with hip fracture are delivered but not others. To ensure high-quality care for people with hip fracture it is important that all of the care processes that make up the care pathway are delivered. This indicator aims to provide clinical commissioning groups with an indication of where the full hip fracture care pathway is delivered and reflects the provision of high-quality care.</a:t>
              </a:r>
            </a:p>
            <a:p>
              <a:pPr>
                <a:lnSpc>
                  <a:spcPts val="1200"/>
                </a:lnSpc>
              </a:pPr>
              <a:endParaRPr lang="en-GB" sz="1000" dirty="0"/>
            </a:p>
          </p:txBody>
        </p:sp>
      </p:grpSp>
      <p:grpSp>
        <p:nvGrpSpPr>
          <p:cNvPr id="3" name="Group 2"/>
          <p:cNvGrpSpPr/>
          <p:nvPr/>
        </p:nvGrpSpPr>
        <p:grpSpPr>
          <a:xfrm>
            <a:off x="89464" y="1358517"/>
            <a:ext cx="3921133" cy="1645267"/>
            <a:chOff x="177743" y="1381172"/>
            <a:chExt cx="3456901" cy="1669659"/>
          </a:xfrm>
        </p:grpSpPr>
        <p:sp>
          <p:nvSpPr>
            <p:cNvPr id="13" name="Rounded Rectangle 12"/>
            <p:cNvSpPr/>
            <p:nvPr/>
          </p:nvSpPr>
          <p:spPr>
            <a:xfrm>
              <a:off x="177743" y="1381172"/>
              <a:ext cx="3384376" cy="16045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86605" y="1395433"/>
              <a:ext cx="3448039" cy="1655398"/>
            </a:xfrm>
            <a:prstGeom prst="rect">
              <a:avLst/>
            </a:prstGeom>
            <a:noFill/>
          </p:spPr>
          <p:txBody>
            <a:bodyPr wrap="square" rtlCol="0">
              <a:spAutoFit/>
            </a:bodyPr>
            <a:lstStyle/>
            <a:p>
              <a:pPr>
                <a:lnSpc>
                  <a:spcPts val="1000"/>
                </a:lnSpc>
              </a:pPr>
              <a:r>
                <a:rPr lang="en-GB" sz="1000" spc="-20" dirty="0"/>
                <a:t>The number of patients with hip fracture who received all nine of the agreed Best Practice standards, as a percentage of the number of patients in the National Hip Fracture Database who have been discharged.</a:t>
              </a:r>
            </a:p>
            <a:p>
              <a:pPr>
                <a:lnSpc>
                  <a:spcPts val="1000"/>
                </a:lnSpc>
              </a:pPr>
              <a:r>
                <a:rPr lang="en-GB" sz="1000" spc="-20" dirty="0"/>
                <a:t>In 2016 the proportion for Derbyshire STP was 70.2%, compared with 62.7% for NHS England, rising from 69.2%.</a:t>
              </a:r>
            </a:p>
            <a:p>
              <a:pPr>
                <a:lnSpc>
                  <a:spcPts val="1000"/>
                </a:lnSpc>
              </a:pPr>
              <a:r>
                <a:rPr lang="en-GB" sz="1000" spc="-20" dirty="0"/>
                <a:t>Erewash CCG – 73.5%; down from 79.4%; significantly higher than NHSE.</a:t>
              </a:r>
            </a:p>
            <a:p>
              <a:pPr>
                <a:lnSpc>
                  <a:spcPts val="1000"/>
                </a:lnSpc>
              </a:pPr>
              <a:r>
                <a:rPr lang="en-GB" sz="1000" spc="-20" dirty="0"/>
                <a:t>Hardwick CCG – 70.1%; up from 51.7%</a:t>
              </a:r>
            </a:p>
            <a:p>
              <a:pPr>
                <a:lnSpc>
                  <a:spcPts val="1000"/>
                </a:lnSpc>
              </a:pPr>
              <a:r>
                <a:rPr lang="en-GB" sz="1000" spc="-20" dirty="0"/>
                <a:t>North Derbyshire CCG – 64.3%; up from 64.2%.</a:t>
              </a:r>
            </a:p>
            <a:p>
              <a:pPr>
                <a:lnSpc>
                  <a:spcPts val="1000"/>
                </a:lnSpc>
              </a:pPr>
              <a:r>
                <a:rPr lang="en-GB" sz="1000" spc="-20" dirty="0"/>
                <a:t>Southern Derbyshire CCG – 73.6%; up fro 73.6%; significantly higher than NHSE.</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Down Arrow 31"/>
          <p:cNvSpPr/>
          <p:nvPr/>
        </p:nvSpPr>
        <p:spPr>
          <a:xfrm>
            <a:off x="5868144" y="789106"/>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7" name="Group 26"/>
          <p:cNvGrpSpPr/>
          <p:nvPr/>
        </p:nvGrpSpPr>
        <p:grpSpPr>
          <a:xfrm>
            <a:off x="6444208" y="6587514"/>
            <a:ext cx="2525263" cy="258229"/>
            <a:chOff x="6444208" y="6587514"/>
            <a:chExt cx="2525263" cy="258229"/>
          </a:xfrm>
        </p:grpSpPr>
        <p:sp>
          <p:nvSpPr>
            <p:cNvPr id="28" name="Rounded Rectangle 27"/>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9" name="Group 28"/>
            <p:cNvGrpSpPr/>
            <p:nvPr/>
          </p:nvGrpSpPr>
          <p:grpSpPr>
            <a:xfrm>
              <a:off x="7137486" y="6599522"/>
              <a:ext cx="700304" cy="246221"/>
              <a:chOff x="7005353" y="6583745"/>
              <a:chExt cx="720000" cy="246221"/>
            </a:xfrm>
          </p:grpSpPr>
          <p:sp>
            <p:nvSpPr>
              <p:cNvPr id="36" name="Rounded Rectangle 35"/>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0" name="TextBox 39"/>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7" name="TextBox 36"/>
          <p:cNvSpPr txBox="1"/>
          <p:nvPr/>
        </p:nvSpPr>
        <p:spPr>
          <a:xfrm>
            <a:off x="5530175" y="2834638"/>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220177" y="3481198"/>
            <a:ext cx="3577442" cy="2794649"/>
          </a:xfrm>
          <a:prstGeom prst="rect">
            <a:avLst/>
          </a:prstGeom>
        </p:spPr>
      </p:pic>
      <p:pic>
        <p:nvPicPr>
          <p:cNvPr id="5" name="Picture 4"/>
          <p:cNvPicPr>
            <a:picLocks noChangeAspect="1"/>
          </p:cNvPicPr>
          <p:nvPr/>
        </p:nvPicPr>
        <p:blipFill>
          <a:blip r:embed="rId3"/>
          <a:stretch>
            <a:fillRect/>
          </a:stretch>
        </p:blipFill>
        <p:spPr>
          <a:xfrm>
            <a:off x="4038281" y="4905697"/>
            <a:ext cx="4855995" cy="1097915"/>
          </a:xfrm>
          <a:prstGeom prst="rect">
            <a:avLst/>
          </a:prstGeom>
          <a:solidFill>
            <a:schemeClr val="bg1"/>
          </a:solidFill>
        </p:spPr>
      </p:pic>
    </p:spTree>
    <p:extLst>
      <p:ext uri="{BB962C8B-B14F-4D97-AF65-F5344CB8AC3E}">
        <p14:creationId xmlns:p14="http://schemas.microsoft.com/office/powerpoint/2010/main" val="1311514768"/>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114" y="461877"/>
            <a:ext cx="5184576" cy="870642"/>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26715" y="276568"/>
              <a:ext cx="5112568" cy="894016"/>
            </a:xfrm>
            <a:prstGeom prst="rect">
              <a:avLst/>
            </a:prstGeom>
            <a:noFill/>
            <a:effectLst>
              <a:softEdge rad="12700"/>
            </a:effectLst>
          </p:spPr>
          <p:txBody>
            <a:bodyPr wrap="square" rtlCol="0">
              <a:spAutoFit/>
            </a:bodyPr>
            <a:lstStyle/>
            <a:p>
              <a:r>
                <a:rPr lang="en-GB" sz="1000" b="1" dirty="0"/>
                <a:t>4.1 Patient experience of GP out-of-hours services</a:t>
              </a:r>
            </a:p>
            <a:p>
              <a:r>
                <a:rPr lang="en-GB" sz="1000" dirty="0"/>
                <a:t>The percentage of people reporting a 'very good' or 'fairly good' experience of GP out-of-hours services </a:t>
              </a:r>
            </a:p>
            <a:p>
              <a:r>
                <a:rPr lang="en-GB" sz="1000" i="1" dirty="0"/>
                <a:t>See also NHSOF 4a.ii</a:t>
              </a:r>
            </a:p>
          </p:txBody>
        </p:sp>
      </p:grpSp>
      <p:grpSp>
        <p:nvGrpSpPr>
          <p:cNvPr id="3" name="Group 2"/>
          <p:cNvGrpSpPr/>
          <p:nvPr/>
        </p:nvGrpSpPr>
        <p:grpSpPr>
          <a:xfrm>
            <a:off x="158311" y="1460875"/>
            <a:ext cx="3723800"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1466" y="1435430"/>
              <a:ext cx="3242126" cy="1323439"/>
            </a:xfrm>
            <a:prstGeom prst="rect">
              <a:avLst/>
            </a:prstGeom>
            <a:noFill/>
          </p:spPr>
          <p:txBody>
            <a:bodyPr wrap="square" rtlCol="0">
              <a:spAutoFit/>
            </a:bodyPr>
            <a:lstStyle/>
            <a:p>
              <a:r>
                <a:rPr lang="en-GB" sz="1000" dirty="0"/>
                <a:t>The proportion for Derbyshire STP in 2014/15 was 73.8%, higher than for NHS England (68.6%), and had risen from 68.4%.</a:t>
              </a:r>
            </a:p>
            <a:p>
              <a:r>
                <a:rPr lang="en-GB" sz="1000" dirty="0"/>
                <a:t>Erewash CCG – 65.1%; down from 68.9%.</a:t>
              </a:r>
            </a:p>
            <a:p>
              <a:r>
                <a:rPr lang="en-GB" sz="1000" dirty="0"/>
                <a:t>Hardwick CCG – 67.2%; down from 67.7%.</a:t>
              </a:r>
            </a:p>
            <a:p>
              <a:r>
                <a:rPr lang="en-GB" sz="1000" dirty="0"/>
                <a:t>North Derbyshire CCG – 79.1%; up from 71.9%; significantly higher than NHSE.</a:t>
              </a:r>
            </a:p>
            <a:p>
              <a:r>
                <a:rPr lang="en-GB" sz="1000" dirty="0"/>
                <a:t>Southern Derbyshire CCG – 73.0%; up from 70.4%.</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25263" cy="258229"/>
            <a:chOff x="6444208" y="6587514"/>
            <a:chExt cx="2525263" cy="258229"/>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137486" y="6599522"/>
              <a:ext cx="700304" cy="246221"/>
              <a:chOff x="7005353" y="6583745"/>
              <a:chExt cx="720000" cy="246221"/>
            </a:xfrm>
          </p:grpSpPr>
          <p:sp>
            <p:nvSpPr>
              <p:cNvPr id="43" name="Rounded Rectangle 42"/>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4" name="TextBox 33"/>
          <p:cNvSpPr txBox="1"/>
          <p:nvPr/>
        </p:nvSpPr>
        <p:spPr>
          <a:xfrm>
            <a:off x="5602183" y="2811732"/>
            <a:ext cx="1872208" cy="246221"/>
          </a:xfrm>
          <a:prstGeom prst="rect">
            <a:avLst/>
          </a:prstGeom>
          <a:noFill/>
        </p:spPr>
        <p:txBody>
          <a:bodyPr wrap="square" rtlCol="0">
            <a:spAutoFit/>
          </a:bodyPr>
          <a:lstStyle/>
          <a:p>
            <a:r>
              <a:rPr lang="en-GB" sz="1000" dirty="0"/>
              <a:t>Not available for this indicator</a:t>
            </a:r>
          </a:p>
        </p:txBody>
      </p:sp>
      <p:graphicFrame>
        <p:nvGraphicFramePr>
          <p:cNvPr id="29" name="Chart 28"/>
          <p:cNvGraphicFramePr>
            <a:graphicFrameLocks/>
          </p:cNvGraphicFramePr>
          <p:nvPr>
            <p:extLst>
              <p:ext uri="{D42A27DB-BD31-4B8C-83A1-F6EECF244321}">
                <p14:modId xmlns:p14="http://schemas.microsoft.com/office/powerpoint/2010/main" val="3216137196"/>
              </p:ext>
            </p:extLst>
          </p:nvPr>
        </p:nvGraphicFramePr>
        <p:xfrm>
          <a:off x="573360" y="3481198"/>
          <a:ext cx="2964996" cy="2779123"/>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11"/>
          <p:cNvPicPr>
            <a:picLocks noChangeAspect="1"/>
          </p:cNvPicPr>
          <p:nvPr/>
        </p:nvPicPr>
        <p:blipFill>
          <a:blip r:embed="rId3"/>
          <a:stretch>
            <a:fillRect/>
          </a:stretch>
        </p:blipFill>
        <p:spPr>
          <a:xfrm>
            <a:off x="4179153" y="4895285"/>
            <a:ext cx="4718268" cy="1204595"/>
          </a:xfrm>
          <a:prstGeom prst="rect">
            <a:avLst/>
          </a:prstGeom>
          <a:solidFill>
            <a:schemeClr val="bg1"/>
          </a:solidFill>
        </p:spPr>
      </p:pic>
    </p:spTree>
    <p:extLst>
      <p:ext uri="{BB962C8B-B14F-4D97-AF65-F5344CB8AC3E}">
        <p14:creationId xmlns:p14="http://schemas.microsoft.com/office/powerpoint/2010/main" val="74484096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113" y="363519"/>
            <a:ext cx="5184576" cy="1169551"/>
            <a:chOff x="179512" y="-12628"/>
            <a:chExt cx="5184576" cy="1464393"/>
          </a:xfrm>
        </p:grpSpPr>
        <p:sp>
          <p:nvSpPr>
            <p:cNvPr id="2" name="Rounded Rectangle 1"/>
            <p:cNvSpPr/>
            <p:nvPr/>
          </p:nvSpPr>
          <p:spPr>
            <a:xfrm>
              <a:off x="179512" y="12866"/>
              <a:ext cx="5184576" cy="13753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12628"/>
              <a:ext cx="5112568" cy="1464393"/>
            </a:xfrm>
            <a:prstGeom prst="rect">
              <a:avLst/>
            </a:prstGeom>
            <a:noFill/>
            <a:effectLst>
              <a:softEdge rad="12700"/>
            </a:effectLst>
          </p:spPr>
          <p:txBody>
            <a:bodyPr wrap="square" rtlCol="0">
              <a:spAutoFit/>
            </a:bodyPr>
            <a:lstStyle/>
            <a:p>
              <a:r>
                <a:rPr lang="en-GB" sz="1000" b="1" dirty="0"/>
                <a:t>4.2 Patient experience of hospital care </a:t>
              </a:r>
            </a:p>
            <a:p>
              <a:r>
                <a:rPr lang="en-GB" sz="1000" dirty="0"/>
                <a:t>This indicator is based on the National Inpatient Survey, which is completed by a sample of patients aged 16 years and over who have been discharged from an acute or specialist trust, with at least one overnight stay. The indicator is a composite, calculated as the average of five domains: access &amp; waiting; safe, high quality co-ordinated care; better information more choice; building closer relationships; and clean, comfortable and friendly place to be.  Questions within the domains are scored between 0 and 100.</a:t>
              </a:r>
              <a:endParaRPr lang="en-GB" sz="1000" i="1" dirty="0"/>
            </a:p>
          </p:txBody>
        </p:sp>
      </p:grpSp>
      <p:grpSp>
        <p:nvGrpSpPr>
          <p:cNvPr id="3" name="Group 2"/>
          <p:cNvGrpSpPr/>
          <p:nvPr/>
        </p:nvGrpSpPr>
        <p:grpSpPr>
          <a:xfrm>
            <a:off x="56114" y="1546531"/>
            <a:ext cx="3925648"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0207" y="1509022"/>
              <a:ext cx="3242126" cy="1015663"/>
            </a:xfrm>
            <a:prstGeom prst="rect">
              <a:avLst/>
            </a:prstGeom>
            <a:noFill/>
          </p:spPr>
          <p:txBody>
            <a:bodyPr wrap="square" rtlCol="0">
              <a:spAutoFit/>
            </a:bodyPr>
            <a:lstStyle/>
            <a:p>
              <a:r>
                <a:rPr lang="en-GB" sz="1000" dirty="0"/>
                <a:t>The average score in 2015/16 for Derbyshire STP was 79.4, higher than for NHS England (77.0), and had risen from 78.2</a:t>
              </a:r>
            </a:p>
            <a:p>
              <a:r>
                <a:rPr lang="en-GB" sz="1000" dirty="0"/>
                <a:t>Erewash CCG – 79.9; up from 78.8.</a:t>
              </a:r>
            </a:p>
            <a:p>
              <a:r>
                <a:rPr lang="en-GB" sz="1000" dirty="0"/>
                <a:t>Hardwick CCG – 81.3; up from 78.3.</a:t>
              </a:r>
            </a:p>
            <a:p>
              <a:r>
                <a:rPr lang="en-GB" sz="1000" dirty="0"/>
                <a:t>North Derbyshire CCG – 77.6; down from 78.7.</a:t>
              </a:r>
            </a:p>
            <a:p>
              <a:r>
                <a:rPr lang="en-GB" sz="1000" dirty="0"/>
                <a:t>Southern Derbyshire CCG – 78.8; up from 77.0.</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25263" cy="258229"/>
            <a:chOff x="6444208" y="6587514"/>
            <a:chExt cx="2525263" cy="258229"/>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137486" y="6599522"/>
              <a:ext cx="700304" cy="246221"/>
              <a:chOff x="7005353" y="6583745"/>
              <a:chExt cx="720000" cy="246221"/>
            </a:xfrm>
          </p:grpSpPr>
          <p:sp>
            <p:nvSpPr>
              <p:cNvPr id="43" name="Rounded Rectangle 42"/>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4" name="TextBox 33"/>
          <p:cNvSpPr txBox="1"/>
          <p:nvPr/>
        </p:nvSpPr>
        <p:spPr>
          <a:xfrm>
            <a:off x="5602183" y="2811732"/>
            <a:ext cx="1872208" cy="246221"/>
          </a:xfrm>
          <a:prstGeom prst="rect">
            <a:avLst/>
          </a:prstGeom>
          <a:noFill/>
        </p:spPr>
        <p:txBody>
          <a:bodyPr wrap="square" rtlCol="0">
            <a:spAutoFit/>
          </a:bodyPr>
          <a:lstStyle/>
          <a:p>
            <a:r>
              <a:rPr lang="en-GB" sz="1000" dirty="0"/>
              <a:t>Not available for this indicator</a:t>
            </a:r>
          </a:p>
        </p:txBody>
      </p:sp>
      <p:pic>
        <p:nvPicPr>
          <p:cNvPr id="12" name="Picture 11"/>
          <p:cNvPicPr>
            <a:picLocks noChangeAspect="1"/>
          </p:cNvPicPr>
          <p:nvPr/>
        </p:nvPicPr>
        <p:blipFill>
          <a:blip r:embed="rId2"/>
          <a:stretch>
            <a:fillRect/>
          </a:stretch>
        </p:blipFill>
        <p:spPr>
          <a:xfrm>
            <a:off x="230987" y="3481198"/>
            <a:ext cx="3577442" cy="2794649"/>
          </a:xfrm>
          <a:prstGeom prst="rect">
            <a:avLst/>
          </a:prstGeom>
        </p:spPr>
      </p:pic>
      <p:pic>
        <p:nvPicPr>
          <p:cNvPr id="14" name="Picture 13"/>
          <p:cNvPicPr>
            <a:picLocks noChangeAspect="1"/>
          </p:cNvPicPr>
          <p:nvPr/>
        </p:nvPicPr>
        <p:blipFill>
          <a:blip r:embed="rId3"/>
          <a:stretch>
            <a:fillRect/>
          </a:stretch>
        </p:blipFill>
        <p:spPr>
          <a:xfrm>
            <a:off x="4152496" y="4893807"/>
            <a:ext cx="4771582" cy="1204595"/>
          </a:xfrm>
          <a:prstGeom prst="rect">
            <a:avLst/>
          </a:prstGeom>
          <a:solidFill>
            <a:schemeClr val="bg1"/>
          </a:solidFill>
        </p:spPr>
      </p:pic>
    </p:spTree>
    <p:extLst>
      <p:ext uri="{BB962C8B-B14F-4D97-AF65-F5344CB8AC3E}">
        <p14:creationId xmlns:p14="http://schemas.microsoft.com/office/powerpoint/2010/main" val="63577946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113" y="383880"/>
            <a:ext cx="5184576" cy="1098473"/>
            <a:chOff x="179512" y="12866"/>
            <a:chExt cx="5184576" cy="1375396"/>
          </a:xfrm>
        </p:grpSpPr>
        <p:sp>
          <p:nvSpPr>
            <p:cNvPr id="2" name="Rounded Rectangle 1"/>
            <p:cNvSpPr/>
            <p:nvPr/>
          </p:nvSpPr>
          <p:spPr>
            <a:xfrm>
              <a:off x="179512" y="12866"/>
              <a:ext cx="5184576" cy="13753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91656" y="133557"/>
              <a:ext cx="5112568" cy="1079026"/>
            </a:xfrm>
            <a:prstGeom prst="rect">
              <a:avLst/>
            </a:prstGeom>
            <a:noFill/>
            <a:effectLst>
              <a:softEdge rad="12700"/>
            </a:effectLst>
          </p:spPr>
          <p:txBody>
            <a:bodyPr wrap="square" rtlCol="0">
              <a:spAutoFit/>
            </a:bodyPr>
            <a:lstStyle/>
            <a:p>
              <a:r>
                <a:rPr lang="en-GB" sz="1000" b="1" dirty="0"/>
                <a:t>4.5 Responsiveness to Inpatients personal needs </a:t>
              </a:r>
            </a:p>
            <a:p>
              <a:r>
                <a:rPr lang="en-GB" sz="1000" dirty="0"/>
                <a:t>The indicator is a composite, calculated as the average of five survey questions from the National Inpatient Survey. Each question describes a different element of the overarching theme, “responsiveness to patients’. Individual questions are scored according to a pre-defined scoring regime that awards scores between 0 and 100.</a:t>
              </a:r>
              <a:endParaRPr lang="en-GB" sz="1000" i="1" dirty="0"/>
            </a:p>
          </p:txBody>
        </p:sp>
      </p:grpSp>
      <p:grpSp>
        <p:nvGrpSpPr>
          <p:cNvPr id="3" name="Group 2"/>
          <p:cNvGrpSpPr/>
          <p:nvPr/>
        </p:nvGrpSpPr>
        <p:grpSpPr>
          <a:xfrm>
            <a:off x="56114" y="1546531"/>
            <a:ext cx="3925648"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20207" y="1509022"/>
              <a:ext cx="3242126" cy="1015663"/>
            </a:xfrm>
            <a:prstGeom prst="rect">
              <a:avLst/>
            </a:prstGeom>
            <a:noFill/>
          </p:spPr>
          <p:txBody>
            <a:bodyPr wrap="square" rtlCol="0">
              <a:spAutoFit/>
            </a:bodyPr>
            <a:lstStyle/>
            <a:p>
              <a:r>
                <a:rPr lang="en-GB" sz="1000" dirty="0"/>
                <a:t>The average score in 2015/16 for Derbyshire STP was 71.7, higher than for NHS England (69.2), and had risen from 71.1.</a:t>
              </a:r>
            </a:p>
            <a:p>
              <a:r>
                <a:rPr lang="en-GB" sz="1000" dirty="0"/>
                <a:t>Erewash CCG – 73.6; up from 68.9.</a:t>
              </a:r>
            </a:p>
            <a:p>
              <a:r>
                <a:rPr lang="en-GB" sz="1000" dirty="0"/>
                <a:t>Hardwick CCG – 74.0; up from 73.3.</a:t>
              </a:r>
            </a:p>
            <a:p>
              <a:r>
                <a:rPr lang="en-GB" sz="1000" dirty="0"/>
                <a:t>North Derbyshire CCG – 68.5; down from 71.8.</a:t>
              </a:r>
            </a:p>
            <a:p>
              <a:r>
                <a:rPr lang="en-GB" sz="1000" dirty="0"/>
                <a:t>Southern Derbyshire CCG – 70.7; up from 70.2.</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25263" cy="258229"/>
            <a:chOff x="6444208" y="6587514"/>
            <a:chExt cx="2525263" cy="258229"/>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42" name="Group 41"/>
            <p:cNvGrpSpPr/>
            <p:nvPr/>
          </p:nvGrpSpPr>
          <p:grpSpPr>
            <a:xfrm>
              <a:off x="7137486" y="6599522"/>
              <a:ext cx="700304" cy="246221"/>
              <a:chOff x="7005353" y="6583745"/>
              <a:chExt cx="720000" cy="246221"/>
            </a:xfrm>
          </p:grpSpPr>
          <p:sp>
            <p:nvSpPr>
              <p:cNvPr id="43" name="Rounded Rectangle 42"/>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CCGOF</a:t>
                </a:r>
              </a:p>
            </p:txBody>
          </p:sp>
        </p:grpSp>
      </p:grpSp>
      <p:sp>
        <p:nvSpPr>
          <p:cNvPr id="34" name="TextBox 33"/>
          <p:cNvSpPr txBox="1"/>
          <p:nvPr/>
        </p:nvSpPr>
        <p:spPr>
          <a:xfrm>
            <a:off x="5602183" y="2811732"/>
            <a:ext cx="1872208" cy="246221"/>
          </a:xfrm>
          <a:prstGeom prst="rect">
            <a:avLst/>
          </a:prstGeom>
          <a:noFill/>
        </p:spPr>
        <p:txBody>
          <a:bodyPr wrap="square" rtlCol="0">
            <a:spAutoFit/>
          </a:bodyPr>
          <a:lstStyle/>
          <a:p>
            <a:r>
              <a:rPr lang="en-GB" sz="1000" dirty="0"/>
              <a:t>Not available for this indicator</a:t>
            </a:r>
          </a:p>
        </p:txBody>
      </p:sp>
      <p:pic>
        <p:nvPicPr>
          <p:cNvPr id="23" name="Picture 22"/>
          <p:cNvPicPr>
            <a:picLocks noChangeAspect="1"/>
          </p:cNvPicPr>
          <p:nvPr/>
        </p:nvPicPr>
        <p:blipFill>
          <a:blip r:embed="rId2"/>
          <a:stretch>
            <a:fillRect/>
          </a:stretch>
        </p:blipFill>
        <p:spPr>
          <a:xfrm>
            <a:off x="230217" y="3573016"/>
            <a:ext cx="3577442" cy="2794649"/>
          </a:xfrm>
          <a:prstGeom prst="rect">
            <a:avLst/>
          </a:prstGeom>
        </p:spPr>
      </p:pic>
      <p:pic>
        <p:nvPicPr>
          <p:cNvPr id="25" name="Picture 24"/>
          <p:cNvPicPr>
            <a:picLocks noChangeAspect="1"/>
          </p:cNvPicPr>
          <p:nvPr/>
        </p:nvPicPr>
        <p:blipFill>
          <a:blip r:embed="rId3"/>
          <a:stretch>
            <a:fillRect/>
          </a:stretch>
        </p:blipFill>
        <p:spPr>
          <a:xfrm>
            <a:off x="4104925" y="4895285"/>
            <a:ext cx="4722710" cy="1204595"/>
          </a:xfrm>
          <a:prstGeom prst="rect">
            <a:avLst/>
          </a:prstGeom>
          <a:solidFill>
            <a:schemeClr val="bg1"/>
          </a:solidFill>
        </p:spPr>
      </p:pic>
    </p:spTree>
    <p:extLst>
      <p:ext uri="{BB962C8B-B14F-4D97-AF65-F5344CB8AC3E}">
        <p14:creationId xmlns:p14="http://schemas.microsoft.com/office/powerpoint/2010/main" val="2873508735"/>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61293"/>
            <a:ext cx="5184576" cy="894999"/>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861774"/>
            </a:xfrm>
            <a:prstGeom prst="rect">
              <a:avLst/>
            </a:prstGeom>
            <a:noFill/>
            <a:effectLst>
              <a:softEdge rad="12700"/>
            </a:effectLst>
          </p:spPr>
          <p:txBody>
            <a:bodyPr wrap="square" rtlCol="0">
              <a:spAutoFit/>
            </a:bodyPr>
            <a:lstStyle/>
            <a:p>
              <a:r>
                <a:rPr lang="en-GB" sz="1000" b="1" dirty="0"/>
                <a:t>1A Social care-related quality of life score</a:t>
              </a:r>
            </a:p>
            <a:p>
              <a:r>
                <a:rPr lang="en-GB" sz="1000" dirty="0"/>
                <a:t>This outcome is influenced by a range of factors, including the quality of care and support. It is a composite measure calculated by using responses to eight questions in the Adult Social Care Survey of users of social care, covering different aspects of social care related quality of life.</a:t>
              </a:r>
            </a:p>
          </p:txBody>
        </p:sp>
      </p:grpSp>
      <p:grpSp>
        <p:nvGrpSpPr>
          <p:cNvPr id="3" name="Group 2"/>
          <p:cNvGrpSpPr/>
          <p:nvPr/>
        </p:nvGrpSpPr>
        <p:grpSpPr>
          <a:xfrm>
            <a:off x="971600" y="1700808"/>
            <a:ext cx="2520280" cy="936104"/>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400110"/>
            </a:xfrm>
            <a:prstGeom prst="rect">
              <a:avLst/>
            </a:prstGeom>
            <a:noFill/>
          </p:spPr>
          <p:txBody>
            <a:bodyPr wrap="square" rtlCol="0">
              <a:spAutoFit/>
            </a:bodyPr>
            <a:lstStyle/>
            <a:p>
              <a:r>
                <a:rPr lang="en-GB" sz="1000" dirty="0"/>
                <a:t>In 2017/18, the average score in Derbyshire was 19.0, lower than for England (19.1), having fallen from 19.7.</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pic>
        <p:nvPicPr>
          <p:cNvPr id="4" name="Picture 3"/>
          <p:cNvPicPr>
            <a:picLocks noChangeAspect="1"/>
          </p:cNvPicPr>
          <p:nvPr/>
        </p:nvPicPr>
        <p:blipFill>
          <a:blip r:embed="rId2"/>
          <a:stretch>
            <a:fillRect/>
          </a:stretch>
        </p:blipFill>
        <p:spPr>
          <a:xfrm>
            <a:off x="172963" y="3696584"/>
            <a:ext cx="3694496" cy="2328874"/>
          </a:xfrm>
          <a:prstGeom prst="rect">
            <a:avLst/>
          </a:prstGeom>
        </p:spPr>
      </p:pic>
      <p:pic>
        <p:nvPicPr>
          <p:cNvPr id="23" name="Picture 22"/>
          <p:cNvPicPr>
            <a:picLocks noChangeAspect="1"/>
          </p:cNvPicPr>
          <p:nvPr/>
        </p:nvPicPr>
        <p:blipFill>
          <a:blip r:embed="rId3"/>
          <a:stretch>
            <a:fillRect/>
          </a:stretch>
        </p:blipFill>
        <p:spPr>
          <a:xfrm>
            <a:off x="4291523" y="5003064"/>
            <a:ext cx="4349514" cy="991235"/>
          </a:xfrm>
          <a:prstGeom prst="rect">
            <a:avLst/>
          </a:prstGeom>
          <a:solidFill>
            <a:schemeClr val="bg1"/>
          </a:solidFill>
        </p:spPr>
      </p:pic>
      <p:pic>
        <p:nvPicPr>
          <p:cNvPr id="28" name="Picture 27"/>
          <p:cNvPicPr>
            <a:picLocks noChangeAspect="1"/>
          </p:cNvPicPr>
          <p:nvPr/>
        </p:nvPicPr>
        <p:blipFill>
          <a:blip r:embed="rId4"/>
          <a:stretch>
            <a:fillRect/>
          </a:stretch>
        </p:blipFill>
        <p:spPr>
          <a:xfrm>
            <a:off x="4141396" y="1967608"/>
            <a:ext cx="4777675" cy="2206498"/>
          </a:xfrm>
          <a:prstGeom prst="rect">
            <a:avLst/>
          </a:prstGeom>
          <a:solidFill>
            <a:schemeClr val="bg1"/>
          </a:solidFill>
        </p:spPr>
      </p:pic>
    </p:spTree>
    <p:extLst>
      <p:ext uri="{BB962C8B-B14F-4D97-AF65-F5344CB8AC3E}">
        <p14:creationId xmlns:p14="http://schemas.microsoft.com/office/powerpoint/2010/main" val="355614272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14921"/>
            <a:ext cx="5184576" cy="1219154"/>
            <a:chOff x="179512" y="161936"/>
            <a:chExt cx="5184576" cy="1287662"/>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247811"/>
            </a:xfrm>
            <a:prstGeom prst="rect">
              <a:avLst/>
            </a:prstGeom>
            <a:noFill/>
            <a:effectLst>
              <a:softEdge rad="12700"/>
            </a:effectLst>
          </p:spPr>
          <p:txBody>
            <a:bodyPr wrap="square" rtlCol="0">
              <a:spAutoFit/>
            </a:bodyPr>
            <a:lstStyle/>
            <a:p>
              <a:r>
                <a:rPr lang="en-GB" sz="1000" b="1" dirty="0"/>
                <a:t>1B Proportion of people who use services who have control over their daily life</a:t>
              </a:r>
            </a:p>
            <a:p>
              <a:r>
                <a:rPr lang="en-GB" sz="1000" dirty="0"/>
                <a:t>A key objective of the drive to make care and support more personalised is that support more closely matches the needs and wishes of the individual, putting users of services in control of their care and support. Therefore, asking users of care and support about the extent to which they feel in control of their daily lives is one means of measuring whether this objective is being achieved.</a:t>
              </a:r>
            </a:p>
          </p:txBody>
        </p:sp>
      </p:grpSp>
      <p:grpSp>
        <p:nvGrpSpPr>
          <p:cNvPr id="3" name="Group 2"/>
          <p:cNvGrpSpPr/>
          <p:nvPr/>
        </p:nvGrpSpPr>
        <p:grpSpPr>
          <a:xfrm>
            <a:off x="971600" y="1700808"/>
            <a:ext cx="2520280" cy="936104"/>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3"/>
              <a:ext cx="3240360" cy="1258967"/>
            </a:xfrm>
            <a:prstGeom prst="rect">
              <a:avLst/>
            </a:prstGeom>
            <a:noFill/>
          </p:spPr>
          <p:txBody>
            <a:bodyPr wrap="square" rtlCol="0">
              <a:spAutoFit/>
            </a:bodyPr>
            <a:lstStyle/>
            <a:p>
              <a:r>
                <a:rPr lang="en-GB" sz="1000" dirty="0"/>
                <a:t>In 2017/18, the proportion responding positively to this question in the Adult Care Survey in Derbyshire was 76.1%, lower than for England (77.7%), having fallen from 81.4%.</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pic>
        <p:nvPicPr>
          <p:cNvPr id="12" name="Picture 11"/>
          <p:cNvPicPr>
            <a:picLocks noChangeAspect="1"/>
          </p:cNvPicPr>
          <p:nvPr/>
        </p:nvPicPr>
        <p:blipFill>
          <a:blip r:embed="rId2"/>
          <a:stretch>
            <a:fillRect/>
          </a:stretch>
        </p:blipFill>
        <p:spPr>
          <a:xfrm>
            <a:off x="172963" y="3641928"/>
            <a:ext cx="3694496" cy="2328874"/>
          </a:xfrm>
          <a:prstGeom prst="rect">
            <a:avLst/>
          </a:prstGeom>
        </p:spPr>
      </p:pic>
      <p:pic>
        <p:nvPicPr>
          <p:cNvPr id="14" name="Picture 13"/>
          <p:cNvPicPr>
            <a:picLocks noChangeAspect="1"/>
          </p:cNvPicPr>
          <p:nvPr/>
        </p:nvPicPr>
        <p:blipFill>
          <a:blip r:embed="rId3"/>
          <a:stretch>
            <a:fillRect/>
          </a:stretch>
        </p:blipFill>
        <p:spPr>
          <a:xfrm>
            <a:off x="4090640" y="1953221"/>
            <a:ext cx="4868308" cy="2206498"/>
          </a:xfrm>
          <a:prstGeom prst="rect">
            <a:avLst/>
          </a:prstGeom>
          <a:solidFill>
            <a:schemeClr val="bg1"/>
          </a:solidFill>
        </p:spPr>
      </p:pic>
      <p:pic>
        <p:nvPicPr>
          <p:cNvPr id="29" name="Picture 28"/>
          <p:cNvPicPr>
            <a:picLocks noChangeAspect="1"/>
          </p:cNvPicPr>
          <p:nvPr/>
        </p:nvPicPr>
        <p:blipFill>
          <a:blip r:embed="rId4"/>
          <a:stretch>
            <a:fillRect/>
          </a:stretch>
        </p:blipFill>
        <p:spPr>
          <a:xfrm>
            <a:off x="4474023" y="5007888"/>
            <a:ext cx="4143241" cy="962914"/>
          </a:xfrm>
          <a:prstGeom prst="rect">
            <a:avLst/>
          </a:prstGeom>
          <a:solidFill>
            <a:schemeClr val="bg1"/>
          </a:solidFill>
        </p:spPr>
      </p:pic>
    </p:spTree>
    <p:extLst>
      <p:ext uri="{BB962C8B-B14F-4D97-AF65-F5344CB8AC3E}">
        <p14:creationId xmlns:p14="http://schemas.microsoft.com/office/powerpoint/2010/main" val="321706289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14921"/>
            <a:ext cx="5184576" cy="1053394"/>
            <a:chOff x="179512" y="161936"/>
            <a:chExt cx="5184576" cy="111258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01787"/>
              <a:ext cx="5184576" cy="1072736"/>
            </a:xfrm>
            <a:prstGeom prst="rect">
              <a:avLst/>
            </a:prstGeom>
            <a:noFill/>
            <a:effectLst>
              <a:softEdge rad="12700"/>
            </a:effectLst>
          </p:spPr>
          <p:txBody>
            <a:bodyPr wrap="square" rtlCol="0">
              <a:spAutoFit/>
            </a:bodyPr>
            <a:lstStyle/>
            <a:p>
              <a:r>
                <a:rPr lang="en-GB" sz="1000" b="1" dirty="0"/>
                <a:t>1C(1A) The proportion of people using social care who receive self-directed support (adults aged over 18 receiving self-directed support)</a:t>
              </a:r>
            </a:p>
            <a:p>
              <a:r>
                <a:rPr lang="en-GB" sz="1000" dirty="0"/>
                <a:t>Research has indicated that personal budgets impact positively on well-being, increasing choice and control, reducing cost implications and improving outcomes. Studies have shown that direct payments increase satisfaction with services and are the purest form of personalisation. The Care Act 2016 placed personal budgets on a statutory footing.</a:t>
              </a:r>
            </a:p>
          </p:txBody>
        </p:sp>
      </p:grpSp>
      <p:grpSp>
        <p:nvGrpSpPr>
          <p:cNvPr id="3" name="Group 2"/>
          <p:cNvGrpSpPr/>
          <p:nvPr/>
        </p:nvGrpSpPr>
        <p:grpSpPr>
          <a:xfrm>
            <a:off x="971600" y="1700808"/>
            <a:ext cx="2520280" cy="936104"/>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3"/>
              <a:ext cx="3240360" cy="1258967"/>
            </a:xfrm>
            <a:prstGeom prst="rect">
              <a:avLst/>
            </a:prstGeom>
            <a:noFill/>
          </p:spPr>
          <p:txBody>
            <a:bodyPr wrap="square" rtlCol="0">
              <a:spAutoFit/>
            </a:bodyPr>
            <a:lstStyle/>
            <a:p>
              <a:r>
                <a:rPr lang="en-GB" sz="1000" dirty="0"/>
                <a:t>In 2017/18, the proportion of service users who received direct support in Derbyshire was 96.5%, higher than for England (89.7%), having risen from 96.0%.</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pic>
        <p:nvPicPr>
          <p:cNvPr id="4" name="Picture 3"/>
          <p:cNvPicPr>
            <a:picLocks noChangeAspect="1"/>
          </p:cNvPicPr>
          <p:nvPr/>
        </p:nvPicPr>
        <p:blipFill>
          <a:blip r:embed="rId2"/>
          <a:stretch>
            <a:fillRect/>
          </a:stretch>
        </p:blipFill>
        <p:spPr>
          <a:xfrm>
            <a:off x="352810" y="3694195"/>
            <a:ext cx="3334801" cy="2328874"/>
          </a:xfrm>
          <a:prstGeom prst="rect">
            <a:avLst/>
          </a:prstGeom>
        </p:spPr>
      </p:pic>
      <p:pic>
        <p:nvPicPr>
          <p:cNvPr id="28" name="Picture 27"/>
          <p:cNvPicPr>
            <a:picLocks noChangeAspect="1"/>
          </p:cNvPicPr>
          <p:nvPr/>
        </p:nvPicPr>
        <p:blipFill>
          <a:blip r:embed="rId3"/>
          <a:stretch>
            <a:fillRect/>
          </a:stretch>
        </p:blipFill>
        <p:spPr>
          <a:xfrm>
            <a:off x="4137725" y="1918376"/>
            <a:ext cx="4786306" cy="2310130"/>
          </a:xfrm>
          <a:prstGeom prst="rect">
            <a:avLst/>
          </a:prstGeom>
          <a:solidFill>
            <a:schemeClr val="bg1"/>
          </a:solidFill>
        </p:spPr>
      </p:pic>
      <p:pic>
        <p:nvPicPr>
          <p:cNvPr id="30" name="Picture 29"/>
          <p:cNvPicPr>
            <a:picLocks noChangeAspect="1"/>
          </p:cNvPicPr>
          <p:nvPr/>
        </p:nvPicPr>
        <p:blipFill>
          <a:blip r:embed="rId4"/>
          <a:stretch>
            <a:fillRect/>
          </a:stretch>
        </p:blipFill>
        <p:spPr>
          <a:xfrm>
            <a:off x="4441060" y="4896540"/>
            <a:ext cx="4238190" cy="755650"/>
          </a:xfrm>
          <a:prstGeom prst="rect">
            <a:avLst/>
          </a:prstGeom>
          <a:solidFill>
            <a:schemeClr val="bg1"/>
          </a:solidFill>
        </p:spPr>
      </p:pic>
    </p:spTree>
    <p:extLst>
      <p:ext uri="{BB962C8B-B14F-4D97-AF65-F5344CB8AC3E}">
        <p14:creationId xmlns:p14="http://schemas.microsoft.com/office/powerpoint/2010/main" val="9828907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395536" y="1340768"/>
            <a:ext cx="8136904" cy="1938992"/>
          </a:xfrm>
          <a:prstGeom prst="rect">
            <a:avLst/>
          </a:prstGeom>
          <a:solidFill>
            <a:schemeClr val="bg1"/>
          </a:solidFill>
        </p:spPr>
        <p:txBody>
          <a:bodyPr wrap="square" rtlCol="0">
            <a:spAutoFit/>
          </a:bodyPr>
          <a:lstStyle/>
          <a:p>
            <a:pPr>
              <a:spcBef>
                <a:spcPts val="0"/>
              </a:spcBef>
            </a:pPr>
            <a:r>
              <a:rPr lang="en-GB" sz="1000" dirty="0">
                <a:hlinkClick r:id="rId2" action="ppaction://hlinksldjump"/>
              </a:rPr>
              <a:t>0.1i Healthy life expectancy at birth – males</a:t>
            </a:r>
            <a:endParaRPr lang="en-GB" sz="1000" dirty="0"/>
          </a:p>
          <a:p>
            <a:pPr>
              <a:spcBef>
                <a:spcPts val="0"/>
              </a:spcBef>
            </a:pPr>
            <a:r>
              <a:rPr lang="en-GB" sz="1000" dirty="0">
                <a:hlinkClick r:id="rId3" action="ppaction://hlinksldjump"/>
              </a:rPr>
              <a:t>0.1i Healthy life expectancy at birth – females</a:t>
            </a:r>
            <a:endParaRPr lang="en-GB" sz="1000" dirty="0"/>
          </a:p>
          <a:p>
            <a:pPr>
              <a:spcBef>
                <a:spcPts val="0"/>
              </a:spcBef>
            </a:pPr>
            <a:r>
              <a:rPr lang="en-GB" sz="1000" dirty="0">
                <a:hlinkClick r:id="rId4" action="ppaction://hlinksldjump"/>
              </a:rPr>
              <a:t>0.1ii Life expectancy at birth - male</a:t>
            </a:r>
            <a:endParaRPr lang="en-GB" sz="1000" dirty="0"/>
          </a:p>
          <a:p>
            <a:pPr>
              <a:spcBef>
                <a:spcPts val="0"/>
              </a:spcBef>
            </a:pPr>
            <a:r>
              <a:rPr lang="en-GB" sz="1000" dirty="0">
                <a:hlinkClick r:id="rId5" action="ppaction://hlinksldjump"/>
              </a:rPr>
              <a:t>0.1ii Life expectancy at birth – female</a:t>
            </a:r>
            <a:endParaRPr lang="en-GB" sz="1000" dirty="0"/>
          </a:p>
          <a:p>
            <a:pPr>
              <a:spcBef>
                <a:spcPts val="0"/>
              </a:spcBef>
            </a:pPr>
            <a:r>
              <a:rPr lang="en-GB" sz="1000" dirty="0">
                <a:hlinkClick r:id="rId6" action="ppaction://hlinksldjump"/>
              </a:rPr>
              <a:t>0.1ii Life expectancy at 65 - male</a:t>
            </a:r>
            <a:endParaRPr lang="en-GB" sz="1000" dirty="0"/>
          </a:p>
          <a:p>
            <a:pPr>
              <a:spcBef>
                <a:spcPts val="0"/>
              </a:spcBef>
            </a:pPr>
            <a:r>
              <a:rPr lang="en-GB" sz="1000" dirty="0">
                <a:hlinkClick r:id="rId7" action="ppaction://hlinksldjump"/>
              </a:rPr>
              <a:t>0.1ii Life expectancy at 65 - female</a:t>
            </a:r>
            <a:endParaRPr lang="en-GB" sz="1000" dirty="0"/>
          </a:p>
          <a:p>
            <a:pPr>
              <a:spcBef>
                <a:spcPts val="0"/>
              </a:spcBef>
            </a:pPr>
            <a:r>
              <a:rPr lang="en-GB" sz="1000" dirty="0">
                <a:hlinkClick r:id="rId8" action="ppaction://hlinksldjump"/>
              </a:rPr>
              <a:t>0.2iii Inequality in life expectancy at birth – male</a:t>
            </a:r>
            <a:endParaRPr lang="en-GB" sz="1000" dirty="0"/>
          </a:p>
          <a:p>
            <a:pPr>
              <a:spcBef>
                <a:spcPts val="0"/>
              </a:spcBef>
            </a:pPr>
            <a:r>
              <a:rPr lang="en-GB" sz="1000" dirty="0">
                <a:hlinkClick r:id="rId9" action="ppaction://hlinksldjump"/>
              </a:rPr>
              <a:t>0.2iii Inequality in life expectancy at birth – female</a:t>
            </a:r>
            <a:endParaRPr lang="en-GB" sz="1000" dirty="0"/>
          </a:p>
          <a:p>
            <a:pPr>
              <a:spcBef>
                <a:spcPts val="0"/>
              </a:spcBef>
            </a:pPr>
            <a:r>
              <a:rPr lang="en-GB" sz="1000" dirty="0">
                <a:hlinkClick r:id="rId10" action="ppaction://hlinksldjump"/>
              </a:rPr>
              <a:t>0.2iii Inequality in life expectancy at 65 – male</a:t>
            </a:r>
            <a:endParaRPr lang="en-GB" sz="1000" dirty="0"/>
          </a:p>
          <a:p>
            <a:pPr>
              <a:spcBef>
                <a:spcPts val="0"/>
              </a:spcBef>
            </a:pPr>
            <a:r>
              <a:rPr lang="en-GB" sz="1000" dirty="0">
                <a:hlinkClick r:id="rId11" action="ppaction://hlinksldjump"/>
              </a:rPr>
              <a:t>0.2iii Inequality in life expectancy at 65 – female</a:t>
            </a:r>
            <a:endParaRPr lang="en-GB" sz="1000" dirty="0"/>
          </a:p>
          <a:p>
            <a:pPr>
              <a:spcBef>
                <a:spcPts val="0"/>
              </a:spcBef>
            </a:pPr>
            <a:r>
              <a:rPr lang="en-GB" sz="1000" dirty="0">
                <a:hlinkClick r:id="rId12" action="ppaction://hlinksldjump"/>
              </a:rPr>
              <a:t>0.2iv Gap in life expectancy between Derbyshire and England as a whole – male</a:t>
            </a:r>
            <a:endParaRPr lang="en-GB" sz="1000" dirty="0"/>
          </a:p>
          <a:p>
            <a:pPr>
              <a:spcBef>
                <a:spcPts val="0"/>
              </a:spcBef>
            </a:pPr>
            <a:r>
              <a:rPr lang="en-GB" sz="1000" dirty="0">
                <a:hlinkClick r:id="rId13" action="ppaction://hlinksldjump"/>
              </a:rPr>
              <a:t>0.2iv Gap in life expectancy between Derbyshire and England as a whole - female</a:t>
            </a:r>
            <a:endParaRPr lang="en-GB" sz="1000" dirty="0"/>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508" y="498523"/>
            <a:ext cx="6840760" cy="646331"/>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Public Health Outcomes Framework</a:t>
            </a:r>
          </a:p>
          <a:p>
            <a:r>
              <a:rPr lang="en-GB" altLang="en-US" dirty="0">
                <a:solidFill>
                  <a:schemeClr val="bg1"/>
                </a:solidFill>
                <a:ea typeface="Calibri" panose="020F0502020204030204" pitchFamily="34" charset="0"/>
                <a:cs typeface="Times New Roman" panose="02020603050405020304" pitchFamily="18" charset="0"/>
              </a:rPr>
              <a:t> – </a:t>
            </a:r>
            <a:r>
              <a:rPr lang="en-GB" dirty="0">
                <a:solidFill>
                  <a:schemeClr val="bg1"/>
                </a:solidFill>
              </a:rPr>
              <a:t>Overarching Indicators</a:t>
            </a:r>
          </a:p>
        </p:txBody>
      </p:sp>
    </p:spTree>
    <p:extLst>
      <p:ext uri="{BB962C8B-B14F-4D97-AF65-F5344CB8AC3E}">
        <p14:creationId xmlns:p14="http://schemas.microsoft.com/office/powerpoint/2010/main" val="4290726430"/>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14921"/>
            <a:ext cx="5184576" cy="10410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01787"/>
              <a:ext cx="5184576" cy="910199"/>
            </a:xfrm>
            <a:prstGeom prst="rect">
              <a:avLst/>
            </a:prstGeom>
            <a:noFill/>
            <a:effectLst>
              <a:softEdge rad="12700"/>
            </a:effectLst>
          </p:spPr>
          <p:txBody>
            <a:bodyPr wrap="square" rtlCol="0">
              <a:spAutoFit/>
            </a:bodyPr>
            <a:lstStyle/>
            <a:p>
              <a:r>
                <a:rPr lang="en-GB" sz="1000" b="1" dirty="0"/>
                <a:t>1C(1B) The proportion of carers receiving self-directed support</a:t>
              </a:r>
            </a:p>
            <a:p>
              <a:r>
                <a:rPr lang="en-GB" sz="1000" dirty="0"/>
                <a:t>Research has indicated that personal budgets impact positively on well-being, increasing choice and control, reducing cost implications and improving outcomes. Studies have shown that direct payments increase satisfaction with services and are the purest form of personalisation. The Care Act 2016 placed personal budgets on a statutory footing.</a:t>
              </a:r>
            </a:p>
          </p:txBody>
        </p:sp>
      </p:grpSp>
      <p:grpSp>
        <p:nvGrpSpPr>
          <p:cNvPr id="3" name="Group 2"/>
          <p:cNvGrpSpPr/>
          <p:nvPr/>
        </p:nvGrpSpPr>
        <p:grpSpPr>
          <a:xfrm>
            <a:off x="611560" y="1700808"/>
            <a:ext cx="2880320" cy="936104"/>
            <a:chOff x="-303970" y="1413372"/>
            <a:chExt cx="3867858" cy="1367556"/>
          </a:xfrm>
        </p:grpSpPr>
        <p:sp>
          <p:nvSpPr>
            <p:cNvPr id="13" name="Rounded Rectangle 12"/>
            <p:cNvSpPr/>
            <p:nvPr/>
          </p:nvSpPr>
          <p:spPr>
            <a:xfrm>
              <a:off x="-303970" y="1413372"/>
              <a:ext cx="3867858"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10577" y="1508653"/>
              <a:ext cx="3602457" cy="1258967"/>
            </a:xfrm>
            <a:prstGeom prst="rect">
              <a:avLst/>
            </a:prstGeom>
            <a:noFill/>
          </p:spPr>
          <p:txBody>
            <a:bodyPr wrap="square" rtlCol="0">
              <a:spAutoFit/>
            </a:bodyPr>
            <a:lstStyle/>
            <a:p>
              <a:r>
                <a:rPr lang="en-GB" sz="1000" dirty="0"/>
                <a:t>In 2017/18, the proportion of carers receiving carer specific services who received self-directed support in Derbyshire was 100.0%, higher than for England (83.4%), and remained unchanged.</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29" name="Rectangle 28"/>
          <p:cNvSpPr/>
          <p:nvPr/>
        </p:nvSpPr>
        <p:spPr>
          <a:xfrm>
            <a:off x="5796136" y="908720"/>
            <a:ext cx="360040" cy="7200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a:stretch>
            <a:fillRect/>
          </a:stretch>
        </p:blipFill>
        <p:spPr>
          <a:xfrm>
            <a:off x="352810" y="3789040"/>
            <a:ext cx="3334801" cy="2328874"/>
          </a:xfrm>
          <a:prstGeom prst="rect">
            <a:avLst/>
          </a:prstGeom>
        </p:spPr>
      </p:pic>
      <p:pic>
        <p:nvPicPr>
          <p:cNvPr id="23" name="Picture 22"/>
          <p:cNvPicPr>
            <a:picLocks noChangeAspect="1"/>
          </p:cNvPicPr>
          <p:nvPr/>
        </p:nvPicPr>
        <p:blipFill>
          <a:blip r:embed="rId3"/>
          <a:stretch>
            <a:fillRect/>
          </a:stretch>
        </p:blipFill>
        <p:spPr>
          <a:xfrm>
            <a:off x="4090640" y="1916510"/>
            <a:ext cx="4851044" cy="2206498"/>
          </a:xfrm>
          <a:prstGeom prst="rect">
            <a:avLst/>
          </a:prstGeom>
          <a:solidFill>
            <a:schemeClr val="bg1"/>
          </a:solidFill>
        </p:spPr>
      </p:pic>
      <p:pic>
        <p:nvPicPr>
          <p:cNvPr id="31" name="Picture 30"/>
          <p:cNvPicPr>
            <a:picLocks noChangeAspect="1"/>
          </p:cNvPicPr>
          <p:nvPr/>
        </p:nvPicPr>
        <p:blipFill>
          <a:blip r:embed="rId4"/>
          <a:stretch>
            <a:fillRect/>
          </a:stretch>
        </p:blipFill>
        <p:spPr>
          <a:xfrm>
            <a:off x="4411783" y="4953477"/>
            <a:ext cx="4238190" cy="859282"/>
          </a:xfrm>
          <a:prstGeom prst="rect">
            <a:avLst/>
          </a:prstGeom>
          <a:solidFill>
            <a:schemeClr val="bg1"/>
          </a:solidFill>
        </p:spPr>
      </p:pic>
    </p:spTree>
    <p:extLst>
      <p:ext uri="{BB962C8B-B14F-4D97-AF65-F5344CB8AC3E}">
        <p14:creationId xmlns:p14="http://schemas.microsoft.com/office/powerpoint/2010/main" val="134062129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14921"/>
            <a:ext cx="5184576" cy="1053393"/>
            <a:chOff x="179512" y="161936"/>
            <a:chExt cx="5184576" cy="1112586"/>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01787"/>
              <a:ext cx="5184576" cy="1072735"/>
            </a:xfrm>
            <a:prstGeom prst="rect">
              <a:avLst/>
            </a:prstGeom>
            <a:noFill/>
            <a:effectLst>
              <a:softEdge rad="12700"/>
            </a:effectLst>
          </p:spPr>
          <p:txBody>
            <a:bodyPr wrap="square" rtlCol="0">
              <a:spAutoFit/>
            </a:bodyPr>
            <a:lstStyle/>
            <a:p>
              <a:r>
                <a:rPr lang="en-GB" sz="1000" b="1" dirty="0"/>
                <a:t>1C(2A) The proportion of service users accessing long-term support at the year-end 31 March who were receiving direct payments </a:t>
              </a:r>
            </a:p>
            <a:p>
              <a:r>
                <a:rPr lang="en-GB" sz="1000" dirty="0"/>
                <a:t>Research has indicated that personal budgets impact positively on well-being, increasing choice and control, reducing cost implications and improving outcomes. Studies have shown that direct payments increase satisfaction with services and are the purest form of personalisation. The Care Act 2016 placed personal budgets on a statutory footing.</a:t>
              </a:r>
            </a:p>
          </p:txBody>
        </p:sp>
      </p:grpSp>
      <p:grpSp>
        <p:nvGrpSpPr>
          <p:cNvPr id="3" name="Group 2"/>
          <p:cNvGrpSpPr/>
          <p:nvPr/>
        </p:nvGrpSpPr>
        <p:grpSpPr>
          <a:xfrm>
            <a:off x="611560" y="1700808"/>
            <a:ext cx="2880320" cy="936104"/>
            <a:chOff x="-303970" y="1413372"/>
            <a:chExt cx="3867858" cy="1367556"/>
          </a:xfrm>
        </p:grpSpPr>
        <p:sp>
          <p:nvSpPr>
            <p:cNvPr id="13" name="Rounded Rectangle 12"/>
            <p:cNvSpPr/>
            <p:nvPr/>
          </p:nvSpPr>
          <p:spPr>
            <a:xfrm>
              <a:off x="-303970" y="1413372"/>
              <a:ext cx="3867858"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10577" y="1508653"/>
              <a:ext cx="3602457" cy="1034152"/>
            </a:xfrm>
            <a:prstGeom prst="rect">
              <a:avLst/>
            </a:prstGeom>
            <a:noFill/>
          </p:spPr>
          <p:txBody>
            <a:bodyPr wrap="square" rtlCol="0">
              <a:spAutoFit/>
            </a:bodyPr>
            <a:lstStyle/>
            <a:p>
              <a:r>
                <a:rPr lang="en-GB" sz="1000" dirty="0"/>
                <a:t>In 2017/18, the proportion of service users who received self-directed support in Derbyshire was 25.0%, lower than for England (28.5%), having risen from 24.5.</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29" name="Rectangle 28"/>
          <p:cNvSpPr/>
          <p:nvPr/>
        </p:nvSpPr>
        <p:spPr>
          <a:xfrm>
            <a:off x="5796136" y="908720"/>
            <a:ext cx="360040" cy="7200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stretch>
            <a:fillRect/>
          </a:stretch>
        </p:blipFill>
        <p:spPr>
          <a:xfrm>
            <a:off x="352810" y="3693306"/>
            <a:ext cx="3334801" cy="2328874"/>
          </a:xfrm>
          <a:prstGeom prst="rect">
            <a:avLst/>
          </a:prstGeom>
        </p:spPr>
      </p:pic>
      <p:pic>
        <p:nvPicPr>
          <p:cNvPr id="5" name="Picture 4"/>
          <p:cNvPicPr>
            <a:picLocks noChangeAspect="1"/>
          </p:cNvPicPr>
          <p:nvPr/>
        </p:nvPicPr>
        <p:blipFill>
          <a:blip r:embed="rId3"/>
          <a:stretch>
            <a:fillRect/>
          </a:stretch>
        </p:blipFill>
        <p:spPr>
          <a:xfrm>
            <a:off x="4072793" y="1875016"/>
            <a:ext cx="4876940" cy="2206498"/>
          </a:xfrm>
          <a:prstGeom prst="rect">
            <a:avLst/>
          </a:prstGeom>
          <a:solidFill>
            <a:schemeClr val="bg1"/>
          </a:solidFill>
        </p:spPr>
      </p:pic>
      <p:pic>
        <p:nvPicPr>
          <p:cNvPr id="14" name="Picture 13"/>
          <p:cNvPicPr>
            <a:picLocks noChangeAspect="1"/>
          </p:cNvPicPr>
          <p:nvPr/>
        </p:nvPicPr>
        <p:blipFill>
          <a:blip r:embed="rId4"/>
          <a:stretch>
            <a:fillRect/>
          </a:stretch>
        </p:blipFill>
        <p:spPr>
          <a:xfrm>
            <a:off x="4411783" y="5036492"/>
            <a:ext cx="4238190" cy="755650"/>
          </a:xfrm>
          <a:prstGeom prst="rect">
            <a:avLst/>
          </a:prstGeom>
          <a:solidFill>
            <a:schemeClr val="bg1"/>
          </a:solidFill>
        </p:spPr>
      </p:pic>
    </p:spTree>
    <p:extLst>
      <p:ext uri="{BB962C8B-B14F-4D97-AF65-F5344CB8AC3E}">
        <p14:creationId xmlns:p14="http://schemas.microsoft.com/office/powerpoint/2010/main" val="110135449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14921"/>
            <a:ext cx="5184576" cy="1053393"/>
            <a:chOff x="179512" y="161936"/>
            <a:chExt cx="5184576" cy="1112586"/>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01787"/>
              <a:ext cx="5184576" cy="1072735"/>
            </a:xfrm>
            <a:prstGeom prst="rect">
              <a:avLst/>
            </a:prstGeom>
            <a:noFill/>
            <a:effectLst>
              <a:softEdge rad="12700"/>
            </a:effectLst>
          </p:spPr>
          <p:txBody>
            <a:bodyPr wrap="square" rtlCol="0">
              <a:spAutoFit/>
            </a:bodyPr>
            <a:lstStyle/>
            <a:p>
              <a:r>
                <a:rPr lang="en-GB" sz="1000" b="1" dirty="0"/>
                <a:t>1C(2B) The proportion of carers receiving direct payments for support direct to carer</a:t>
              </a:r>
            </a:p>
            <a:p>
              <a:r>
                <a:rPr lang="en-GB" sz="1000" dirty="0"/>
                <a:t>Research has indicated that personal budgets impact positively on well-being, increasing choice and control, reducing cost implications and improving outcomes. Studies have shown that direct payments increase satisfaction with services and are the purest form of personalisation. The Care Act 2016 placed personal budgets on a statutory footing.</a:t>
              </a:r>
            </a:p>
          </p:txBody>
        </p:sp>
      </p:grpSp>
      <p:grpSp>
        <p:nvGrpSpPr>
          <p:cNvPr id="3" name="Group 2"/>
          <p:cNvGrpSpPr/>
          <p:nvPr/>
        </p:nvGrpSpPr>
        <p:grpSpPr>
          <a:xfrm>
            <a:off x="611560" y="1700808"/>
            <a:ext cx="2880320" cy="936104"/>
            <a:chOff x="-303970" y="1413372"/>
            <a:chExt cx="3867858" cy="1367556"/>
          </a:xfrm>
        </p:grpSpPr>
        <p:sp>
          <p:nvSpPr>
            <p:cNvPr id="13" name="Rounded Rectangle 12"/>
            <p:cNvSpPr/>
            <p:nvPr/>
          </p:nvSpPr>
          <p:spPr>
            <a:xfrm>
              <a:off x="-303970" y="1413372"/>
              <a:ext cx="3867858"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10577" y="1508653"/>
              <a:ext cx="3602457" cy="1258967"/>
            </a:xfrm>
            <a:prstGeom prst="rect">
              <a:avLst/>
            </a:prstGeom>
            <a:noFill/>
          </p:spPr>
          <p:txBody>
            <a:bodyPr wrap="square" rtlCol="0">
              <a:spAutoFit/>
            </a:bodyPr>
            <a:lstStyle/>
            <a:p>
              <a:r>
                <a:rPr lang="en-GB" sz="1000" dirty="0"/>
                <a:t>In 2017/18, the proportion of carers receiving carer specific services who received self-directed support in Derbyshire was 100.0%, higher than for England (74.1%), and remained unchanged.</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29" name="Rectangle 28"/>
          <p:cNvSpPr/>
          <p:nvPr/>
        </p:nvSpPr>
        <p:spPr>
          <a:xfrm>
            <a:off x="5796136" y="908720"/>
            <a:ext cx="360040" cy="7200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p:cNvPicPr>
            <a:picLocks noChangeAspect="1"/>
          </p:cNvPicPr>
          <p:nvPr/>
        </p:nvPicPr>
        <p:blipFill>
          <a:blip r:embed="rId2"/>
          <a:stretch>
            <a:fillRect/>
          </a:stretch>
        </p:blipFill>
        <p:spPr>
          <a:xfrm>
            <a:off x="352810" y="3651077"/>
            <a:ext cx="3334801" cy="2328874"/>
          </a:xfrm>
          <a:prstGeom prst="rect">
            <a:avLst/>
          </a:prstGeom>
        </p:spPr>
      </p:pic>
      <p:pic>
        <p:nvPicPr>
          <p:cNvPr id="28" name="Picture 27"/>
          <p:cNvPicPr>
            <a:picLocks noChangeAspect="1"/>
          </p:cNvPicPr>
          <p:nvPr/>
        </p:nvPicPr>
        <p:blipFill>
          <a:blip r:embed="rId3"/>
          <a:stretch>
            <a:fillRect/>
          </a:stretch>
        </p:blipFill>
        <p:spPr>
          <a:xfrm>
            <a:off x="4077302" y="1868804"/>
            <a:ext cx="4907151" cy="2206498"/>
          </a:xfrm>
          <a:prstGeom prst="rect">
            <a:avLst/>
          </a:prstGeom>
          <a:solidFill>
            <a:schemeClr val="bg1"/>
          </a:solidFill>
        </p:spPr>
      </p:pic>
      <p:pic>
        <p:nvPicPr>
          <p:cNvPr id="30" name="Picture 29"/>
          <p:cNvPicPr>
            <a:picLocks noChangeAspect="1"/>
          </p:cNvPicPr>
          <p:nvPr/>
        </p:nvPicPr>
        <p:blipFill>
          <a:blip r:embed="rId4"/>
          <a:stretch>
            <a:fillRect/>
          </a:stretch>
        </p:blipFill>
        <p:spPr>
          <a:xfrm>
            <a:off x="4347185" y="5036492"/>
            <a:ext cx="4238190" cy="755650"/>
          </a:xfrm>
          <a:prstGeom prst="rect">
            <a:avLst/>
          </a:prstGeom>
          <a:solidFill>
            <a:schemeClr val="bg1"/>
          </a:solidFill>
        </p:spPr>
      </p:pic>
    </p:spTree>
    <p:extLst>
      <p:ext uri="{BB962C8B-B14F-4D97-AF65-F5344CB8AC3E}">
        <p14:creationId xmlns:p14="http://schemas.microsoft.com/office/powerpoint/2010/main" val="268338402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584347"/>
            <a:ext cx="3923098" cy="871641"/>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54677"/>
              <a:ext cx="5184576" cy="747664"/>
            </a:xfrm>
            <a:prstGeom prst="rect">
              <a:avLst/>
            </a:prstGeom>
            <a:noFill/>
            <a:effectLst>
              <a:softEdge rad="12700"/>
            </a:effectLst>
          </p:spPr>
          <p:txBody>
            <a:bodyPr wrap="square" rtlCol="0">
              <a:spAutoFit/>
            </a:bodyPr>
            <a:lstStyle/>
            <a:p>
              <a:r>
                <a:rPr lang="en-GB" sz="1000" b="1" dirty="0"/>
                <a:t>1E Proportion of adults with a learning disability in paid employment</a:t>
              </a:r>
            </a:p>
            <a:p>
              <a:r>
                <a:rPr lang="en-GB" sz="1000" dirty="0"/>
                <a:t>There is a strong link between employment, stable and appropriate accommodation, and enhanced quality of life for people with a learning disability and people with mental health problems.</a:t>
              </a:r>
            </a:p>
          </p:txBody>
        </p:sp>
      </p:grpSp>
      <p:grpSp>
        <p:nvGrpSpPr>
          <p:cNvPr id="3" name="Group 2"/>
          <p:cNvGrpSpPr/>
          <p:nvPr/>
        </p:nvGrpSpPr>
        <p:grpSpPr>
          <a:xfrm>
            <a:off x="611560" y="1700808"/>
            <a:ext cx="2880320" cy="936104"/>
            <a:chOff x="-303970" y="1413372"/>
            <a:chExt cx="3867858" cy="1367556"/>
          </a:xfrm>
        </p:grpSpPr>
        <p:sp>
          <p:nvSpPr>
            <p:cNvPr id="13" name="Rounded Rectangle 12"/>
            <p:cNvSpPr/>
            <p:nvPr/>
          </p:nvSpPr>
          <p:spPr>
            <a:xfrm>
              <a:off x="-303970" y="1413372"/>
              <a:ext cx="3867858"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10577" y="1508653"/>
              <a:ext cx="3602457" cy="1034152"/>
            </a:xfrm>
            <a:prstGeom prst="rect">
              <a:avLst/>
            </a:prstGeom>
            <a:noFill/>
          </p:spPr>
          <p:txBody>
            <a:bodyPr wrap="square" rtlCol="0">
              <a:spAutoFit/>
            </a:bodyPr>
            <a:lstStyle/>
            <a:p>
              <a:r>
                <a:rPr lang="en-GB" sz="1000" dirty="0"/>
                <a:t>In 2017/18, the proportion of adults with a learning disability in paid employment</a:t>
              </a:r>
            </a:p>
            <a:p>
              <a:r>
                <a:rPr lang="en-GB" sz="1000" dirty="0"/>
                <a:t>in Derbyshire was 3.1%, lower than for England (6.0%), having risen from 2.4%.</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pic>
        <p:nvPicPr>
          <p:cNvPr id="4" name="Picture 3"/>
          <p:cNvPicPr>
            <a:picLocks noChangeAspect="1"/>
          </p:cNvPicPr>
          <p:nvPr/>
        </p:nvPicPr>
        <p:blipFill>
          <a:blip r:embed="rId2"/>
          <a:stretch>
            <a:fillRect/>
          </a:stretch>
        </p:blipFill>
        <p:spPr>
          <a:xfrm>
            <a:off x="352810" y="3573016"/>
            <a:ext cx="3334801" cy="2328874"/>
          </a:xfrm>
          <a:prstGeom prst="rect">
            <a:avLst/>
          </a:prstGeom>
        </p:spPr>
      </p:pic>
      <p:pic>
        <p:nvPicPr>
          <p:cNvPr id="5" name="Picture 4"/>
          <p:cNvPicPr>
            <a:picLocks noChangeAspect="1"/>
          </p:cNvPicPr>
          <p:nvPr/>
        </p:nvPicPr>
        <p:blipFill>
          <a:blip r:embed="rId3"/>
          <a:stretch>
            <a:fillRect/>
          </a:stretch>
        </p:blipFill>
        <p:spPr>
          <a:xfrm>
            <a:off x="4088215" y="1972541"/>
            <a:ext cx="4881256" cy="2206498"/>
          </a:xfrm>
          <a:prstGeom prst="rect">
            <a:avLst/>
          </a:prstGeom>
          <a:solidFill>
            <a:schemeClr val="bg1"/>
          </a:solidFill>
        </p:spPr>
      </p:pic>
      <p:pic>
        <p:nvPicPr>
          <p:cNvPr id="12" name="Picture 11"/>
          <p:cNvPicPr>
            <a:picLocks noChangeAspect="1"/>
          </p:cNvPicPr>
          <p:nvPr/>
        </p:nvPicPr>
        <p:blipFill>
          <a:blip r:embed="rId4"/>
          <a:stretch>
            <a:fillRect/>
          </a:stretch>
        </p:blipFill>
        <p:spPr>
          <a:xfrm>
            <a:off x="4347185" y="4969249"/>
            <a:ext cx="4238190" cy="755650"/>
          </a:xfrm>
          <a:prstGeom prst="rect">
            <a:avLst/>
          </a:prstGeom>
          <a:solidFill>
            <a:schemeClr val="bg1"/>
          </a:solidFill>
        </p:spPr>
      </p:pic>
      <p:sp>
        <p:nvSpPr>
          <p:cNvPr id="31" name="Down Arrow 30"/>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2957219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3" y="584347"/>
            <a:ext cx="4153298" cy="871641"/>
            <a:chOff x="179512" y="161936"/>
            <a:chExt cx="5234217"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29153" y="195910"/>
              <a:ext cx="5184576" cy="892992"/>
            </a:xfrm>
            <a:prstGeom prst="rect">
              <a:avLst/>
            </a:prstGeom>
            <a:noFill/>
            <a:effectLst>
              <a:softEdge rad="12700"/>
            </a:effectLst>
          </p:spPr>
          <p:txBody>
            <a:bodyPr wrap="square" rtlCol="0">
              <a:spAutoFit/>
            </a:bodyPr>
            <a:lstStyle/>
            <a:p>
              <a:r>
                <a:rPr lang="en-GB" sz="1000" b="1" dirty="0"/>
                <a:t>1F Adults in contact with secondary mental health services in paid employment</a:t>
              </a:r>
            </a:p>
            <a:p>
              <a:r>
                <a:rPr lang="en-GB" sz="1000" dirty="0"/>
                <a:t>There is a strong link between employment, stable and appropriate accommodation, and enhanced quality of life for people with a learning disability and people with mental health problems. </a:t>
              </a:r>
            </a:p>
          </p:txBody>
        </p:sp>
      </p:grpSp>
      <p:grpSp>
        <p:nvGrpSpPr>
          <p:cNvPr id="3" name="Group 2"/>
          <p:cNvGrpSpPr/>
          <p:nvPr/>
        </p:nvGrpSpPr>
        <p:grpSpPr>
          <a:xfrm>
            <a:off x="611560" y="1700808"/>
            <a:ext cx="2889950" cy="936104"/>
            <a:chOff x="-303970" y="1413372"/>
            <a:chExt cx="3880790" cy="1367556"/>
          </a:xfrm>
        </p:grpSpPr>
        <p:sp>
          <p:nvSpPr>
            <p:cNvPr id="13" name="Rounded Rectangle 12"/>
            <p:cNvSpPr/>
            <p:nvPr/>
          </p:nvSpPr>
          <p:spPr>
            <a:xfrm>
              <a:off x="-303970" y="1413372"/>
              <a:ext cx="3867858"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9030" y="1467666"/>
              <a:ext cx="3795850" cy="1258967"/>
            </a:xfrm>
            <a:prstGeom prst="rect">
              <a:avLst/>
            </a:prstGeom>
            <a:noFill/>
          </p:spPr>
          <p:txBody>
            <a:bodyPr wrap="square" rtlCol="0">
              <a:spAutoFit/>
            </a:bodyPr>
            <a:lstStyle/>
            <a:p>
              <a:r>
                <a:rPr lang="en-GB" sz="1000" dirty="0"/>
                <a:t>In 2017/18, the proportion of adults in contact with secondary mental health services in paid employment in Derbyshire was 11.0%, lower than for England (7.0%), having risen from 9.4% two years previously.</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31" name="Down Arrow 30"/>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a:blip r:embed="rId2"/>
          <a:stretch>
            <a:fillRect/>
          </a:stretch>
        </p:blipFill>
        <p:spPr>
          <a:xfrm>
            <a:off x="355859" y="3721416"/>
            <a:ext cx="3328704" cy="2328874"/>
          </a:xfrm>
          <a:prstGeom prst="rect">
            <a:avLst/>
          </a:prstGeom>
        </p:spPr>
      </p:pic>
      <p:pic>
        <p:nvPicPr>
          <p:cNvPr id="23" name="Picture 22"/>
          <p:cNvPicPr>
            <a:picLocks noChangeAspect="1"/>
          </p:cNvPicPr>
          <p:nvPr/>
        </p:nvPicPr>
        <p:blipFill>
          <a:blip r:embed="rId3"/>
          <a:stretch>
            <a:fillRect/>
          </a:stretch>
        </p:blipFill>
        <p:spPr>
          <a:xfrm>
            <a:off x="4068218" y="1907083"/>
            <a:ext cx="4898519" cy="2206498"/>
          </a:xfrm>
          <a:prstGeom prst="rect">
            <a:avLst/>
          </a:prstGeom>
          <a:solidFill>
            <a:schemeClr val="bg1"/>
          </a:solidFill>
        </p:spPr>
      </p:pic>
      <p:pic>
        <p:nvPicPr>
          <p:cNvPr id="28" name="Picture 27"/>
          <p:cNvPicPr>
            <a:picLocks noChangeAspect="1"/>
          </p:cNvPicPr>
          <p:nvPr/>
        </p:nvPicPr>
        <p:blipFill>
          <a:blip r:embed="rId4"/>
          <a:stretch>
            <a:fillRect/>
          </a:stretch>
        </p:blipFill>
        <p:spPr>
          <a:xfrm>
            <a:off x="4398382" y="5036492"/>
            <a:ext cx="4238190" cy="755650"/>
          </a:xfrm>
          <a:prstGeom prst="rect">
            <a:avLst/>
          </a:prstGeom>
          <a:solidFill>
            <a:schemeClr val="bg1"/>
          </a:solidFill>
        </p:spPr>
      </p:pic>
    </p:spTree>
    <p:extLst>
      <p:ext uri="{BB962C8B-B14F-4D97-AF65-F5344CB8AC3E}">
        <p14:creationId xmlns:p14="http://schemas.microsoft.com/office/powerpoint/2010/main" val="1404784660"/>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3" y="584347"/>
            <a:ext cx="4153298" cy="888706"/>
            <a:chOff x="179512" y="161936"/>
            <a:chExt cx="5234217" cy="1121094"/>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29153" y="195910"/>
              <a:ext cx="5184576" cy="1087120"/>
            </a:xfrm>
            <a:prstGeom prst="rect">
              <a:avLst/>
            </a:prstGeom>
            <a:noFill/>
            <a:effectLst>
              <a:softEdge rad="12700"/>
            </a:effectLst>
          </p:spPr>
          <p:txBody>
            <a:bodyPr wrap="square" rtlCol="0">
              <a:spAutoFit/>
            </a:bodyPr>
            <a:lstStyle/>
            <a:p>
              <a:r>
                <a:rPr lang="en-GB" sz="1000" b="1" dirty="0"/>
                <a:t>1G Adults with a primary support reason of learning disability support who live in their own home or with their family</a:t>
              </a:r>
            </a:p>
            <a:p>
              <a:r>
                <a:rPr lang="en-GB" sz="1000" dirty="0"/>
                <a:t>The nature of accommodation for people with a primary support reason of learning disability support has a strong impact on their safety and overall quality of life and the risk of social exclusion. </a:t>
              </a:r>
            </a:p>
          </p:txBody>
        </p:sp>
      </p:grpSp>
      <p:grpSp>
        <p:nvGrpSpPr>
          <p:cNvPr id="3" name="Group 2"/>
          <p:cNvGrpSpPr/>
          <p:nvPr/>
        </p:nvGrpSpPr>
        <p:grpSpPr>
          <a:xfrm>
            <a:off x="467544" y="1601410"/>
            <a:ext cx="3024336" cy="1022188"/>
            <a:chOff x="-303970" y="1413372"/>
            <a:chExt cx="3867858" cy="1367556"/>
          </a:xfrm>
        </p:grpSpPr>
        <p:sp>
          <p:nvSpPr>
            <p:cNvPr id="13" name="Rounded Rectangle 12"/>
            <p:cNvSpPr/>
            <p:nvPr/>
          </p:nvSpPr>
          <p:spPr>
            <a:xfrm>
              <a:off x="-303970" y="1413372"/>
              <a:ext cx="3867858"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4195" y="1464622"/>
              <a:ext cx="3795850" cy="1152943"/>
            </a:xfrm>
            <a:prstGeom prst="rect">
              <a:avLst/>
            </a:prstGeom>
            <a:noFill/>
          </p:spPr>
          <p:txBody>
            <a:bodyPr wrap="square" rtlCol="0">
              <a:spAutoFit/>
            </a:bodyPr>
            <a:lstStyle/>
            <a:p>
              <a:r>
                <a:rPr lang="en-GB" sz="1000" dirty="0"/>
                <a:t>In 2017/18, the proportion of adults primary support reason of learning disability support who live in their own home or with their family in Derbyshire was 79.1%, higher than for England (77.2%), but having fallen from 84.3%.</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31" name="Down Arrow 30"/>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stretch>
            <a:fillRect/>
          </a:stretch>
        </p:blipFill>
        <p:spPr>
          <a:xfrm>
            <a:off x="384319" y="3710682"/>
            <a:ext cx="3334801" cy="2328874"/>
          </a:xfrm>
          <a:prstGeom prst="rect">
            <a:avLst/>
          </a:prstGeom>
        </p:spPr>
      </p:pic>
      <p:pic>
        <p:nvPicPr>
          <p:cNvPr id="5" name="Picture 4"/>
          <p:cNvPicPr>
            <a:picLocks noChangeAspect="1"/>
          </p:cNvPicPr>
          <p:nvPr/>
        </p:nvPicPr>
        <p:blipFill>
          <a:blip r:embed="rId3"/>
          <a:stretch>
            <a:fillRect/>
          </a:stretch>
        </p:blipFill>
        <p:spPr>
          <a:xfrm>
            <a:off x="4111490" y="1919140"/>
            <a:ext cx="4868308" cy="2206498"/>
          </a:xfrm>
          <a:prstGeom prst="rect">
            <a:avLst/>
          </a:prstGeom>
          <a:solidFill>
            <a:schemeClr val="bg1"/>
          </a:solidFill>
        </p:spPr>
      </p:pic>
      <p:pic>
        <p:nvPicPr>
          <p:cNvPr id="12" name="Picture 11"/>
          <p:cNvPicPr>
            <a:picLocks noChangeAspect="1"/>
          </p:cNvPicPr>
          <p:nvPr/>
        </p:nvPicPr>
        <p:blipFill>
          <a:blip r:embed="rId4"/>
          <a:stretch>
            <a:fillRect/>
          </a:stretch>
        </p:blipFill>
        <p:spPr>
          <a:xfrm>
            <a:off x="4411783" y="5036492"/>
            <a:ext cx="4238190" cy="755650"/>
          </a:xfrm>
          <a:prstGeom prst="rect">
            <a:avLst/>
          </a:prstGeom>
          <a:solidFill>
            <a:schemeClr val="bg1"/>
          </a:solidFill>
        </p:spPr>
      </p:pic>
    </p:spTree>
    <p:extLst>
      <p:ext uri="{BB962C8B-B14F-4D97-AF65-F5344CB8AC3E}">
        <p14:creationId xmlns:p14="http://schemas.microsoft.com/office/powerpoint/2010/main" val="215081890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3" y="584347"/>
            <a:ext cx="4153298" cy="871641"/>
            <a:chOff x="179512" y="161936"/>
            <a:chExt cx="5234217"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29153" y="195910"/>
              <a:ext cx="5184576" cy="892991"/>
            </a:xfrm>
            <a:prstGeom prst="rect">
              <a:avLst/>
            </a:prstGeom>
            <a:noFill/>
            <a:effectLst>
              <a:softEdge rad="12700"/>
            </a:effectLst>
          </p:spPr>
          <p:txBody>
            <a:bodyPr wrap="square" rtlCol="0">
              <a:spAutoFit/>
            </a:bodyPr>
            <a:lstStyle/>
            <a:p>
              <a:r>
                <a:rPr lang="en-GB" sz="1000" b="1" dirty="0"/>
                <a:t>1H Adults in contact with secondary mental health services who live independently, with or without support</a:t>
              </a:r>
            </a:p>
            <a:p>
              <a:r>
                <a:rPr lang="en-GB" sz="1000" dirty="0"/>
                <a:t>Stable and appropriate accommodation is closely linked to improving their safety and reducing their risk of social exclusion.</a:t>
              </a:r>
            </a:p>
          </p:txBody>
        </p:sp>
      </p:grpSp>
      <p:grpSp>
        <p:nvGrpSpPr>
          <p:cNvPr id="3" name="Group 2"/>
          <p:cNvGrpSpPr/>
          <p:nvPr/>
        </p:nvGrpSpPr>
        <p:grpSpPr>
          <a:xfrm>
            <a:off x="467544" y="1601410"/>
            <a:ext cx="3024336" cy="1053970"/>
            <a:chOff x="-303970" y="1413372"/>
            <a:chExt cx="3867858" cy="1410076"/>
          </a:xfrm>
        </p:grpSpPr>
        <p:sp>
          <p:nvSpPr>
            <p:cNvPr id="13" name="Rounded Rectangle 12"/>
            <p:cNvSpPr/>
            <p:nvPr/>
          </p:nvSpPr>
          <p:spPr>
            <a:xfrm>
              <a:off x="-303970" y="1413372"/>
              <a:ext cx="3867858"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4195" y="1464622"/>
              <a:ext cx="3795850" cy="1358826"/>
            </a:xfrm>
            <a:prstGeom prst="rect">
              <a:avLst/>
            </a:prstGeom>
            <a:noFill/>
          </p:spPr>
          <p:txBody>
            <a:bodyPr wrap="square" rtlCol="0">
              <a:spAutoFit/>
            </a:bodyPr>
            <a:lstStyle/>
            <a:p>
              <a:r>
                <a:rPr lang="en-GB" sz="1000" dirty="0"/>
                <a:t>In 2017/18, the proportion of adults in contact with secondary mental health services who live independently, with or without support in Derbyshire was 84.0%, higher than for England (57.0%), but having risen from 82.1% two years previously.</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31" name="Down Arrow 30"/>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a:blip r:embed="rId2"/>
          <a:stretch>
            <a:fillRect/>
          </a:stretch>
        </p:blipFill>
        <p:spPr>
          <a:xfrm>
            <a:off x="352810" y="3710682"/>
            <a:ext cx="3334801" cy="2328874"/>
          </a:xfrm>
          <a:prstGeom prst="rect">
            <a:avLst/>
          </a:prstGeom>
        </p:spPr>
      </p:pic>
      <p:pic>
        <p:nvPicPr>
          <p:cNvPr id="28" name="Picture 27"/>
          <p:cNvPicPr>
            <a:picLocks noChangeAspect="1"/>
          </p:cNvPicPr>
          <p:nvPr/>
        </p:nvPicPr>
        <p:blipFill>
          <a:blip r:embed="rId3"/>
          <a:stretch>
            <a:fillRect/>
          </a:stretch>
        </p:blipFill>
        <p:spPr>
          <a:xfrm>
            <a:off x="4121685" y="1940830"/>
            <a:ext cx="4876940" cy="2206498"/>
          </a:xfrm>
          <a:prstGeom prst="rect">
            <a:avLst/>
          </a:prstGeom>
          <a:solidFill>
            <a:schemeClr val="bg1"/>
          </a:solidFill>
        </p:spPr>
      </p:pic>
      <p:pic>
        <p:nvPicPr>
          <p:cNvPr id="29" name="Picture 28"/>
          <p:cNvPicPr>
            <a:picLocks noChangeAspect="1"/>
          </p:cNvPicPr>
          <p:nvPr/>
        </p:nvPicPr>
        <p:blipFill>
          <a:blip r:embed="rId4"/>
          <a:stretch>
            <a:fillRect/>
          </a:stretch>
        </p:blipFill>
        <p:spPr>
          <a:xfrm>
            <a:off x="4411783" y="5123722"/>
            <a:ext cx="4238190" cy="755650"/>
          </a:xfrm>
          <a:prstGeom prst="rect">
            <a:avLst/>
          </a:prstGeom>
          <a:solidFill>
            <a:schemeClr val="bg1"/>
          </a:solidFill>
        </p:spPr>
      </p:pic>
    </p:spTree>
    <p:extLst>
      <p:ext uri="{BB962C8B-B14F-4D97-AF65-F5344CB8AC3E}">
        <p14:creationId xmlns:p14="http://schemas.microsoft.com/office/powerpoint/2010/main" val="9855670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21952"/>
            <a:ext cx="4801369" cy="1388303"/>
            <a:chOff x="179512" y="161936"/>
            <a:chExt cx="5234217" cy="1509352"/>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29153" y="195910"/>
              <a:ext cx="5184576" cy="1475378"/>
            </a:xfrm>
            <a:prstGeom prst="rect">
              <a:avLst/>
            </a:prstGeom>
            <a:noFill/>
            <a:effectLst>
              <a:softEdge rad="12700"/>
            </a:effectLst>
          </p:spPr>
          <p:txBody>
            <a:bodyPr wrap="square" rtlCol="0">
              <a:spAutoFit/>
            </a:bodyPr>
            <a:lstStyle/>
            <a:p>
              <a:r>
                <a:rPr lang="en-GB" sz="1000" b="1" dirty="0"/>
                <a:t>1I1 Proportion of people who use services who reported that they had as much social contact as they would like</a:t>
              </a:r>
            </a:p>
            <a:p>
              <a:r>
                <a:rPr lang="en-GB" sz="1000" dirty="0"/>
                <a:t>There is a clear link between loneliness and poor mental and physical health. A key element of the Government’s vision for social care is to tackle loneliness and social isolation, supporting people to remain connected to their communities and to develop and maintain connections to their friends and family.</a:t>
              </a:r>
            </a:p>
          </p:txBody>
        </p:sp>
      </p:grpSp>
      <p:grpSp>
        <p:nvGrpSpPr>
          <p:cNvPr id="3" name="Group 2"/>
          <p:cNvGrpSpPr/>
          <p:nvPr/>
        </p:nvGrpSpPr>
        <p:grpSpPr>
          <a:xfrm>
            <a:off x="467544" y="1601410"/>
            <a:ext cx="3024336" cy="1022188"/>
            <a:chOff x="-303970" y="1413372"/>
            <a:chExt cx="3867858" cy="1367556"/>
          </a:xfrm>
        </p:grpSpPr>
        <p:sp>
          <p:nvSpPr>
            <p:cNvPr id="13" name="Rounded Rectangle 12"/>
            <p:cNvSpPr/>
            <p:nvPr/>
          </p:nvSpPr>
          <p:spPr>
            <a:xfrm>
              <a:off x="-303970" y="1413372"/>
              <a:ext cx="3867858"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4195" y="1464622"/>
              <a:ext cx="3795850" cy="947060"/>
            </a:xfrm>
            <a:prstGeom prst="rect">
              <a:avLst/>
            </a:prstGeom>
            <a:noFill/>
          </p:spPr>
          <p:txBody>
            <a:bodyPr wrap="square" rtlCol="0">
              <a:spAutoFit/>
            </a:bodyPr>
            <a:lstStyle/>
            <a:p>
              <a:r>
                <a:rPr lang="en-GB" sz="1000" dirty="0"/>
                <a:t>In 2017/18, the proportion who reported that they had as much social contact as they would like in Derbyshire was 44.6%, lower than for England (46.0%), but having risen from 47.8%.</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31" name="Down Arrow 30"/>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stretch>
            <a:fillRect/>
          </a:stretch>
        </p:blipFill>
        <p:spPr>
          <a:xfrm>
            <a:off x="356462" y="3711200"/>
            <a:ext cx="3334801" cy="2328874"/>
          </a:xfrm>
          <a:prstGeom prst="rect">
            <a:avLst/>
          </a:prstGeom>
        </p:spPr>
      </p:pic>
      <p:pic>
        <p:nvPicPr>
          <p:cNvPr id="5" name="Picture 4"/>
          <p:cNvPicPr>
            <a:picLocks noChangeAspect="1"/>
          </p:cNvPicPr>
          <p:nvPr/>
        </p:nvPicPr>
        <p:blipFill>
          <a:blip r:embed="rId3"/>
          <a:stretch>
            <a:fillRect/>
          </a:stretch>
        </p:blipFill>
        <p:spPr>
          <a:xfrm>
            <a:off x="4128159" y="1934331"/>
            <a:ext cx="4863992" cy="2206498"/>
          </a:xfrm>
          <a:prstGeom prst="rect">
            <a:avLst/>
          </a:prstGeom>
          <a:solidFill>
            <a:schemeClr val="bg1"/>
          </a:solidFill>
        </p:spPr>
      </p:pic>
      <p:pic>
        <p:nvPicPr>
          <p:cNvPr id="12" name="Picture 11"/>
          <p:cNvPicPr>
            <a:picLocks noChangeAspect="1"/>
          </p:cNvPicPr>
          <p:nvPr/>
        </p:nvPicPr>
        <p:blipFill>
          <a:blip r:embed="rId4"/>
          <a:stretch>
            <a:fillRect/>
          </a:stretch>
        </p:blipFill>
        <p:spPr>
          <a:xfrm>
            <a:off x="4347185" y="4932860"/>
            <a:ext cx="4238190" cy="962914"/>
          </a:xfrm>
          <a:prstGeom prst="rect">
            <a:avLst/>
          </a:prstGeom>
          <a:solidFill>
            <a:schemeClr val="bg1"/>
          </a:solidFill>
        </p:spPr>
      </p:pic>
    </p:spTree>
    <p:extLst>
      <p:ext uri="{BB962C8B-B14F-4D97-AF65-F5344CB8AC3E}">
        <p14:creationId xmlns:p14="http://schemas.microsoft.com/office/powerpoint/2010/main" val="3417218120"/>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97458"/>
            <a:ext cx="4785027" cy="1313852"/>
            <a:chOff x="179512" y="131604"/>
            <a:chExt cx="5216402" cy="147537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11338" y="131604"/>
              <a:ext cx="5184576" cy="1475377"/>
            </a:xfrm>
            <a:prstGeom prst="rect">
              <a:avLst/>
            </a:prstGeom>
            <a:noFill/>
            <a:effectLst>
              <a:softEdge rad="12700"/>
            </a:effectLst>
          </p:spPr>
          <p:txBody>
            <a:bodyPr wrap="square" rtlCol="0">
              <a:spAutoFit/>
            </a:bodyPr>
            <a:lstStyle/>
            <a:p>
              <a:r>
                <a:rPr lang="en-GB" sz="1000" b="1" dirty="0"/>
                <a:t>1I2 Proportion of carers who reported that they had as much social contact as they would like</a:t>
              </a:r>
            </a:p>
            <a:p>
              <a:r>
                <a:rPr lang="en-GB" sz="1000" dirty="0"/>
                <a:t>There is a clear link between loneliness and poor mental and physical health. A key element of the Government’s vision for social care is to tackle loneliness and social isolation, supporting people to remain connected to their communities and to develop and maintain connections to their friends and family.</a:t>
              </a:r>
            </a:p>
          </p:txBody>
        </p:sp>
      </p:grpSp>
      <p:grpSp>
        <p:nvGrpSpPr>
          <p:cNvPr id="3" name="Group 2"/>
          <p:cNvGrpSpPr/>
          <p:nvPr/>
        </p:nvGrpSpPr>
        <p:grpSpPr>
          <a:xfrm>
            <a:off x="467544" y="1601410"/>
            <a:ext cx="3024336" cy="1053970"/>
            <a:chOff x="-303970" y="1413372"/>
            <a:chExt cx="3867858" cy="1410076"/>
          </a:xfrm>
        </p:grpSpPr>
        <p:sp>
          <p:nvSpPr>
            <p:cNvPr id="13" name="Rounded Rectangle 12"/>
            <p:cNvSpPr/>
            <p:nvPr/>
          </p:nvSpPr>
          <p:spPr>
            <a:xfrm>
              <a:off x="-303970" y="1413372"/>
              <a:ext cx="3867858"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4195" y="1464622"/>
              <a:ext cx="3795850" cy="1358826"/>
            </a:xfrm>
            <a:prstGeom prst="rect">
              <a:avLst/>
            </a:prstGeom>
            <a:noFill/>
          </p:spPr>
          <p:txBody>
            <a:bodyPr wrap="square" rtlCol="0">
              <a:spAutoFit/>
            </a:bodyPr>
            <a:lstStyle/>
            <a:p>
              <a:r>
                <a:rPr lang="en-GB" sz="1000" dirty="0"/>
                <a:t>In 2017/18, the proportion of adults in contact with secondary mental health services who live independently, with or without support in Derbyshire was 84.0%, higher than for England (57.0%), but having risen from 82.1% two years previously.</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31" name="Down Arrow 30"/>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a:blip r:embed="rId2"/>
          <a:stretch>
            <a:fillRect/>
          </a:stretch>
        </p:blipFill>
        <p:spPr>
          <a:xfrm>
            <a:off x="352810" y="3710682"/>
            <a:ext cx="3334801" cy="2328874"/>
          </a:xfrm>
          <a:prstGeom prst="rect">
            <a:avLst/>
          </a:prstGeom>
        </p:spPr>
      </p:pic>
      <p:pic>
        <p:nvPicPr>
          <p:cNvPr id="28" name="Picture 27"/>
          <p:cNvPicPr>
            <a:picLocks noChangeAspect="1"/>
          </p:cNvPicPr>
          <p:nvPr/>
        </p:nvPicPr>
        <p:blipFill>
          <a:blip r:embed="rId3"/>
          <a:stretch>
            <a:fillRect/>
          </a:stretch>
        </p:blipFill>
        <p:spPr>
          <a:xfrm>
            <a:off x="4121685" y="1940830"/>
            <a:ext cx="4876940" cy="2206498"/>
          </a:xfrm>
          <a:prstGeom prst="rect">
            <a:avLst/>
          </a:prstGeom>
          <a:solidFill>
            <a:schemeClr val="bg1"/>
          </a:solidFill>
        </p:spPr>
      </p:pic>
      <p:pic>
        <p:nvPicPr>
          <p:cNvPr id="29" name="Picture 28"/>
          <p:cNvPicPr>
            <a:picLocks noChangeAspect="1"/>
          </p:cNvPicPr>
          <p:nvPr/>
        </p:nvPicPr>
        <p:blipFill>
          <a:blip r:embed="rId4"/>
          <a:stretch>
            <a:fillRect/>
          </a:stretch>
        </p:blipFill>
        <p:spPr>
          <a:xfrm>
            <a:off x="4411783" y="5123722"/>
            <a:ext cx="4238190" cy="755650"/>
          </a:xfrm>
          <a:prstGeom prst="rect">
            <a:avLst/>
          </a:prstGeom>
          <a:solidFill>
            <a:schemeClr val="bg1"/>
          </a:solidFill>
        </p:spPr>
      </p:pic>
    </p:spTree>
    <p:extLst>
      <p:ext uri="{BB962C8B-B14F-4D97-AF65-F5344CB8AC3E}">
        <p14:creationId xmlns:p14="http://schemas.microsoft.com/office/powerpoint/2010/main" val="1395031738"/>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899403"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24469"/>
            <a:ext cx="4863845" cy="979186"/>
            <a:chOff x="179512" y="161936"/>
            <a:chExt cx="5302325"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97261" y="207135"/>
              <a:ext cx="5184576" cy="967721"/>
            </a:xfrm>
            <a:prstGeom prst="rect">
              <a:avLst/>
            </a:prstGeom>
            <a:noFill/>
            <a:effectLst>
              <a:softEdge rad="12700"/>
            </a:effectLst>
          </p:spPr>
          <p:txBody>
            <a:bodyPr wrap="square" rtlCol="0">
              <a:spAutoFit/>
            </a:bodyPr>
            <a:lstStyle/>
            <a:p>
              <a:r>
                <a:rPr lang="en-GB" sz="1000" b="1" dirty="0"/>
                <a:t>2A(1) Long-term support needs of younger adults (aged 18-64) met by admission to residential and nursing care homes, per 100,000 population</a:t>
              </a:r>
            </a:p>
            <a:p>
              <a:r>
                <a:rPr lang="en-GB" sz="1000" dirty="0"/>
                <a:t>Avoiding permanent placements in residential and nursing care homes is a good measure of delaying dependency. Research suggests that, where possible, people prefer to stay in their own home rather than move into residential care.</a:t>
              </a:r>
            </a:p>
          </p:txBody>
        </p:sp>
      </p:grpSp>
      <p:grpSp>
        <p:nvGrpSpPr>
          <p:cNvPr id="3" name="Group 2"/>
          <p:cNvGrpSpPr/>
          <p:nvPr/>
        </p:nvGrpSpPr>
        <p:grpSpPr>
          <a:xfrm>
            <a:off x="467544" y="1601410"/>
            <a:ext cx="3024336" cy="803399"/>
            <a:chOff x="-303970" y="1413372"/>
            <a:chExt cx="3867858" cy="1367556"/>
          </a:xfrm>
        </p:grpSpPr>
        <p:sp>
          <p:nvSpPr>
            <p:cNvPr id="13" name="Rounded Rectangle 12"/>
            <p:cNvSpPr/>
            <p:nvPr/>
          </p:nvSpPr>
          <p:spPr>
            <a:xfrm>
              <a:off x="-303970" y="1413372"/>
              <a:ext cx="3867858"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1962" y="1600122"/>
              <a:ext cx="3795850" cy="943022"/>
            </a:xfrm>
            <a:prstGeom prst="rect">
              <a:avLst/>
            </a:prstGeom>
            <a:noFill/>
          </p:spPr>
          <p:txBody>
            <a:bodyPr wrap="square" rtlCol="0">
              <a:spAutoFit/>
            </a:bodyPr>
            <a:lstStyle/>
            <a:p>
              <a:r>
                <a:rPr lang="en-GB" sz="1000" dirty="0"/>
                <a:t>In 2017/18, the rate per 100,000 in Derbyshire was 22.5, higher than for England (14.0), and had risen from 21.9.</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31" name="Down Arrow 30"/>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stretch>
            <a:fillRect/>
          </a:stretch>
        </p:blipFill>
        <p:spPr>
          <a:xfrm>
            <a:off x="312311" y="3641928"/>
            <a:ext cx="3334801" cy="2328874"/>
          </a:xfrm>
          <a:prstGeom prst="rect">
            <a:avLst/>
          </a:prstGeom>
        </p:spPr>
      </p:pic>
      <p:pic>
        <p:nvPicPr>
          <p:cNvPr id="5" name="Picture 4"/>
          <p:cNvPicPr>
            <a:picLocks noChangeAspect="1"/>
          </p:cNvPicPr>
          <p:nvPr/>
        </p:nvPicPr>
        <p:blipFill>
          <a:blip r:embed="rId3"/>
          <a:stretch>
            <a:fillRect/>
          </a:stretch>
        </p:blipFill>
        <p:spPr>
          <a:xfrm>
            <a:off x="4060974" y="1869978"/>
            <a:ext cx="4954625" cy="2206498"/>
          </a:xfrm>
          <a:prstGeom prst="rect">
            <a:avLst/>
          </a:prstGeom>
          <a:solidFill>
            <a:schemeClr val="bg1"/>
          </a:solidFill>
        </p:spPr>
      </p:pic>
    </p:spTree>
    <p:extLst>
      <p:ext uri="{BB962C8B-B14F-4D97-AF65-F5344CB8AC3E}">
        <p14:creationId xmlns:p14="http://schemas.microsoft.com/office/powerpoint/2010/main" val="50705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395536" y="1340768"/>
            <a:ext cx="8136904" cy="5201424"/>
          </a:xfrm>
          <a:prstGeom prst="rect">
            <a:avLst/>
          </a:prstGeom>
          <a:solidFill>
            <a:schemeClr val="bg1"/>
          </a:solidFill>
        </p:spPr>
        <p:txBody>
          <a:bodyPr wrap="square" rtlCol="0">
            <a:spAutoFit/>
          </a:bodyPr>
          <a:lstStyle/>
          <a:p>
            <a:pPr>
              <a:spcBef>
                <a:spcPts val="0"/>
              </a:spcBef>
            </a:pPr>
            <a:r>
              <a:rPr lang="en-GB" sz="1000" dirty="0">
                <a:solidFill>
                  <a:schemeClr val="tx1"/>
                </a:solidFill>
                <a:hlinkClick r:id="rId2" action="ppaction://hlinksldjump"/>
              </a:rPr>
              <a:t>1.01 Children in low income families - Under 20s</a:t>
            </a:r>
            <a:endParaRPr lang="en-GB" sz="1000" dirty="0">
              <a:solidFill>
                <a:schemeClr val="tx1"/>
              </a:solidFill>
            </a:endParaRPr>
          </a:p>
          <a:p>
            <a:pPr>
              <a:spcBef>
                <a:spcPts val="0"/>
              </a:spcBef>
            </a:pPr>
            <a:r>
              <a:rPr lang="en-GB" sz="1000" dirty="0">
                <a:solidFill>
                  <a:schemeClr val="tx1"/>
                </a:solidFill>
                <a:hlinkClick r:id="rId3" action="ppaction://hlinksldjump"/>
              </a:rPr>
              <a:t>1.01 Children in low income families - Under 16s</a:t>
            </a:r>
            <a:endParaRPr lang="en-GB" sz="1000" dirty="0">
              <a:solidFill>
                <a:schemeClr val="tx1"/>
              </a:solidFill>
            </a:endParaRPr>
          </a:p>
          <a:p>
            <a:pPr>
              <a:spcBef>
                <a:spcPts val="0"/>
              </a:spcBef>
            </a:pPr>
            <a:r>
              <a:rPr lang="en-GB" sz="1000" dirty="0">
                <a:hlinkClick r:id="rId4" action="ppaction://hlinksldjump"/>
              </a:rPr>
              <a:t>1.02i School Readiness - children achieving a good level of development</a:t>
            </a:r>
            <a:endParaRPr lang="en-GB" sz="1000" dirty="0"/>
          </a:p>
          <a:p>
            <a:pPr>
              <a:spcBef>
                <a:spcPts val="0"/>
              </a:spcBef>
            </a:pPr>
            <a:r>
              <a:rPr lang="en-GB" sz="1000" dirty="0">
                <a:hlinkClick r:id="rId5" action="ppaction://hlinksldjump"/>
              </a:rPr>
              <a:t>1.02i School Readiness - children with free school meals achieving a good level of development</a:t>
            </a:r>
            <a:endParaRPr lang="en-GB" sz="1000" dirty="0"/>
          </a:p>
          <a:p>
            <a:pPr>
              <a:spcBef>
                <a:spcPts val="0"/>
              </a:spcBef>
            </a:pPr>
            <a:r>
              <a:rPr lang="en-GB" sz="1000" dirty="0">
                <a:hlinkClick r:id="rId6" action="ppaction://hlinksldjump"/>
              </a:rPr>
              <a:t>1.02ii School Readiness - pupils achieving the expected level in the phonics screening check</a:t>
            </a:r>
            <a:endParaRPr lang="en-GB" sz="1000" dirty="0"/>
          </a:p>
          <a:p>
            <a:pPr>
              <a:spcBef>
                <a:spcPts val="0"/>
              </a:spcBef>
            </a:pPr>
            <a:r>
              <a:rPr lang="en-GB" sz="1000" dirty="0">
                <a:hlinkClick r:id="rId7" action="ppaction://hlinksldjump"/>
              </a:rPr>
              <a:t>1.02ii School Readiness - pupils with free school meals status achieving in the phonics screening check</a:t>
            </a:r>
            <a:endParaRPr lang="en-GB" sz="1000" dirty="0"/>
          </a:p>
          <a:p>
            <a:pPr>
              <a:spcBef>
                <a:spcPts val="0"/>
              </a:spcBef>
            </a:pPr>
            <a:r>
              <a:rPr lang="en-GB" sz="1000" dirty="0">
                <a:hlinkClick r:id="rId8" action="ppaction://hlinksldjump"/>
              </a:rPr>
              <a:t>1.03 Pupil absence</a:t>
            </a:r>
            <a:endParaRPr lang="en-GB" sz="1000" dirty="0"/>
          </a:p>
          <a:p>
            <a:pPr>
              <a:spcBef>
                <a:spcPts val="0"/>
              </a:spcBef>
            </a:pPr>
            <a:r>
              <a:rPr lang="en-GB" sz="1000" dirty="0">
                <a:hlinkClick r:id="rId9" action="ppaction://hlinksldjump"/>
              </a:rPr>
              <a:t>1.04 First time entrants to the youth justice system</a:t>
            </a:r>
            <a:endParaRPr lang="en-GB" sz="1000" dirty="0"/>
          </a:p>
          <a:p>
            <a:pPr>
              <a:spcBef>
                <a:spcPts val="0"/>
              </a:spcBef>
            </a:pPr>
            <a:r>
              <a:rPr lang="en-GB" sz="1000" dirty="0">
                <a:hlinkClick r:id="rId10" action="ppaction://hlinksldjump"/>
              </a:rPr>
              <a:t>1.05 16-18 year olds not in education employment or training (NEET)</a:t>
            </a:r>
            <a:endParaRPr lang="en-GB" sz="1000" dirty="0"/>
          </a:p>
          <a:p>
            <a:pPr>
              <a:spcBef>
                <a:spcPts val="0"/>
              </a:spcBef>
            </a:pPr>
            <a:r>
              <a:rPr lang="en-GB" sz="1000" dirty="0">
                <a:hlinkClick r:id="rId11" action="ppaction://hlinksldjump"/>
              </a:rPr>
              <a:t>1.06i Adults with a learning disability / in contact with secondary mental health services who live in stable and appropriate accommodation</a:t>
            </a:r>
            <a:endParaRPr lang="en-GB" sz="1000" dirty="0"/>
          </a:p>
          <a:p>
            <a:pPr>
              <a:spcBef>
                <a:spcPts val="0"/>
              </a:spcBef>
            </a:pPr>
            <a:r>
              <a:rPr lang="en-GB" sz="1000" dirty="0">
                <a:hlinkClick r:id="rId12" action="ppaction://hlinksldjump"/>
              </a:rPr>
              <a:t>1.06ii Adults in contact with secondary mental health services who live in stable and appropriate accommodation</a:t>
            </a:r>
            <a:endParaRPr lang="en-GB" sz="1000" dirty="0"/>
          </a:p>
          <a:p>
            <a:pPr>
              <a:spcBef>
                <a:spcPts val="0"/>
              </a:spcBef>
            </a:pPr>
            <a:r>
              <a:rPr lang="en-GB" sz="1000" dirty="0">
                <a:hlinkClick r:id="rId13" action="ppaction://hlinksldjump"/>
              </a:rPr>
              <a:t>1.08i Gap in the employment rate between those with a long-term health condition and the overall employment rate</a:t>
            </a:r>
            <a:endParaRPr lang="en-GB" sz="1000" dirty="0"/>
          </a:p>
          <a:p>
            <a:pPr>
              <a:spcBef>
                <a:spcPts val="0"/>
              </a:spcBef>
            </a:pPr>
            <a:r>
              <a:rPr lang="en-GB" sz="1000" dirty="0">
                <a:hlinkClick r:id="rId14" action="ppaction://hlinksldjump"/>
              </a:rPr>
              <a:t>1.08ii Gap in the employment rate between those with a learning disability and the overall employment rate</a:t>
            </a:r>
            <a:endParaRPr lang="en-GB" sz="1000" dirty="0"/>
          </a:p>
          <a:p>
            <a:pPr>
              <a:spcBef>
                <a:spcPts val="0"/>
              </a:spcBef>
            </a:pPr>
            <a:r>
              <a:rPr lang="en-GB" sz="1000" dirty="0">
                <a:hlinkClick r:id="rId15" action="ppaction://hlinksldjump"/>
              </a:rPr>
              <a:t>1.08iii Gap in the employment rate for those in contact with secondary mental health services and the overall employment rate</a:t>
            </a:r>
            <a:endParaRPr lang="en-GB" sz="1000" dirty="0"/>
          </a:p>
          <a:p>
            <a:pPr>
              <a:spcBef>
                <a:spcPts val="0"/>
              </a:spcBef>
            </a:pPr>
            <a:r>
              <a:rPr lang="en-GB" sz="1000" dirty="0">
                <a:hlinkClick r:id="rId16" action="ppaction://hlinksldjump"/>
              </a:rPr>
              <a:t>1.09i Sickness Absence - The percentage of employees who had at least one day off in the previous week.</a:t>
            </a:r>
            <a:endParaRPr lang="en-GB" sz="1000" dirty="0"/>
          </a:p>
          <a:p>
            <a:pPr>
              <a:spcBef>
                <a:spcPts val="0"/>
              </a:spcBef>
            </a:pPr>
            <a:r>
              <a:rPr lang="en-GB" sz="1000" dirty="0">
                <a:hlinkClick r:id="rId17" action="ppaction://hlinksldjump"/>
              </a:rPr>
              <a:t>1.09ii Sickness Absence - The percentage of working days lost due to sickness absence</a:t>
            </a:r>
            <a:endParaRPr lang="en-GB" sz="1000" dirty="0"/>
          </a:p>
          <a:p>
            <a:pPr>
              <a:spcBef>
                <a:spcPts val="0"/>
              </a:spcBef>
            </a:pPr>
            <a:r>
              <a:rPr lang="en-GB" sz="1000" dirty="0">
                <a:hlinkClick r:id="rId18" action="ppaction://hlinksldjump"/>
              </a:rPr>
              <a:t>1.10 Killed and seriously injured casualties on England's roads</a:t>
            </a:r>
            <a:endParaRPr lang="en-GB" sz="1000" dirty="0"/>
          </a:p>
          <a:p>
            <a:pPr>
              <a:spcBef>
                <a:spcPts val="0"/>
              </a:spcBef>
            </a:pPr>
            <a:r>
              <a:rPr lang="en-GB" sz="1000" dirty="0">
                <a:hlinkClick r:id="rId19" action="ppaction://hlinksldjump"/>
              </a:rPr>
              <a:t>1.11 Domestic abuse-related incidents and crimes</a:t>
            </a:r>
            <a:endParaRPr lang="en-GB" sz="1000" dirty="0"/>
          </a:p>
          <a:p>
            <a:pPr>
              <a:spcBef>
                <a:spcPts val="0"/>
              </a:spcBef>
            </a:pPr>
            <a:r>
              <a:rPr lang="en-GB" sz="1000" dirty="0">
                <a:hlinkClick r:id="rId20" action="ppaction://hlinksldjump"/>
              </a:rPr>
              <a:t>1.12i Violent crime - Hospital admissions for violence</a:t>
            </a:r>
            <a:endParaRPr lang="en-GB" sz="1000" dirty="0"/>
          </a:p>
          <a:p>
            <a:pPr>
              <a:spcBef>
                <a:spcPts val="0"/>
              </a:spcBef>
            </a:pPr>
            <a:r>
              <a:rPr lang="fr-FR" sz="1000" dirty="0">
                <a:hlinkClick r:id="rId21" action="ppaction://hlinksldjump"/>
              </a:rPr>
              <a:t>1.12ii Violent crime - Violence offences per 1,000 population</a:t>
            </a:r>
            <a:endParaRPr lang="fr-FR" sz="1000" dirty="0"/>
          </a:p>
          <a:p>
            <a:pPr>
              <a:spcBef>
                <a:spcPts val="0"/>
              </a:spcBef>
            </a:pPr>
            <a:r>
              <a:rPr lang="en-GB" sz="1000" dirty="0">
                <a:hlinkClick r:id="rId22" action="ppaction://hlinksldjump"/>
              </a:rPr>
              <a:t>1.12iii Violent crime - Rate of sexual offences per 1,000 population</a:t>
            </a:r>
            <a:endParaRPr lang="en-GB" sz="1000" dirty="0"/>
          </a:p>
          <a:p>
            <a:pPr>
              <a:spcBef>
                <a:spcPts val="0"/>
              </a:spcBef>
            </a:pPr>
            <a:r>
              <a:rPr lang="en-GB" sz="1000" dirty="0">
                <a:hlinkClick r:id="rId23" action="ppaction://hlinksldjump"/>
              </a:rPr>
              <a:t>1.13i Re-offending levels - Percentage of offenders who re-offend</a:t>
            </a:r>
            <a:endParaRPr lang="en-GB" sz="1000" dirty="0"/>
          </a:p>
          <a:p>
            <a:pPr>
              <a:spcBef>
                <a:spcPts val="0"/>
              </a:spcBef>
            </a:pPr>
            <a:r>
              <a:rPr lang="en-GB" sz="1000" dirty="0">
                <a:hlinkClick r:id="rId24" action="ppaction://hlinksldjump"/>
              </a:rPr>
              <a:t>1.13ii Re-offending levels - Average number of re-offences per offender</a:t>
            </a:r>
            <a:endParaRPr lang="en-GB" sz="1000" dirty="0"/>
          </a:p>
          <a:p>
            <a:pPr>
              <a:spcBef>
                <a:spcPts val="0"/>
              </a:spcBef>
            </a:pPr>
            <a:r>
              <a:rPr lang="en-GB" sz="1000" dirty="0">
                <a:hlinkClick r:id="rId25" action="ppaction://hlinksldjump"/>
              </a:rPr>
              <a:t>1.13iii First time offenders</a:t>
            </a:r>
            <a:endParaRPr lang="en-GB" sz="1000" dirty="0"/>
          </a:p>
          <a:p>
            <a:pPr>
              <a:spcBef>
                <a:spcPts val="0"/>
              </a:spcBef>
            </a:pPr>
            <a:r>
              <a:rPr lang="en-GB" sz="1000" dirty="0">
                <a:hlinkClick r:id="rId26" action="ppaction://hlinksldjump"/>
              </a:rPr>
              <a:t>1.14i Exposure to road, rail and air transport noise - Complaints about noise</a:t>
            </a:r>
            <a:r>
              <a:rPr lang="en-GB" sz="1000" dirty="0"/>
              <a:t>14</a:t>
            </a:r>
          </a:p>
          <a:p>
            <a:pPr>
              <a:spcBef>
                <a:spcPts val="0"/>
              </a:spcBef>
            </a:pPr>
            <a:r>
              <a:rPr lang="en-GB" sz="1000" dirty="0">
                <a:hlinkClick r:id="rId27" action="ppaction://hlinksldjump"/>
              </a:rPr>
              <a:t>1.14ii Exposure to road, rail and air transport noise - 65dB(A) or more, during the daytime</a:t>
            </a:r>
            <a:r>
              <a:rPr lang="en-GB" sz="1000" dirty="0"/>
              <a:t>14</a:t>
            </a:r>
          </a:p>
          <a:p>
            <a:pPr>
              <a:spcBef>
                <a:spcPts val="0"/>
              </a:spcBef>
            </a:pPr>
            <a:r>
              <a:rPr lang="en-GB" sz="1000" dirty="0">
                <a:hlinkClick r:id="rId28" action="ppaction://hlinksldjump"/>
              </a:rPr>
              <a:t>1.14ii Exposure to road, rail and air transport noise - 55dB(A) or more, during the night-time</a:t>
            </a:r>
            <a:r>
              <a:rPr lang="en-GB" sz="1000" dirty="0"/>
              <a:t>14 Exposure to road, rail and air transport </a:t>
            </a:r>
            <a:r>
              <a:rPr lang="en-GB" sz="1000" b="1" dirty="0"/>
              <a:t>noise</a:t>
            </a:r>
          </a:p>
          <a:p>
            <a:pPr>
              <a:spcBef>
                <a:spcPts val="0"/>
              </a:spcBef>
            </a:pPr>
            <a:r>
              <a:rPr lang="en-GB" sz="1000" dirty="0">
                <a:hlinkClick r:id="rId29" action="ppaction://hlinksldjump"/>
              </a:rPr>
              <a:t>1.15i Statutory homelessness - eligible homeless people not in priority need per 1,000 households</a:t>
            </a:r>
            <a:endParaRPr lang="en-GB" sz="1000" dirty="0"/>
          </a:p>
          <a:p>
            <a:pPr>
              <a:spcBef>
                <a:spcPts val="0"/>
              </a:spcBef>
            </a:pPr>
            <a:r>
              <a:rPr lang="en-GB" sz="1000" dirty="0">
                <a:hlinkClick r:id="rId30" action="ppaction://hlinksldjump"/>
              </a:rPr>
              <a:t>1.15ii Statutory homelessness - households in temporary accommodation</a:t>
            </a:r>
            <a:endParaRPr lang="en-GB" sz="1000" dirty="0"/>
          </a:p>
          <a:p>
            <a:pPr>
              <a:spcBef>
                <a:spcPts val="0"/>
              </a:spcBef>
            </a:pPr>
            <a:r>
              <a:rPr lang="en-GB" sz="1000" dirty="0">
                <a:hlinkClick r:id="rId31" action="ppaction://hlinksldjump"/>
              </a:rPr>
              <a:t>1.16 Utilisation of outdoor space for exercise/health reasons</a:t>
            </a:r>
            <a:endParaRPr lang="en-GB" sz="1000" dirty="0"/>
          </a:p>
          <a:p>
            <a:pPr>
              <a:spcBef>
                <a:spcPts val="0"/>
              </a:spcBef>
            </a:pPr>
            <a:r>
              <a:rPr lang="en-GB" sz="1000" dirty="0">
                <a:hlinkClick r:id="rId32" action="ppaction://hlinksldjump"/>
              </a:rPr>
              <a:t>1.17 Fuel Poverty</a:t>
            </a:r>
            <a:endParaRPr lang="en-GB" sz="1000" dirty="0"/>
          </a:p>
          <a:p>
            <a:pPr>
              <a:spcBef>
                <a:spcPts val="0"/>
              </a:spcBef>
            </a:pPr>
            <a:r>
              <a:rPr lang="en-GB" sz="1000" dirty="0">
                <a:hlinkClick r:id="rId33" action="ppaction://hlinksldjump"/>
              </a:rPr>
              <a:t>1.18i Social Isolation - Percentage of adult social care users who have as much social contact as they would like</a:t>
            </a:r>
            <a:endParaRPr lang="en-GB" sz="1000" dirty="0"/>
          </a:p>
          <a:p>
            <a:pPr>
              <a:spcBef>
                <a:spcPts val="0"/>
              </a:spcBef>
            </a:pPr>
            <a:r>
              <a:rPr lang="en-GB" sz="1000" dirty="0">
                <a:hlinkClick r:id="rId34" action="ppaction://hlinksldjump"/>
              </a:rPr>
              <a:t>1.18ii Social Isolation - Percentage of adult carers who have as much social contact as they would like</a:t>
            </a:r>
            <a:r>
              <a:rPr lang="en-GB" sz="1000" dirty="0"/>
              <a:t> </a:t>
            </a:r>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508" y="498523"/>
            <a:ext cx="6840760" cy="646331"/>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Public Health Outcomes Framework</a:t>
            </a:r>
          </a:p>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 – Wider Determinants of Health</a:t>
            </a:r>
          </a:p>
        </p:txBody>
      </p:sp>
    </p:spTree>
    <p:extLst>
      <p:ext uri="{BB962C8B-B14F-4D97-AF65-F5344CB8AC3E}">
        <p14:creationId xmlns:p14="http://schemas.microsoft.com/office/powerpoint/2010/main" val="344461690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899403"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24469"/>
            <a:ext cx="4863845" cy="979186"/>
            <a:chOff x="179512" y="161936"/>
            <a:chExt cx="5302325"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97261" y="207135"/>
              <a:ext cx="5184576" cy="967721"/>
            </a:xfrm>
            <a:prstGeom prst="rect">
              <a:avLst/>
            </a:prstGeom>
            <a:noFill/>
            <a:effectLst>
              <a:softEdge rad="12700"/>
            </a:effectLst>
          </p:spPr>
          <p:txBody>
            <a:bodyPr wrap="square" rtlCol="0">
              <a:spAutoFit/>
            </a:bodyPr>
            <a:lstStyle/>
            <a:p>
              <a:r>
                <a:rPr lang="en-GB" sz="1000" b="1" dirty="0"/>
                <a:t>2A(2) Long-term support needs of older adults (aged 65 and over) met by admission to residential and nursing care homes, per 100,000 population</a:t>
              </a:r>
            </a:p>
            <a:p>
              <a:r>
                <a:rPr lang="en-GB" sz="1000" dirty="0"/>
                <a:t>Avoiding permanent placements in residential and nursing care homes is a good measure of delaying dependency. Research suggests that, where possible, people prefer to stay in their own home rather than move into residential care.</a:t>
              </a:r>
            </a:p>
          </p:txBody>
        </p:sp>
      </p:grpSp>
      <p:grpSp>
        <p:nvGrpSpPr>
          <p:cNvPr id="3" name="Group 2"/>
          <p:cNvGrpSpPr/>
          <p:nvPr/>
        </p:nvGrpSpPr>
        <p:grpSpPr>
          <a:xfrm>
            <a:off x="467544" y="1601410"/>
            <a:ext cx="3024336" cy="803399"/>
            <a:chOff x="-303970" y="1413372"/>
            <a:chExt cx="3867858" cy="1367556"/>
          </a:xfrm>
        </p:grpSpPr>
        <p:sp>
          <p:nvSpPr>
            <p:cNvPr id="13" name="Rounded Rectangle 12"/>
            <p:cNvSpPr/>
            <p:nvPr/>
          </p:nvSpPr>
          <p:spPr>
            <a:xfrm>
              <a:off x="-303970" y="1413372"/>
              <a:ext cx="3867858"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1962" y="1600122"/>
              <a:ext cx="3795850" cy="943022"/>
            </a:xfrm>
            <a:prstGeom prst="rect">
              <a:avLst/>
            </a:prstGeom>
            <a:noFill/>
          </p:spPr>
          <p:txBody>
            <a:bodyPr wrap="square" rtlCol="0">
              <a:spAutoFit/>
            </a:bodyPr>
            <a:lstStyle/>
            <a:p>
              <a:r>
                <a:rPr lang="en-GB" sz="1000" dirty="0"/>
                <a:t>In 2017/18, the rate per 100,000 in Derbyshire was 707.3, higher than for England (585.6), and had risen from 654.1.</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31" name="Down Arrow 30"/>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a:stretch>
            <a:fillRect/>
          </a:stretch>
        </p:blipFill>
        <p:spPr>
          <a:xfrm>
            <a:off x="343512" y="3641928"/>
            <a:ext cx="3328704" cy="2328874"/>
          </a:xfrm>
          <a:prstGeom prst="rect">
            <a:avLst/>
          </a:prstGeom>
        </p:spPr>
      </p:pic>
      <p:pic>
        <p:nvPicPr>
          <p:cNvPr id="14" name="Picture 13"/>
          <p:cNvPicPr>
            <a:picLocks noChangeAspect="1"/>
          </p:cNvPicPr>
          <p:nvPr/>
        </p:nvPicPr>
        <p:blipFill>
          <a:blip r:embed="rId3"/>
          <a:stretch>
            <a:fillRect/>
          </a:stretch>
        </p:blipFill>
        <p:spPr>
          <a:xfrm>
            <a:off x="4060974" y="1854735"/>
            <a:ext cx="4954625" cy="2206498"/>
          </a:xfrm>
          <a:prstGeom prst="rect">
            <a:avLst/>
          </a:prstGeom>
          <a:solidFill>
            <a:schemeClr val="bg1"/>
          </a:solidFill>
        </p:spPr>
      </p:pic>
      <p:pic>
        <p:nvPicPr>
          <p:cNvPr id="23" name="Picture 22"/>
          <p:cNvPicPr>
            <a:picLocks noChangeAspect="1"/>
          </p:cNvPicPr>
          <p:nvPr/>
        </p:nvPicPr>
        <p:blipFill>
          <a:blip r:embed="rId4"/>
          <a:stretch>
            <a:fillRect/>
          </a:stretch>
        </p:blipFill>
        <p:spPr>
          <a:xfrm>
            <a:off x="4411783" y="5090467"/>
            <a:ext cx="4238190" cy="647700"/>
          </a:xfrm>
          <a:prstGeom prst="rect">
            <a:avLst/>
          </a:prstGeom>
          <a:solidFill>
            <a:schemeClr val="bg1"/>
          </a:solidFill>
        </p:spPr>
      </p:pic>
    </p:spTree>
    <p:extLst>
      <p:ext uri="{BB962C8B-B14F-4D97-AF65-F5344CB8AC3E}">
        <p14:creationId xmlns:p14="http://schemas.microsoft.com/office/powerpoint/2010/main" val="41730722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899403"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17661"/>
            <a:ext cx="5250568" cy="1015663"/>
            <a:chOff x="179512" y="154291"/>
            <a:chExt cx="5236973" cy="1140529"/>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1909" y="154291"/>
              <a:ext cx="5184576" cy="1140529"/>
            </a:xfrm>
            <a:prstGeom prst="rect">
              <a:avLst/>
            </a:prstGeom>
            <a:noFill/>
            <a:effectLst>
              <a:softEdge rad="12700"/>
            </a:effectLst>
          </p:spPr>
          <p:txBody>
            <a:bodyPr wrap="square" rtlCol="0">
              <a:spAutoFit/>
            </a:bodyPr>
            <a:lstStyle/>
            <a:p>
              <a:r>
                <a:rPr lang="en-GB" sz="1000" b="1" dirty="0"/>
                <a:t>2B(1) The proportion of older people (aged 65 and over) who were still at home 91 days after discharge from hospital into reablement/rehabilitation services</a:t>
              </a:r>
            </a:p>
            <a:p>
              <a:r>
                <a:rPr lang="en-GB" sz="1000" dirty="0"/>
                <a:t>There is strong evidence that reablement services lead to improved outcomes and value for money across the health and social care sectors. Reablement seeks to support people and maximise their level of independence, in order to minimise their need for ongoing support and dependence on public services. </a:t>
              </a:r>
            </a:p>
          </p:txBody>
        </p:sp>
      </p:grpSp>
      <p:grpSp>
        <p:nvGrpSpPr>
          <p:cNvPr id="3" name="Group 2"/>
          <p:cNvGrpSpPr/>
          <p:nvPr/>
        </p:nvGrpSpPr>
        <p:grpSpPr>
          <a:xfrm>
            <a:off x="467544" y="1601410"/>
            <a:ext cx="3024336" cy="803399"/>
            <a:chOff x="-303970" y="1413372"/>
            <a:chExt cx="3867858" cy="1367556"/>
          </a:xfrm>
        </p:grpSpPr>
        <p:sp>
          <p:nvSpPr>
            <p:cNvPr id="13" name="Rounded Rectangle 12"/>
            <p:cNvSpPr/>
            <p:nvPr/>
          </p:nvSpPr>
          <p:spPr>
            <a:xfrm>
              <a:off x="-303970" y="1413372"/>
              <a:ext cx="3867858"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1962" y="1600122"/>
              <a:ext cx="3795850" cy="943022"/>
            </a:xfrm>
            <a:prstGeom prst="rect">
              <a:avLst/>
            </a:prstGeom>
            <a:noFill/>
          </p:spPr>
          <p:txBody>
            <a:bodyPr wrap="square" rtlCol="0">
              <a:spAutoFit/>
            </a:bodyPr>
            <a:lstStyle/>
            <a:p>
              <a:r>
                <a:rPr lang="en-GB" sz="1000" dirty="0"/>
                <a:t>In 2017/18, the proportion in Derbyshire was 76.9%, lower than for England (82.9%), and had fallen from 83.2%.</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31" name="Down Arrow 30"/>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stretch>
            <a:fillRect/>
          </a:stretch>
        </p:blipFill>
        <p:spPr>
          <a:xfrm>
            <a:off x="312311" y="3636500"/>
            <a:ext cx="3334801" cy="2328874"/>
          </a:xfrm>
          <a:prstGeom prst="rect">
            <a:avLst/>
          </a:prstGeom>
        </p:spPr>
      </p:pic>
      <p:pic>
        <p:nvPicPr>
          <p:cNvPr id="5" name="Picture 4"/>
          <p:cNvPicPr>
            <a:picLocks noChangeAspect="1"/>
          </p:cNvPicPr>
          <p:nvPr/>
        </p:nvPicPr>
        <p:blipFill>
          <a:blip r:embed="rId3"/>
          <a:stretch>
            <a:fillRect/>
          </a:stretch>
        </p:blipFill>
        <p:spPr>
          <a:xfrm>
            <a:off x="4063132" y="1854735"/>
            <a:ext cx="4950310" cy="2206498"/>
          </a:xfrm>
          <a:prstGeom prst="rect">
            <a:avLst/>
          </a:prstGeom>
          <a:solidFill>
            <a:schemeClr val="bg1"/>
          </a:solidFill>
        </p:spPr>
      </p:pic>
      <p:pic>
        <p:nvPicPr>
          <p:cNvPr id="29" name="Picture 28"/>
          <p:cNvPicPr>
            <a:picLocks noChangeAspect="1"/>
          </p:cNvPicPr>
          <p:nvPr/>
        </p:nvPicPr>
        <p:blipFill>
          <a:blip r:embed="rId4"/>
          <a:stretch>
            <a:fillRect/>
          </a:stretch>
        </p:blipFill>
        <p:spPr>
          <a:xfrm>
            <a:off x="4220739" y="5010661"/>
            <a:ext cx="4596408" cy="1066546"/>
          </a:xfrm>
          <a:prstGeom prst="rect">
            <a:avLst/>
          </a:prstGeom>
          <a:solidFill>
            <a:schemeClr val="bg1"/>
          </a:solidFill>
        </p:spPr>
      </p:pic>
    </p:spTree>
    <p:extLst>
      <p:ext uri="{BB962C8B-B14F-4D97-AF65-F5344CB8AC3E}">
        <p14:creationId xmlns:p14="http://schemas.microsoft.com/office/powerpoint/2010/main" val="1135229293"/>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899403"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417661"/>
            <a:ext cx="5250568" cy="1015663"/>
            <a:chOff x="179512" y="154291"/>
            <a:chExt cx="5236973" cy="1140529"/>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1909" y="154291"/>
              <a:ext cx="5184576" cy="1140529"/>
            </a:xfrm>
            <a:prstGeom prst="rect">
              <a:avLst/>
            </a:prstGeom>
            <a:noFill/>
            <a:effectLst>
              <a:softEdge rad="12700"/>
            </a:effectLst>
          </p:spPr>
          <p:txBody>
            <a:bodyPr wrap="square" rtlCol="0">
              <a:spAutoFit/>
            </a:bodyPr>
            <a:lstStyle/>
            <a:p>
              <a:r>
                <a:rPr lang="en-GB" sz="1000" b="1" dirty="0"/>
                <a:t>2B(2) The proportion of older people (aged 65 and over) who were offered reablement/rehabilitation services after discharge from hospital </a:t>
              </a:r>
            </a:p>
            <a:p>
              <a:r>
                <a:rPr lang="en-GB" sz="1000" dirty="0"/>
                <a:t>There is strong evidence that reablement services lead to improved outcomes and value for money across the health and social care sectors. Reablement seeks to support people and maximise their level of independence, in order to minimise their need for ongoing support and dependence on public services. </a:t>
              </a:r>
            </a:p>
          </p:txBody>
        </p:sp>
      </p:grpSp>
      <p:grpSp>
        <p:nvGrpSpPr>
          <p:cNvPr id="3" name="Group 2"/>
          <p:cNvGrpSpPr/>
          <p:nvPr/>
        </p:nvGrpSpPr>
        <p:grpSpPr>
          <a:xfrm>
            <a:off x="467544" y="1601410"/>
            <a:ext cx="3024336" cy="803399"/>
            <a:chOff x="-303970" y="1413372"/>
            <a:chExt cx="3867858" cy="1367556"/>
          </a:xfrm>
        </p:grpSpPr>
        <p:sp>
          <p:nvSpPr>
            <p:cNvPr id="13" name="Rounded Rectangle 12"/>
            <p:cNvSpPr/>
            <p:nvPr/>
          </p:nvSpPr>
          <p:spPr>
            <a:xfrm>
              <a:off x="-303970" y="1413372"/>
              <a:ext cx="3867858"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1962" y="1600122"/>
              <a:ext cx="3795850" cy="943022"/>
            </a:xfrm>
            <a:prstGeom prst="rect">
              <a:avLst/>
            </a:prstGeom>
            <a:noFill/>
          </p:spPr>
          <p:txBody>
            <a:bodyPr wrap="square" rtlCol="0">
              <a:spAutoFit/>
            </a:bodyPr>
            <a:lstStyle/>
            <a:p>
              <a:r>
                <a:rPr lang="en-GB" sz="1000" dirty="0"/>
                <a:t>In 2017/18, the proportion in Derbyshire was 1.5%, lower than for England (2.9%), and had risen from 1.4%.</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31" name="Down Arrow 30"/>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a:stretch>
            <a:fillRect/>
          </a:stretch>
        </p:blipFill>
        <p:spPr>
          <a:xfrm>
            <a:off x="312311" y="3641928"/>
            <a:ext cx="3334801" cy="2328874"/>
          </a:xfrm>
          <a:prstGeom prst="rect">
            <a:avLst/>
          </a:prstGeom>
        </p:spPr>
      </p:pic>
      <p:pic>
        <p:nvPicPr>
          <p:cNvPr id="14" name="Picture 13"/>
          <p:cNvPicPr>
            <a:picLocks noChangeAspect="1"/>
          </p:cNvPicPr>
          <p:nvPr/>
        </p:nvPicPr>
        <p:blipFill>
          <a:blip r:embed="rId3"/>
          <a:stretch>
            <a:fillRect/>
          </a:stretch>
        </p:blipFill>
        <p:spPr>
          <a:xfrm>
            <a:off x="4072793" y="1871493"/>
            <a:ext cx="4950310" cy="2206498"/>
          </a:xfrm>
          <a:prstGeom prst="rect">
            <a:avLst/>
          </a:prstGeom>
          <a:solidFill>
            <a:schemeClr val="bg1"/>
          </a:solidFill>
        </p:spPr>
      </p:pic>
      <p:pic>
        <p:nvPicPr>
          <p:cNvPr id="23" name="Picture 22"/>
          <p:cNvPicPr>
            <a:picLocks noChangeAspect="1"/>
          </p:cNvPicPr>
          <p:nvPr/>
        </p:nvPicPr>
        <p:blipFill>
          <a:blip r:embed="rId4"/>
          <a:stretch>
            <a:fillRect/>
          </a:stretch>
        </p:blipFill>
        <p:spPr>
          <a:xfrm>
            <a:off x="4228555" y="4920785"/>
            <a:ext cx="4596408" cy="1066546"/>
          </a:xfrm>
          <a:prstGeom prst="rect">
            <a:avLst/>
          </a:prstGeom>
          <a:solidFill>
            <a:schemeClr val="bg1"/>
          </a:solidFill>
        </p:spPr>
      </p:pic>
    </p:spTree>
    <p:extLst>
      <p:ext uri="{BB962C8B-B14F-4D97-AF65-F5344CB8AC3E}">
        <p14:creationId xmlns:p14="http://schemas.microsoft.com/office/powerpoint/2010/main" val="336208878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899403"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4063" y="377537"/>
            <a:ext cx="5500045" cy="1276935"/>
            <a:chOff x="179512" y="161936"/>
            <a:chExt cx="5208439" cy="1267515"/>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03375" y="173719"/>
              <a:ext cx="5184576" cy="1255732"/>
            </a:xfrm>
            <a:prstGeom prst="rect">
              <a:avLst/>
            </a:prstGeom>
            <a:noFill/>
            <a:effectLst>
              <a:softEdge rad="12700"/>
            </a:effectLst>
          </p:spPr>
          <p:txBody>
            <a:bodyPr wrap="square" rtlCol="0">
              <a:spAutoFit/>
            </a:bodyPr>
            <a:lstStyle/>
            <a:p>
              <a:pPr>
                <a:lnSpc>
                  <a:spcPts val="1000"/>
                </a:lnSpc>
              </a:pPr>
              <a:r>
                <a:rPr lang="en-GB" sz="1000" b="1" dirty="0"/>
                <a:t>2C(1): Delayed transfers of care from hospital, per 100,000</a:t>
              </a:r>
            </a:p>
            <a:p>
              <a:pPr>
                <a:lnSpc>
                  <a:spcPts val="1000"/>
                </a:lnSpc>
              </a:pPr>
              <a:r>
                <a:rPr lang="en-GB" sz="1000" dirty="0"/>
                <a:t>Minimising delayed transfers of care and enabling people to live independently at home is one of the desired outcomes of social care.  This measure reflects the impact of hospital services (acute, mental health and non-acute) and community-based care in facilitating timely and appropriate transfer from all hospitals for all adults. This indicates the ability of the whole system to ensure appropriate transfer from hospital for the entire adult population. It is an important marker of the effective joint working of local partners, and is a measure of the effectiveness of the interface between health and social care services. </a:t>
              </a:r>
            </a:p>
          </p:txBody>
        </p:sp>
      </p:grpSp>
      <p:grpSp>
        <p:nvGrpSpPr>
          <p:cNvPr id="3" name="Group 2"/>
          <p:cNvGrpSpPr/>
          <p:nvPr/>
        </p:nvGrpSpPr>
        <p:grpSpPr>
          <a:xfrm>
            <a:off x="467544" y="1601410"/>
            <a:ext cx="3024336" cy="803399"/>
            <a:chOff x="-303970" y="1413372"/>
            <a:chExt cx="3867858" cy="1367556"/>
          </a:xfrm>
        </p:grpSpPr>
        <p:sp>
          <p:nvSpPr>
            <p:cNvPr id="13" name="Rounded Rectangle 12"/>
            <p:cNvSpPr/>
            <p:nvPr/>
          </p:nvSpPr>
          <p:spPr>
            <a:xfrm>
              <a:off x="-303970" y="1413372"/>
              <a:ext cx="3867858"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1962" y="1600122"/>
              <a:ext cx="3795850" cy="943022"/>
            </a:xfrm>
            <a:prstGeom prst="rect">
              <a:avLst/>
            </a:prstGeom>
            <a:noFill/>
          </p:spPr>
          <p:txBody>
            <a:bodyPr wrap="square" rtlCol="0">
              <a:spAutoFit/>
            </a:bodyPr>
            <a:lstStyle/>
            <a:p>
              <a:r>
                <a:rPr lang="en-GB" sz="1000" dirty="0"/>
                <a:t>In 2017/18, the rate per 100,000 in Derbyshire was 6.7, lower than for England (12.3), having fallen from 10.6.</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31" name="Down Arrow 30"/>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stretch>
            <a:fillRect/>
          </a:stretch>
        </p:blipFill>
        <p:spPr>
          <a:xfrm>
            <a:off x="340463" y="3678706"/>
            <a:ext cx="3334801" cy="2328874"/>
          </a:xfrm>
          <a:prstGeom prst="rect">
            <a:avLst/>
          </a:prstGeom>
        </p:spPr>
      </p:pic>
      <p:pic>
        <p:nvPicPr>
          <p:cNvPr id="5" name="Picture 4"/>
          <p:cNvPicPr>
            <a:picLocks noChangeAspect="1"/>
          </p:cNvPicPr>
          <p:nvPr/>
        </p:nvPicPr>
        <p:blipFill>
          <a:blip r:embed="rId3"/>
          <a:stretch>
            <a:fillRect/>
          </a:stretch>
        </p:blipFill>
        <p:spPr>
          <a:xfrm>
            <a:off x="4072793" y="1904797"/>
            <a:ext cx="4950310" cy="2206498"/>
          </a:xfrm>
          <a:prstGeom prst="rect">
            <a:avLst/>
          </a:prstGeom>
          <a:solidFill>
            <a:schemeClr val="bg1"/>
          </a:solidFill>
        </p:spPr>
      </p:pic>
    </p:spTree>
    <p:extLst>
      <p:ext uri="{BB962C8B-B14F-4D97-AF65-F5344CB8AC3E}">
        <p14:creationId xmlns:p14="http://schemas.microsoft.com/office/powerpoint/2010/main" val="121933543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899403"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4063" y="377537"/>
            <a:ext cx="5500045" cy="1130126"/>
            <a:chOff x="179512" y="161936"/>
            <a:chExt cx="5208439" cy="1121789"/>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03375" y="173719"/>
              <a:ext cx="5184576" cy="1110006"/>
            </a:xfrm>
            <a:prstGeom prst="rect">
              <a:avLst/>
            </a:prstGeom>
            <a:noFill/>
            <a:effectLst>
              <a:softEdge rad="12700"/>
            </a:effectLst>
          </p:spPr>
          <p:txBody>
            <a:bodyPr wrap="square" rtlCol="0">
              <a:spAutoFit/>
            </a:bodyPr>
            <a:lstStyle/>
            <a:p>
              <a:pPr>
                <a:lnSpc>
                  <a:spcPts val="1000"/>
                </a:lnSpc>
              </a:pPr>
              <a:r>
                <a:rPr lang="en-GB" sz="1000" b="1" spc="-50" dirty="0"/>
                <a:t>2C(2) Delayed transfers of care from hospital attributable to social care (or jointly to social care and the NHS) per 100,000 population</a:t>
              </a:r>
            </a:p>
            <a:p>
              <a:pPr>
                <a:lnSpc>
                  <a:spcPts val="1000"/>
                </a:lnSpc>
              </a:pPr>
              <a:r>
                <a:rPr lang="en-GB" sz="1000" spc="-50" dirty="0"/>
                <a:t>Minimising delayed transfers of care and enabling people to live independently at home is one of the desired outcomes of social care.  This measure reflects the impact of hospital services (acute, mental health and non-acute) and community-based care in facilitating timely and appropriate transfer from all hospitals for all adults. This indicates the ability of the whole system to ensure appropriate transfer from hospital for the entire adult population. It is an important marker of the effective joint working of local partners, and is a measure of the effectiveness of the interface between health and social care services. </a:t>
              </a:r>
            </a:p>
          </p:txBody>
        </p:sp>
      </p:grpSp>
      <p:grpSp>
        <p:nvGrpSpPr>
          <p:cNvPr id="3" name="Group 2"/>
          <p:cNvGrpSpPr/>
          <p:nvPr/>
        </p:nvGrpSpPr>
        <p:grpSpPr>
          <a:xfrm>
            <a:off x="467544" y="1601410"/>
            <a:ext cx="3024336" cy="803399"/>
            <a:chOff x="-303970" y="1413372"/>
            <a:chExt cx="3867858" cy="1367556"/>
          </a:xfrm>
        </p:grpSpPr>
        <p:sp>
          <p:nvSpPr>
            <p:cNvPr id="13" name="Rounded Rectangle 12"/>
            <p:cNvSpPr/>
            <p:nvPr/>
          </p:nvSpPr>
          <p:spPr>
            <a:xfrm>
              <a:off x="-303970" y="1413372"/>
              <a:ext cx="3867858"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1962" y="1600122"/>
              <a:ext cx="3795850" cy="943022"/>
            </a:xfrm>
            <a:prstGeom prst="rect">
              <a:avLst/>
            </a:prstGeom>
            <a:noFill/>
          </p:spPr>
          <p:txBody>
            <a:bodyPr wrap="square" rtlCol="0">
              <a:spAutoFit/>
            </a:bodyPr>
            <a:lstStyle/>
            <a:p>
              <a:r>
                <a:rPr lang="en-GB" sz="1000" dirty="0"/>
                <a:t>In 2017/18, the rate per 100,000 in Derbyshire was 1.9, lower than for England (4.3), having fallen from 3.7.</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31" name="Down Arrow 30"/>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stretch>
            <a:fillRect/>
          </a:stretch>
        </p:blipFill>
        <p:spPr>
          <a:xfrm>
            <a:off x="340463" y="3678706"/>
            <a:ext cx="3334801" cy="2328874"/>
          </a:xfrm>
          <a:prstGeom prst="rect">
            <a:avLst/>
          </a:prstGeom>
        </p:spPr>
      </p:pic>
      <p:pic>
        <p:nvPicPr>
          <p:cNvPr id="5" name="Picture 4"/>
          <p:cNvPicPr>
            <a:picLocks noChangeAspect="1"/>
          </p:cNvPicPr>
          <p:nvPr/>
        </p:nvPicPr>
        <p:blipFill>
          <a:blip r:embed="rId3"/>
          <a:stretch>
            <a:fillRect/>
          </a:stretch>
        </p:blipFill>
        <p:spPr>
          <a:xfrm>
            <a:off x="4072793" y="1904797"/>
            <a:ext cx="4950310" cy="2206498"/>
          </a:xfrm>
          <a:prstGeom prst="rect">
            <a:avLst/>
          </a:prstGeom>
          <a:solidFill>
            <a:schemeClr val="bg1"/>
          </a:solidFill>
        </p:spPr>
      </p:pic>
    </p:spTree>
    <p:extLst>
      <p:ext uri="{BB962C8B-B14F-4D97-AF65-F5344CB8AC3E}">
        <p14:creationId xmlns:p14="http://schemas.microsoft.com/office/powerpoint/2010/main" val="3688452385"/>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899403"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4063" y="377537"/>
            <a:ext cx="5500045" cy="1130126"/>
            <a:chOff x="179512" y="161936"/>
            <a:chExt cx="5208439" cy="1121789"/>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03375" y="173719"/>
              <a:ext cx="5184576" cy="1110006"/>
            </a:xfrm>
            <a:prstGeom prst="rect">
              <a:avLst/>
            </a:prstGeom>
            <a:noFill/>
            <a:effectLst>
              <a:softEdge rad="12700"/>
            </a:effectLst>
          </p:spPr>
          <p:txBody>
            <a:bodyPr wrap="square" rtlCol="0">
              <a:spAutoFit/>
            </a:bodyPr>
            <a:lstStyle/>
            <a:p>
              <a:pPr>
                <a:lnSpc>
                  <a:spcPts val="1000"/>
                </a:lnSpc>
              </a:pPr>
              <a:r>
                <a:rPr lang="en-GB" sz="1000" b="1" spc="-50" dirty="0"/>
                <a:t>2C(3): Delayed transfers of care from hospital that are attributable to NHS and adult social care, per 100,000 population</a:t>
              </a:r>
            </a:p>
            <a:p>
              <a:pPr>
                <a:lnSpc>
                  <a:spcPts val="1000"/>
                </a:lnSpc>
              </a:pPr>
              <a:r>
                <a:rPr lang="en-GB" sz="1000" spc="-50" dirty="0"/>
                <a:t>Minimising delayed transfers of care and enabling people to live independently at home is one of the desired outcomes of social care.  This measure reflects the impact of hospital services (acute, mental health and non-acute) and community-based care in facilitating timely and appropriate transfer from all hospitals for all adults. This indicates the ability of the whole system to ensure appropriate transfer from hospital for the entire adult population. It is an important marker of the effective joint working of local partners, and is a measure of the effectiveness of the interface between health and social care services. </a:t>
              </a:r>
            </a:p>
          </p:txBody>
        </p:sp>
      </p:grpSp>
      <p:grpSp>
        <p:nvGrpSpPr>
          <p:cNvPr id="3" name="Group 2"/>
          <p:cNvGrpSpPr/>
          <p:nvPr/>
        </p:nvGrpSpPr>
        <p:grpSpPr>
          <a:xfrm>
            <a:off x="467544" y="1601410"/>
            <a:ext cx="3024336" cy="803399"/>
            <a:chOff x="-303970" y="1413372"/>
            <a:chExt cx="3867858" cy="1367556"/>
          </a:xfrm>
        </p:grpSpPr>
        <p:sp>
          <p:nvSpPr>
            <p:cNvPr id="13" name="Rounded Rectangle 12"/>
            <p:cNvSpPr/>
            <p:nvPr/>
          </p:nvSpPr>
          <p:spPr>
            <a:xfrm>
              <a:off x="-303970" y="1413372"/>
              <a:ext cx="3867858"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1962" y="1600122"/>
              <a:ext cx="3795850" cy="943022"/>
            </a:xfrm>
            <a:prstGeom prst="rect">
              <a:avLst/>
            </a:prstGeom>
            <a:noFill/>
          </p:spPr>
          <p:txBody>
            <a:bodyPr wrap="square" rtlCol="0">
              <a:spAutoFit/>
            </a:bodyPr>
            <a:lstStyle/>
            <a:p>
              <a:r>
                <a:rPr lang="en-GB" sz="1000" dirty="0"/>
                <a:t>In 2017/18, the rate per 100,000 in Derbyshire was 0.1, lower than for England (0.9).</a:t>
              </a:r>
            </a:p>
            <a:p>
              <a:r>
                <a:rPr lang="en-GB" sz="1000" dirty="0"/>
                <a:t>This was the first year of this indicator.</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28" name="TextBox 27"/>
          <p:cNvSpPr txBox="1"/>
          <p:nvPr/>
        </p:nvSpPr>
        <p:spPr>
          <a:xfrm>
            <a:off x="971598" y="4736705"/>
            <a:ext cx="1872208" cy="246221"/>
          </a:xfrm>
          <a:prstGeom prst="rect">
            <a:avLst/>
          </a:prstGeom>
          <a:noFill/>
        </p:spPr>
        <p:txBody>
          <a:bodyPr wrap="square" rtlCol="0">
            <a:spAutoFit/>
          </a:bodyPr>
          <a:lstStyle/>
          <a:p>
            <a:r>
              <a:rPr lang="en-GB" sz="1000" dirty="0"/>
              <a:t>Not available for this indicator</a:t>
            </a:r>
          </a:p>
        </p:txBody>
      </p:sp>
      <p:pic>
        <p:nvPicPr>
          <p:cNvPr id="12" name="Picture 11"/>
          <p:cNvPicPr>
            <a:picLocks noChangeAspect="1"/>
          </p:cNvPicPr>
          <p:nvPr/>
        </p:nvPicPr>
        <p:blipFill>
          <a:blip r:embed="rId2"/>
          <a:stretch>
            <a:fillRect/>
          </a:stretch>
        </p:blipFill>
        <p:spPr>
          <a:xfrm>
            <a:off x="4055723" y="1889791"/>
            <a:ext cx="4950310" cy="2206498"/>
          </a:xfrm>
          <a:prstGeom prst="rect">
            <a:avLst/>
          </a:prstGeom>
          <a:solidFill>
            <a:schemeClr val="bg1"/>
          </a:solidFill>
        </p:spPr>
      </p:pic>
    </p:spTree>
    <p:extLst>
      <p:ext uri="{BB962C8B-B14F-4D97-AF65-F5344CB8AC3E}">
        <p14:creationId xmlns:p14="http://schemas.microsoft.com/office/powerpoint/2010/main" val="211367291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899403"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44063" y="530780"/>
            <a:ext cx="4046577" cy="894069"/>
            <a:chOff x="179512" y="161936"/>
            <a:chExt cx="5208439"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03375" y="173719"/>
              <a:ext cx="5184576" cy="1059849"/>
            </a:xfrm>
            <a:prstGeom prst="rect">
              <a:avLst/>
            </a:prstGeom>
            <a:noFill/>
            <a:effectLst>
              <a:softEdge rad="12700"/>
            </a:effectLst>
          </p:spPr>
          <p:txBody>
            <a:bodyPr wrap="square" rtlCol="0">
              <a:spAutoFit/>
            </a:bodyPr>
            <a:lstStyle/>
            <a:p>
              <a:r>
                <a:rPr lang="en-GB" sz="1000" b="1" dirty="0"/>
                <a:t>2D The outcome of short-term services: sequel to service</a:t>
              </a:r>
            </a:p>
            <a:p>
              <a:r>
                <a:rPr lang="en-GB" sz="1000" dirty="0"/>
                <a:t>The aim of short-term services is to reable people and promote their independence. This measure provides evidence of a good outcome in delaying dependency or supporting recovery - short-term support that results in no further need for services.</a:t>
              </a:r>
              <a:endParaRPr lang="en-GB" sz="1000" spc="-50" dirty="0"/>
            </a:p>
          </p:txBody>
        </p:sp>
      </p:grpSp>
      <p:grpSp>
        <p:nvGrpSpPr>
          <p:cNvPr id="3" name="Group 2"/>
          <p:cNvGrpSpPr/>
          <p:nvPr/>
        </p:nvGrpSpPr>
        <p:grpSpPr>
          <a:xfrm>
            <a:off x="179512" y="1601409"/>
            <a:ext cx="3600400" cy="1125374"/>
            <a:chOff x="-303970" y="1413370"/>
            <a:chExt cx="3867858" cy="1915628"/>
          </a:xfrm>
        </p:grpSpPr>
        <p:sp>
          <p:nvSpPr>
            <p:cNvPr id="13" name="Rounded Rectangle 12"/>
            <p:cNvSpPr/>
            <p:nvPr/>
          </p:nvSpPr>
          <p:spPr>
            <a:xfrm>
              <a:off x="-303970" y="1413370"/>
              <a:ext cx="3867858" cy="17606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1962" y="1600122"/>
              <a:ext cx="3795850" cy="1728876"/>
            </a:xfrm>
            <a:prstGeom prst="rect">
              <a:avLst/>
            </a:prstGeom>
            <a:noFill/>
          </p:spPr>
          <p:txBody>
            <a:bodyPr wrap="square" rtlCol="0">
              <a:spAutoFit/>
            </a:bodyPr>
            <a:lstStyle/>
            <a:p>
              <a:r>
                <a:rPr lang="en-GB" sz="1000" dirty="0"/>
                <a:t>In 2017/18, the proportion of people who received a short-term service during the year where the sequel was either no ongoing support, or support of a lower level in Derbyshire was 93.7%, higher than for England (77.8%), and had risen from 80.6%.</a:t>
              </a:r>
            </a:p>
            <a:p>
              <a:r>
                <a:rPr lang="en-GB" sz="1000" dirty="0"/>
                <a:t>.</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28" name="TextBox 27"/>
          <p:cNvSpPr txBox="1"/>
          <p:nvPr/>
        </p:nvSpPr>
        <p:spPr>
          <a:xfrm>
            <a:off x="971598" y="4736705"/>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stretch>
            <a:fillRect/>
          </a:stretch>
        </p:blipFill>
        <p:spPr>
          <a:xfrm>
            <a:off x="312311" y="3695378"/>
            <a:ext cx="3334801" cy="2328874"/>
          </a:xfrm>
          <a:prstGeom prst="rect">
            <a:avLst/>
          </a:prstGeom>
        </p:spPr>
      </p:pic>
      <p:pic>
        <p:nvPicPr>
          <p:cNvPr id="5" name="Picture 4"/>
          <p:cNvPicPr>
            <a:picLocks noChangeAspect="1"/>
          </p:cNvPicPr>
          <p:nvPr/>
        </p:nvPicPr>
        <p:blipFill>
          <a:blip r:embed="rId3"/>
          <a:stretch>
            <a:fillRect/>
          </a:stretch>
        </p:blipFill>
        <p:spPr>
          <a:xfrm>
            <a:off x="4055723" y="1845894"/>
            <a:ext cx="4950310" cy="2206498"/>
          </a:xfrm>
          <a:prstGeom prst="rect">
            <a:avLst/>
          </a:prstGeom>
          <a:solidFill>
            <a:schemeClr val="bg1"/>
          </a:solidFill>
        </p:spPr>
      </p:pic>
      <p:pic>
        <p:nvPicPr>
          <p:cNvPr id="14" name="Picture 13"/>
          <p:cNvPicPr>
            <a:picLocks noChangeAspect="1"/>
          </p:cNvPicPr>
          <p:nvPr/>
        </p:nvPicPr>
        <p:blipFill>
          <a:blip r:embed="rId4"/>
          <a:stretch>
            <a:fillRect/>
          </a:stretch>
        </p:blipFill>
        <p:spPr>
          <a:xfrm>
            <a:off x="4247440" y="4982926"/>
            <a:ext cx="4596408" cy="755650"/>
          </a:xfrm>
          <a:prstGeom prst="rect">
            <a:avLst/>
          </a:prstGeom>
          <a:solidFill>
            <a:schemeClr val="bg1"/>
          </a:solidFill>
        </p:spPr>
      </p:pic>
      <p:sp>
        <p:nvSpPr>
          <p:cNvPr id="29" name="Down Arrow 2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9466192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899403"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71630" y="437879"/>
            <a:ext cx="4203377" cy="1025244"/>
            <a:chOff x="214994" y="47682"/>
            <a:chExt cx="5410260" cy="1260891"/>
          </a:xfrm>
        </p:grpSpPr>
        <p:sp>
          <p:nvSpPr>
            <p:cNvPr id="2" name="Rounded Rectangle 1"/>
            <p:cNvSpPr/>
            <p:nvPr/>
          </p:nvSpPr>
          <p:spPr>
            <a:xfrm>
              <a:off x="214994" y="47682"/>
              <a:ext cx="5410260" cy="12608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6576" y="51781"/>
              <a:ext cx="5386397" cy="1249108"/>
            </a:xfrm>
            <a:prstGeom prst="rect">
              <a:avLst/>
            </a:prstGeom>
            <a:noFill/>
            <a:effectLst>
              <a:softEdge rad="12700"/>
            </a:effectLst>
          </p:spPr>
          <p:txBody>
            <a:bodyPr wrap="square" rtlCol="0">
              <a:spAutoFit/>
            </a:bodyPr>
            <a:lstStyle/>
            <a:p>
              <a:r>
                <a:rPr lang="en-GB" sz="1000" b="1" dirty="0"/>
                <a:t>3A Overall satisfaction of people who use services with their care and support</a:t>
              </a:r>
            </a:p>
            <a:p>
              <a:r>
                <a:rPr lang="en-GB" sz="1000" dirty="0"/>
                <a:t>This measures the satisfaction with services of people using adult social care, which is directly linked to a positive experience of care and support. Analysis of surveys suggests that reported satisfaction with services is a good predictor of people’s overall experience of services.</a:t>
              </a:r>
            </a:p>
          </p:txBody>
        </p:sp>
      </p:grpSp>
      <p:grpSp>
        <p:nvGrpSpPr>
          <p:cNvPr id="3" name="Group 2"/>
          <p:cNvGrpSpPr/>
          <p:nvPr/>
        </p:nvGrpSpPr>
        <p:grpSpPr>
          <a:xfrm>
            <a:off x="179512" y="1601409"/>
            <a:ext cx="3600400" cy="1034319"/>
            <a:chOff x="-303970" y="1413370"/>
            <a:chExt cx="3867858" cy="1760633"/>
          </a:xfrm>
        </p:grpSpPr>
        <p:sp>
          <p:nvSpPr>
            <p:cNvPr id="13" name="Rounded Rectangle 12"/>
            <p:cNvSpPr/>
            <p:nvPr/>
          </p:nvSpPr>
          <p:spPr>
            <a:xfrm>
              <a:off x="-303970" y="1413370"/>
              <a:ext cx="3867858" cy="17606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1962" y="1600122"/>
              <a:ext cx="3795850" cy="1466924"/>
            </a:xfrm>
            <a:prstGeom prst="rect">
              <a:avLst/>
            </a:prstGeom>
            <a:noFill/>
          </p:spPr>
          <p:txBody>
            <a:bodyPr wrap="square" rtlCol="0">
              <a:spAutoFit/>
            </a:bodyPr>
            <a:lstStyle/>
            <a:p>
              <a:r>
                <a:rPr lang="en-GB" sz="1000" dirty="0"/>
                <a:t>In 2017/18, 65.9% of users in Derbyshire said that they were extremely or very satisfied with services they received, slightly higher than for England (65.0%), having fallen from 67.3%.</a:t>
              </a:r>
            </a:p>
            <a:p>
              <a:r>
                <a:rPr lang="en-GB" sz="1000" dirty="0"/>
                <a:t>.</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28" name="TextBox 27"/>
          <p:cNvSpPr txBox="1"/>
          <p:nvPr/>
        </p:nvSpPr>
        <p:spPr>
          <a:xfrm>
            <a:off x="971598" y="4736705"/>
            <a:ext cx="1872208" cy="246221"/>
          </a:xfrm>
          <a:prstGeom prst="rect">
            <a:avLst/>
          </a:prstGeom>
          <a:noFill/>
        </p:spPr>
        <p:txBody>
          <a:bodyPr wrap="square" rtlCol="0">
            <a:spAutoFit/>
          </a:bodyPr>
          <a:lstStyle/>
          <a:p>
            <a:r>
              <a:rPr lang="en-GB" sz="1000" dirty="0"/>
              <a:t>Not available for this indicator</a:t>
            </a:r>
          </a:p>
        </p:txBody>
      </p:sp>
      <p:sp>
        <p:nvSpPr>
          <p:cNvPr id="29" name="Down Arrow 2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a:stretch>
            <a:fillRect/>
          </a:stretch>
        </p:blipFill>
        <p:spPr>
          <a:xfrm>
            <a:off x="312311" y="3641928"/>
            <a:ext cx="3334801" cy="2328874"/>
          </a:xfrm>
          <a:prstGeom prst="rect">
            <a:avLst/>
          </a:prstGeom>
        </p:spPr>
      </p:pic>
      <p:pic>
        <p:nvPicPr>
          <p:cNvPr id="30" name="Picture 29"/>
          <p:cNvPicPr>
            <a:picLocks noChangeAspect="1"/>
          </p:cNvPicPr>
          <p:nvPr/>
        </p:nvPicPr>
        <p:blipFill>
          <a:blip r:embed="rId3"/>
          <a:stretch>
            <a:fillRect/>
          </a:stretch>
        </p:blipFill>
        <p:spPr>
          <a:xfrm>
            <a:off x="4091855" y="1854735"/>
            <a:ext cx="4950310" cy="2206498"/>
          </a:xfrm>
          <a:prstGeom prst="rect">
            <a:avLst/>
          </a:prstGeom>
          <a:solidFill>
            <a:schemeClr val="bg1"/>
          </a:solidFill>
        </p:spPr>
      </p:pic>
      <p:pic>
        <p:nvPicPr>
          <p:cNvPr id="31" name="Picture 30"/>
          <p:cNvPicPr>
            <a:picLocks noChangeAspect="1"/>
          </p:cNvPicPr>
          <p:nvPr/>
        </p:nvPicPr>
        <p:blipFill>
          <a:blip r:embed="rId4"/>
          <a:stretch>
            <a:fillRect/>
          </a:stretch>
        </p:blipFill>
        <p:spPr>
          <a:xfrm>
            <a:off x="4211254" y="4932860"/>
            <a:ext cx="4596408" cy="962914"/>
          </a:xfrm>
          <a:prstGeom prst="rect">
            <a:avLst/>
          </a:prstGeom>
          <a:solidFill>
            <a:schemeClr val="bg1"/>
          </a:solidFill>
        </p:spPr>
      </p:pic>
    </p:spTree>
    <p:extLst>
      <p:ext uri="{BB962C8B-B14F-4D97-AF65-F5344CB8AC3E}">
        <p14:creationId xmlns:p14="http://schemas.microsoft.com/office/powerpoint/2010/main" val="297194699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8662" y="374581"/>
            <a:ext cx="5458546" cy="1172418"/>
            <a:chOff x="214994" y="47682"/>
            <a:chExt cx="5410260" cy="1676177"/>
          </a:xfrm>
        </p:grpSpPr>
        <p:sp>
          <p:nvSpPr>
            <p:cNvPr id="2" name="Rounded Rectangle 1"/>
            <p:cNvSpPr/>
            <p:nvPr/>
          </p:nvSpPr>
          <p:spPr>
            <a:xfrm>
              <a:off x="214994" y="47682"/>
              <a:ext cx="5410260" cy="15952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6576" y="51781"/>
              <a:ext cx="5386397" cy="1672078"/>
            </a:xfrm>
            <a:prstGeom prst="rect">
              <a:avLst/>
            </a:prstGeom>
            <a:noFill/>
            <a:effectLst>
              <a:softEdge rad="12700"/>
            </a:effectLst>
          </p:spPr>
          <p:txBody>
            <a:bodyPr wrap="square" rtlCol="0">
              <a:spAutoFit/>
            </a:bodyPr>
            <a:lstStyle/>
            <a:p>
              <a:r>
                <a:rPr lang="en-GB" sz="1000" b="1" spc="-10" dirty="0"/>
                <a:t>3D(1) The proportion of people who use services who find it easy to find information about support</a:t>
              </a:r>
            </a:p>
            <a:p>
              <a:r>
                <a:rPr lang="en-GB" sz="1000" spc="-10" dirty="0"/>
                <a:t>Improved and/or more information benefits carers and the people they support by helping them to have greater choice and control over their lives. This may help to sustain caring relationships through, for example, reduction in stress, improved welfare and physical health improvements. These benefits accrue only where information is accessed that would not otherwise have been accessed, or in those cases where the same information is obtained more easily.</a:t>
              </a:r>
            </a:p>
          </p:txBody>
        </p:sp>
      </p:gr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899403"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79512" y="1601409"/>
            <a:ext cx="3600400" cy="1034319"/>
            <a:chOff x="-303970" y="1413370"/>
            <a:chExt cx="3867858" cy="1760633"/>
          </a:xfrm>
        </p:grpSpPr>
        <p:sp>
          <p:nvSpPr>
            <p:cNvPr id="13" name="Rounded Rectangle 12"/>
            <p:cNvSpPr/>
            <p:nvPr/>
          </p:nvSpPr>
          <p:spPr>
            <a:xfrm>
              <a:off x="-303970" y="1413370"/>
              <a:ext cx="3867858" cy="17606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1962" y="1600122"/>
              <a:ext cx="3795850" cy="1204974"/>
            </a:xfrm>
            <a:prstGeom prst="rect">
              <a:avLst/>
            </a:prstGeom>
            <a:noFill/>
          </p:spPr>
          <p:txBody>
            <a:bodyPr wrap="square" rtlCol="0">
              <a:spAutoFit/>
            </a:bodyPr>
            <a:lstStyle/>
            <a:p>
              <a:r>
                <a:rPr lang="en-GB" sz="1000" dirty="0"/>
                <a:t>In 2017/18, 75.5% of users in Derbyshire said that they found it easy to find information, higher than for England (73.3%), having fallen from 76.2%.</a:t>
              </a:r>
            </a:p>
            <a:p>
              <a:r>
                <a:rPr lang="en-GB" sz="1000" dirty="0"/>
                <a:t>.</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28" name="TextBox 27"/>
          <p:cNvSpPr txBox="1"/>
          <p:nvPr/>
        </p:nvSpPr>
        <p:spPr>
          <a:xfrm>
            <a:off x="971598" y="4736705"/>
            <a:ext cx="1872208" cy="246221"/>
          </a:xfrm>
          <a:prstGeom prst="rect">
            <a:avLst/>
          </a:prstGeom>
          <a:noFill/>
        </p:spPr>
        <p:txBody>
          <a:bodyPr wrap="square" rtlCol="0">
            <a:spAutoFit/>
          </a:bodyPr>
          <a:lstStyle/>
          <a:p>
            <a:r>
              <a:rPr lang="en-GB" sz="1000" dirty="0"/>
              <a:t>Not available for this indicator</a:t>
            </a:r>
          </a:p>
        </p:txBody>
      </p:sp>
      <p:sp>
        <p:nvSpPr>
          <p:cNvPr id="29" name="Down Arrow 2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stretch>
            <a:fillRect/>
          </a:stretch>
        </p:blipFill>
        <p:spPr>
          <a:xfrm>
            <a:off x="312311" y="3641928"/>
            <a:ext cx="3334801" cy="2328874"/>
          </a:xfrm>
          <a:prstGeom prst="rect">
            <a:avLst/>
          </a:prstGeom>
        </p:spPr>
      </p:pic>
      <p:pic>
        <p:nvPicPr>
          <p:cNvPr id="5" name="Picture 4"/>
          <p:cNvPicPr>
            <a:picLocks noChangeAspect="1"/>
          </p:cNvPicPr>
          <p:nvPr/>
        </p:nvPicPr>
        <p:blipFill>
          <a:blip r:embed="rId3"/>
          <a:stretch>
            <a:fillRect/>
          </a:stretch>
        </p:blipFill>
        <p:spPr>
          <a:xfrm>
            <a:off x="4071123" y="1943655"/>
            <a:ext cx="4950310" cy="2206498"/>
          </a:xfrm>
          <a:prstGeom prst="rect">
            <a:avLst/>
          </a:prstGeom>
        </p:spPr>
      </p:pic>
      <p:pic>
        <p:nvPicPr>
          <p:cNvPr id="14" name="Picture 13"/>
          <p:cNvPicPr>
            <a:picLocks noChangeAspect="1"/>
          </p:cNvPicPr>
          <p:nvPr/>
        </p:nvPicPr>
        <p:blipFill>
          <a:blip r:embed="rId4"/>
          <a:stretch>
            <a:fillRect/>
          </a:stretch>
        </p:blipFill>
        <p:spPr>
          <a:xfrm>
            <a:off x="4232674" y="5007888"/>
            <a:ext cx="4596408" cy="962914"/>
          </a:xfrm>
          <a:prstGeom prst="rect">
            <a:avLst/>
          </a:prstGeom>
        </p:spPr>
      </p:pic>
    </p:spTree>
    <p:extLst>
      <p:ext uri="{BB962C8B-B14F-4D97-AF65-F5344CB8AC3E}">
        <p14:creationId xmlns:p14="http://schemas.microsoft.com/office/powerpoint/2010/main" val="885400239"/>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8662" y="482575"/>
            <a:ext cx="3951936" cy="948369"/>
            <a:chOff x="214994" y="47682"/>
            <a:chExt cx="5410260" cy="1595217"/>
          </a:xfrm>
        </p:grpSpPr>
        <p:sp>
          <p:nvSpPr>
            <p:cNvPr id="2" name="Rounded Rectangle 1"/>
            <p:cNvSpPr/>
            <p:nvPr/>
          </p:nvSpPr>
          <p:spPr>
            <a:xfrm>
              <a:off x="214994" y="47682"/>
              <a:ext cx="5410260" cy="15952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6576" y="51781"/>
              <a:ext cx="5386397" cy="792037"/>
            </a:xfrm>
            <a:prstGeom prst="rect">
              <a:avLst/>
            </a:prstGeom>
            <a:noFill/>
            <a:effectLst>
              <a:softEdge rad="12700"/>
            </a:effectLst>
          </p:spPr>
          <p:txBody>
            <a:bodyPr wrap="square" rtlCol="0">
              <a:spAutoFit/>
            </a:bodyPr>
            <a:lstStyle/>
            <a:p>
              <a:r>
                <a:rPr lang="en-GB" sz="1000" b="1" spc="-10" dirty="0"/>
                <a:t>4A Proportion of people who use services who feel safe</a:t>
              </a:r>
            </a:p>
            <a:p>
              <a:r>
                <a:rPr lang="en-GB" sz="1000" spc="-10" dirty="0"/>
                <a:t>Safety is fundamental to the wellbeing and independence of people using social care, and the wider population. Feeling safe is a vital part of users’ experience of their care and support.</a:t>
              </a:r>
            </a:p>
          </p:txBody>
        </p:sp>
      </p:gr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899403"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79512" y="1601409"/>
            <a:ext cx="3600400" cy="1034319"/>
            <a:chOff x="-303970" y="1413370"/>
            <a:chExt cx="3867858" cy="1760633"/>
          </a:xfrm>
        </p:grpSpPr>
        <p:sp>
          <p:nvSpPr>
            <p:cNvPr id="13" name="Rounded Rectangle 12"/>
            <p:cNvSpPr/>
            <p:nvPr/>
          </p:nvSpPr>
          <p:spPr>
            <a:xfrm>
              <a:off x="-303970" y="1413370"/>
              <a:ext cx="3867858" cy="17606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1962" y="1600122"/>
              <a:ext cx="3795850" cy="1204974"/>
            </a:xfrm>
            <a:prstGeom prst="rect">
              <a:avLst/>
            </a:prstGeom>
            <a:noFill/>
          </p:spPr>
          <p:txBody>
            <a:bodyPr wrap="square" rtlCol="0">
              <a:spAutoFit/>
            </a:bodyPr>
            <a:lstStyle/>
            <a:p>
              <a:r>
                <a:rPr lang="en-GB" sz="1000" dirty="0"/>
                <a:t>In 2017/18, 68.1% of users in Derbyshire said that they felt safe, lower than for England (69.9%), having fallen from 73.0%.</a:t>
              </a:r>
            </a:p>
            <a:p>
              <a:r>
                <a:rPr lang="en-GB" sz="1000" dirty="0"/>
                <a:t>.</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28" name="TextBox 27"/>
          <p:cNvSpPr txBox="1"/>
          <p:nvPr/>
        </p:nvSpPr>
        <p:spPr>
          <a:xfrm>
            <a:off x="971598" y="4736705"/>
            <a:ext cx="1872208" cy="246221"/>
          </a:xfrm>
          <a:prstGeom prst="rect">
            <a:avLst/>
          </a:prstGeom>
          <a:noFill/>
        </p:spPr>
        <p:txBody>
          <a:bodyPr wrap="square" rtlCol="0">
            <a:spAutoFit/>
          </a:bodyPr>
          <a:lstStyle/>
          <a:p>
            <a:r>
              <a:rPr lang="en-GB" sz="1000" dirty="0"/>
              <a:t>Not available for this indicator</a:t>
            </a:r>
          </a:p>
        </p:txBody>
      </p:sp>
      <p:sp>
        <p:nvSpPr>
          <p:cNvPr id="29" name="Down Arrow 2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a:stretch>
            <a:fillRect/>
          </a:stretch>
        </p:blipFill>
        <p:spPr>
          <a:xfrm>
            <a:off x="312311" y="3818489"/>
            <a:ext cx="3334801" cy="2328874"/>
          </a:xfrm>
          <a:prstGeom prst="rect">
            <a:avLst/>
          </a:prstGeom>
        </p:spPr>
      </p:pic>
      <p:pic>
        <p:nvPicPr>
          <p:cNvPr id="23" name="Picture 22"/>
          <p:cNvPicPr>
            <a:picLocks noChangeAspect="1"/>
          </p:cNvPicPr>
          <p:nvPr/>
        </p:nvPicPr>
        <p:blipFill>
          <a:blip r:embed="rId3"/>
          <a:stretch>
            <a:fillRect/>
          </a:stretch>
        </p:blipFill>
        <p:spPr>
          <a:xfrm>
            <a:off x="4063132" y="1934331"/>
            <a:ext cx="4950310" cy="2206498"/>
          </a:xfrm>
          <a:prstGeom prst="rect">
            <a:avLst/>
          </a:prstGeom>
        </p:spPr>
      </p:pic>
      <p:pic>
        <p:nvPicPr>
          <p:cNvPr id="30" name="Picture 29"/>
          <p:cNvPicPr>
            <a:picLocks noChangeAspect="1"/>
          </p:cNvPicPr>
          <p:nvPr/>
        </p:nvPicPr>
        <p:blipFill>
          <a:blip r:embed="rId4"/>
          <a:stretch>
            <a:fillRect/>
          </a:stretch>
        </p:blipFill>
        <p:spPr>
          <a:xfrm>
            <a:off x="4261951" y="4978941"/>
            <a:ext cx="4596408" cy="962914"/>
          </a:xfrm>
          <a:prstGeom prst="rect">
            <a:avLst/>
          </a:prstGeom>
          <a:solidFill>
            <a:schemeClr val="bg1"/>
          </a:solidFill>
        </p:spPr>
      </p:pic>
    </p:spTree>
    <p:extLst>
      <p:ext uri="{BB962C8B-B14F-4D97-AF65-F5344CB8AC3E}">
        <p14:creationId xmlns:p14="http://schemas.microsoft.com/office/powerpoint/2010/main" val="3543733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268760"/>
            <a:ext cx="2230016" cy="434479"/>
          </a:xfrm>
        </p:spPr>
        <p:txBody>
          <a:bodyPr/>
          <a:lstStyle/>
          <a:p>
            <a:r>
              <a:rPr lang="en-GB" sz="2000" dirty="0"/>
              <a:t>Introduction</a:t>
            </a:r>
          </a:p>
        </p:txBody>
      </p:sp>
      <p:sp>
        <p:nvSpPr>
          <p:cNvPr id="3" name="Subtitle 2"/>
          <p:cNvSpPr>
            <a:spLocks noGrp="1"/>
          </p:cNvSpPr>
          <p:nvPr>
            <p:ph type="subTitle" idx="1"/>
          </p:nvPr>
        </p:nvSpPr>
        <p:spPr>
          <a:xfrm>
            <a:off x="1331640" y="1844824"/>
            <a:ext cx="6400800" cy="3456384"/>
          </a:xfrm>
        </p:spPr>
        <p:txBody>
          <a:bodyPr>
            <a:noAutofit/>
          </a:bodyPr>
          <a:lstStyle/>
          <a:p>
            <a:pPr>
              <a:lnSpc>
                <a:spcPct val="120000"/>
              </a:lnSpc>
              <a:spcBef>
                <a:spcPts val="0"/>
              </a:spcBef>
            </a:pPr>
            <a:r>
              <a:rPr lang="en-GB" sz="1400" dirty="0"/>
              <a:t>This report reviews the position of Derbyshire County in regard to the various Outcomes Frameworks available for health and social care, and highlights where performance is significantly poorer than England as a whole.  Where available, comparisons with CIPFA (Chartered Institute of Public Finance and Accountancy) nearest neighbours are drawn and significant variation within the county is also highlighted.  This report has been compiled using data available at the end of November 2018.  This year’s report has also been structured on the basis of RAG performance, the Outcomes Frameworks and the Health and Wellbeing Strategy priorities.</a:t>
            </a:r>
          </a:p>
          <a:p>
            <a:pPr>
              <a:lnSpc>
                <a:spcPct val="120000"/>
              </a:lnSpc>
              <a:spcBef>
                <a:spcPts val="0"/>
              </a:spcBef>
            </a:pPr>
            <a:r>
              <a:rPr lang="en-GB" sz="1400" dirty="0"/>
              <a:t>This year the report is presented as a slide-set.</a:t>
            </a:r>
          </a:p>
          <a:p>
            <a:pPr>
              <a:lnSpc>
                <a:spcPct val="120000"/>
              </a:lnSpc>
              <a:spcBef>
                <a:spcPts val="0"/>
              </a:spcBef>
            </a:pPr>
            <a:endParaRPr lang="en-GB" sz="1400" dirty="0"/>
          </a:p>
          <a:p>
            <a:pPr>
              <a:lnSpc>
                <a:spcPct val="120000"/>
              </a:lnSpc>
              <a:spcBef>
                <a:spcPts val="0"/>
              </a:spcBef>
            </a:pPr>
            <a:r>
              <a:rPr lang="en-GB" sz="1400" i="1" dirty="0"/>
              <a:t>Run the slideshow to activate hyperlinks or right click on blue text and select Open Hyperlink</a:t>
            </a:r>
          </a:p>
        </p:txBody>
      </p:sp>
    </p:spTree>
    <p:custDataLst>
      <p:tags r:id="rId1"/>
    </p:custDataLst>
    <p:extLst>
      <p:ext uri="{BB962C8B-B14F-4D97-AF65-F5344CB8AC3E}">
        <p14:creationId xmlns:p14="http://schemas.microsoft.com/office/powerpoint/2010/main" val="2145985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85940" y="1297739"/>
            <a:ext cx="4464496" cy="5478423"/>
          </a:xfrm>
          <a:prstGeom prst="rect">
            <a:avLst/>
          </a:prstGeom>
          <a:solidFill>
            <a:schemeClr val="bg1"/>
          </a:solidFill>
        </p:spPr>
        <p:txBody>
          <a:bodyPr wrap="square" rtlCol="0">
            <a:spAutoFit/>
          </a:bodyPr>
          <a:lstStyle/>
          <a:p>
            <a:pPr>
              <a:spcBef>
                <a:spcPts val="0"/>
              </a:spcBef>
            </a:pPr>
            <a:r>
              <a:rPr lang="en-GB" sz="1000" dirty="0">
                <a:hlinkClick r:id="rId2" action="ppaction://hlinksldjump"/>
              </a:rPr>
              <a:t>2.01 Low birth weight of term babies</a:t>
            </a:r>
            <a:endParaRPr lang="en-GB" sz="1000" dirty="0"/>
          </a:p>
          <a:p>
            <a:pPr>
              <a:spcBef>
                <a:spcPts val="0"/>
              </a:spcBef>
            </a:pPr>
            <a:r>
              <a:rPr lang="en-GB" sz="1000" dirty="0">
                <a:hlinkClick r:id="rId3" action="ppaction://hlinksldjump"/>
              </a:rPr>
              <a:t>2.02i Breastfeeding initiation</a:t>
            </a:r>
            <a:endParaRPr lang="en-GB" sz="1000" dirty="0"/>
          </a:p>
          <a:p>
            <a:pPr>
              <a:spcBef>
                <a:spcPts val="0"/>
              </a:spcBef>
            </a:pPr>
            <a:r>
              <a:rPr lang="en-GB" sz="1000" dirty="0">
                <a:hlinkClick r:id="rId4" action="ppaction://hlinksldjump"/>
              </a:rPr>
              <a:t>2.02ii Breastfeeding prevalence at 6-8 weeks after birth</a:t>
            </a:r>
            <a:endParaRPr lang="en-GB" sz="1000" dirty="0"/>
          </a:p>
          <a:p>
            <a:pPr>
              <a:spcBef>
                <a:spcPts val="0"/>
              </a:spcBef>
            </a:pPr>
            <a:r>
              <a:rPr lang="en-GB" sz="1000" dirty="0">
                <a:hlinkClick r:id="rId5" action="ppaction://hlinksldjump"/>
              </a:rPr>
              <a:t>2.03 Smoking status at time of delivery</a:t>
            </a:r>
            <a:endParaRPr lang="en-GB" sz="1000" dirty="0"/>
          </a:p>
          <a:p>
            <a:pPr>
              <a:spcBef>
                <a:spcPts val="0"/>
              </a:spcBef>
            </a:pPr>
            <a:r>
              <a:rPr lang="en-GB" sz="1000" dirty="0">
                <a:hlinkClick r:id="rId6" action="ppaction://hlinksldjump"/>
              </a:rPr>
              <a:t>2.04 Under 18 conceptions</a:t>
            </a:r>
            <a:endParaRPr lang="en-GB" sz="1000" dirty="0"/>
          </a:p>
          <a:p>
            <a:pPr>
              <a:spcBef>
                <a:spcPts val="0"/>
              </a:spcBef>
            </a:pPr>
            <a:r>
              <a:rPr lang="en-GB" sz="1000" dirty="0">
                <a:hlinkClick r:id="rId7" action="ppaction://hlinksldjump"/>
              </a:rPr>
              <a:t>2.04 Under 18 conceptions: conceptions in those aged under 16</a:t>
            </a:r>
            <a:endParaRPr lang="en-GB" sz="1000" dirty="0"/>
          </a:p>
          <a:p>
            <a:pPr>
              <a:spcBef>
                <a:spcPts val="0"/>
              </a:spcBef>
            </a:pPr>
            <a:r>
              <a:rPr lang="en-GB" sz="1000" dirty="0">
                <a:hlinkClick r:id="rId8" action="ppaction://hlinksldjump"/>
              </a:rPr>
              <a:t>2.05ii Proportion of children aged 2-2½yrs offered ASQ-3 as part of the Healthy Child Programme or integrated review</a:t>
            </a:r>
          </a:p>
          <a:p>
            <a:pPr>
              <a:spcBef>
                <a:spcPts val="0"/>
              </a:spcBef>
            </a:pPr>
            <a:r>
              <a:rPr lang="en-GB" sz="1000" dirty="0">
                <a:hlinkClick r:id="rId9" action="ppaction://hlinksldjump"/>
              </a:rPr>
              <a:t>2.06i Child excess weight in 4-5 and 10-11 year olds - 4-5 year olds</a:t>
            </a:r>
            <a:endParaRPr lang="en-GB" sz="1000" dirty="0"/>
          </a:p>
          <a:p>
            <a:pPr>
              <a:spcBef>
                <a:spcPts val="0"/>
              </a:spcBef>
            </a:pPr>
            <a:r>
              <a:rPr lang="en-GB" sz="1000" dirty="0">
                <a:hlinkClick r:id="rId10" action="ppaction://hlinksldjump"/>
              </a:rPr>
              <a:t>2.06ii Child excess weight in 4-5 and 10-11 year olds - 10-11 year olds</a:t>
            </a:r>
            <a:endParaRPr lang="en-GB" sz="1000" dirty="0"/>
          </a:p>
          <a:p>
            <a:pPr>
              <a:spcBef>
                <a:spcPts val="0"/>
              </a:spcBef>
            </a:pPr>
            <a:r>
              <a:rPr lang="en-GB" sz="1000" dirty="0">
                <a:hlinkClick r:id="rId11" action="ppaction://hlinksldjump"/>
              </a:rPr>
              <a:t>2.07i Hospital admissions caused by unintentional and deliberate injuries in children (aged 1-14 years)</a:t>
            </a:r>
            <a:endParaRPr lang="en-GB" sz="1000" dirty="0"/>
          </a:p>
          <a:p>
            <a:pPr>
              <a:spcBef>
                <a:spcPts val="0"/>
              </a:spcBef>
            </a:pPr>
            <a:r>
              <a:rPr lang="en-GB" sz="1000" dirty="0">
                <a:hlinkClick r:id="rId12" action="ppaction://hlinksldjump"/>
              </a:rPr>
              <a:t>2.07i Hospital admissions caused by unintentional and deliberate injuries in children (aged 0-4 years)</a:t>
            </a:r>
            <a:endParaRPr lang="en-GB" sz="1000" dirty="0"/>
          </a:p>
          <a:p>
            <a:pPr>
              <a:spcBef>
                <a:spcPts val="0"/>
              </a:spcBef>
            </a:pPr>
            <a:r>
              <a:rPr lang="en-GB" sz="1000" dirty="0">
                <a:hlinkClick r:id="rId13" action="ppaction://hlinksldjump"/>
              </a:rPr>
              <a:t>2.07ii Hospital admissions caused by unintentional and deliberate injuries in young people (aged 15-24 years)</a:t>
            </a:r>
            <a:endParaRPr lang="en-GB" sz="1000" dirty="0"/>
          </a:p>
          <a:p>
            <a:pPr>
              <a:spcBef>
                <a:spcPts val="0"/>
              </a:spcBef>
            </a:pPr>
            <a:r>
              <a:rPr lang="en-GB" sz="1000" dirty="0">
                <a:hlinkClick r:id="rId14" action="ppaction://hlinksldjump"/>
              </a:rPr>
              <a:t>2.08i Average difficulties score for all looked after children aged 5-16 who have been in care for at least 12 months on 31st March</a:t>
            </a:r>
            <a:endParaRPr lang="en-GB" sz="1000" dirty="0"/>
          </a:p>
          <a:p>
            <a:pPr>
              <a:spcBef>
                <a:spcPts val="0"/>
              </a:spcBef>
            </a:pPr>
            <a:r>
              <a:rPr lang="en-GB" sz="1000" dirty="0">
                <a:hlinkClick r:id="rId15" action="ppaction://hlinksldjump"/>
              </a:rPr>
              <a:t>2.08ii Percentage of children aged 5-16 who have been in care for at least 12 months on 31st March whose score in the SDQ indicates cause for concern </a:t>
            </a:r>
            <a:endParaRPr lang="en-GB" sz="1000" dirty="0"/>
          </a:p>
          <a:p>
            <a:pPr>
              <a:spcBef>
                <a:spcPts val="0"/>
              </a:spcBef>
            </a:pPr>
            <a:r>
              <a:rPr lang="en-GB" sz="1000" dirty="0">
                <a:hlinkClick r:id="rId16" action="ppaction://hlinksldjump"/>
              </a:rPr>
              <a:t>2.09i Smoking prevalence at age 15 - current smokers (WAY survey)</a:t>
            </a:r>
            <a:endParaRPr lang="en-GB" sz="1000" dirty="0"/>
          </a:p>
          <a:p>
            <a:pPr>
              <a:spcBef>
                <a:spcPts val="0"/>
              </a:spcBef>
            </a:pPr>
            <a:r>
              <a:rPr lang="en-GB" sz="1000" dirty="0">
                <a:hlinkClick r:id="rId17" action="ppaction://hlinksldjump"/>
              </a:rPr>
              <a:t>2.09ii Smoking prevalence at age 15 - regular smokers (WAY survey)</a:t>
            </a:r>
            <a:endParaRPr lang="en-GB" sz="1000" dirty="0"/>
          </a:p>
          <a:p>
            <a:pPr>
              <a:spcBef>
                <a:spcPts val="0"/>
              </a:spcBef>
            </a:pPr>
            <a:r>
              <a:rPr lang="en-GB" sz="1000" dirty="0">
                <a:hlinkClick r:id="rId18" action="ppaction://hlinksldjump"/>
              </a:rPr>
              <a:t>2.09iii Smoking prevalence at age 15 - occasional smokers (WAY survey)</a:t>
            </a:r>
            <a:endParaRPr lang="en-GB" sz="1000" dirty="0"/>
          </a:p>
          <a:p>
            <a:pPr>
              <a:spcBef>
                <a:spcPts val="0"/>
              </a:spcBef>
            </a:pPr>
            <a:r>
              <a:rPr lang="en-GB" sz="1000" dirty="0">
                <a:hlinkClick r:id="rId19" action="ppaction://hlinksldjump"/>
              </a:rPr>
              <a:t>2.10ii Emergency Hospital Admissions for Intentional Self-Harm</a:t>
            </a:r>
            <a:endParaRPr lang="en-GB" sz="1000" dirty="0"/>
          </a:p>
          <a:p>
            <a:pPr>
              <a:spcBef>
                <a:spcPts val="0"/>
              </a:spcBef>
            </a:pPr>
            <a:r>
              <a:rPr lang="en-GB" sz="1000" dirty="0">
                <a:hlinkClick r:id="rId20" action="ppaction://hlinksldjump"/>
              </a:rPr>
              <a:t>2.11i Proportion of the population meeting the recommended '5-a-day' on a 'usual day' (adults)</a:t>
            </a:r>
            <a:endParaRPr lang="en-GB" sz="1000" dirty="0"/>
          </a:p>
          <a:p>
            <a:pPr>
              <a:spcBef>
                <a:spcPts val="0"/>
              </a:spcBef>
            </a:pPr>
            <a:r>
              <a:rPr lang="en-GB" sz="1000" dirty="0">
                <a:hlinkClick r:id="rId21" action="ppaction://hlinksldjump"/>
              </a:rPr>
              <a:t>2.11ii Average number of portions of fruit consumed daily (adults)</a:t>
            </a:r>
            <a:endParaRPr lang="en-GB" sz="1000" dirty="0"/>
          </a:p>
          <a:p>
            <a:pPr>
              <a:spcBef>
                <a:spcPts val="0"/>
              </a:spcBef>
            </a:pPr>
            <a:r>
              <a:rPr lang="en-GB" sz="1000" dirty="0">
                <a:hlinkClick r:id="rId22" action="ppaction://hlinksldjump"/>
              </a:rPr>
              <a:t>2.11iii Average number of portions of vegetables consumed daily (adults)</a:t>
            </a:r>
            <a:endParaRPr lang="en-GB" sz="1000" dirty="0"/>
          </a:p>
          <a:p>
            <a:pPr>
              <a:spcBef>
                <a:spcPts val="0"/>
              </a:spcBef>
            </a:pPr>
            <a:r>
              <a:rPr lang="en-GB" sz="1000" dirty="0">
                <a:hlinkClick r:id="rId23" action="ppaction://hlinksldjump"/>
              </a:rPr>
              <a:t>2.11iv Proportion of the population meeting the recommended ‘5-a-day’ at age 15</a:t>
            </a:r>
            <a:endParaRPr lang="en-GB" sz="1000" dirty="0"/>
          </a:p>
          <a:p>
            <a:pPr>
              <a:spcBef>
                <a:spcPts val="0"/>
              </a:spcBef>
            </a:pPr>
            <a:r>
              <a:rPr lang="en-GB" sz="1000" dirty="0">
                <a:hlinkClick r:id="rId24" action="ppaction://hlinksldjump"/>
              </a:rPr>
              <a:t>2.11v Average number of portions of fruit consumed daily at age 15 (WAY survey)</a:t>
            </a:r>
            <a:endParaRPr lang="en-GB" sz="1000" dirty="0"/>
          </a:p>
          <a:p>
            <a:pPr>
              <a:spcBef>
                <a:spcPts val="0"/>
              </a:spcBef>
            </a:pPr>
            <a:r>
              <a:rPr lang="en-GB" sz="1000" dirty="0">
                <a:hlinkClick r:id="rId25" action="ppaction://hlinksldjump"/>
              </a:rPr>
              <a:t>2.11vi Average number of portions of vegetables consumed daily at age 15 (WAY survey)</a:t>
            </a:r>
            <a:endParaRPr lang="en-GB" sz="1000" dirty="0"/>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508" y="498523"/>
            <a:ext cx="6840760" cy="646331"/>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Public Health Outcomes Framework</a:t>
            </a:r>
          </a:p>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 – Health Improvement</a:t>
            </a:r>
          </a:p>
        </p:txBody>
      </p:sp>
      <p:sp>
        <p:nvSpPr>
          <p:cNvPr id="8" name="Subtitle 3"/>
          <p:cNvSpPr txBox="1">
            <a:spLocks/>
          </p:cNvSpPr>
          <p:nvPr/>
        </p:nvSpPr>
        <p:spPr>
          <a:xfrm>
            <a:off x="4550436" y="1297739"/>
            <a:ext cx="4486060" cy="5478423"/>
          </a:xfrm>
          <a:prstGeom prst="rect">
            <a:avLst/>
          </a:prstGeom>
          <a:solidFill>
            <a:schemeClr val="bg1"/>
          </a:solidFill>
        </p:spPr>
        <p:txBody>
          <a:bodyPr vert="horz" wrap="square" lIns="91440" tIns="45720" rIns="91440" bIns="45720" rtlCol="0">
            <a:spAutoFit/>
          </a:bodyPr>
          <a:lstStyle>
            <a:lvl1pPr marL="0" indent="0" algn="l" defTabSz="914400"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en-GB" sz="1000" dirty="0">
                <a:hlinkClick r:id="rId26" action="ppaction://hlinksldjump"/>
              </a:rPr>
              <a:t>2.12 Percentage of adults (aged 18+) classified as overweight or obese</a:t>
            </a:r>
            <a:endParaRPr lang="en-GB" sz="1000" dirty="0"/>
          </a:p>
          <a:p>
            <a:pPr>
              <a:spcBef>
                <a:spcPts val="0"/>
              </a:spcBef>
            </a:pPr>
            <a:r>
              <a:rPr lang="en-GB" sz="1000" dirty="0">
                <a:hlinkClick r:id="rId27" action="ppaction://hlinksldjump"/>
              </a:rPr>
              <a:t>2.13i Percentage of physically active adults</a:t>
            </a:r>
            <a:endParaRPr lang="en-GB" sz="1000" dirty="0"/>
          </a:p>
          <a:p>
            <a:pPr>
              <a:spcBef>
                <a:spcPts val="0"/>
              </a:spcBef>
            </a:pPr>
            <a:r>
              <a:rPr lang="en-GB" sz="1000" dirty="0">
                <a:hlinkClick r:id="rId28" action="ppaction://hlinksldjump"/>
              </a:rPr>
              <a:t>2.13ii Percentage of physically inactive adults</a:t>
            </a:r>
            <a:endParaRPr lang="en-GB" sz="1000" dirty="0"/>
          </a:p>
          <a:p>
            <a:pPr>
              <a:spcBef>
                <a:spcPts val="0"/>
              </a:spcBef>
            </a:pPr>
            <a:r>
              <a:rPr lang="en-GB" sz="1000" dirty="0">
                <a:hlinkClick r:id="rId29" action="ppaction://hlinksldjump"/>
              </a:rPr>
              <a:t>2.14 Smoking Prevalence in adults - current smokers (APS)</a:t>
            </a:r>
            <a:endParaRPr lang="en-GB" sz="1000" dirty="0"/>
          </a:p>
          <a:p>
            <a:pPr>
              <a:spcBef>
                <a:spcPts val="0"/>
              </a:spcBef>
            </a:pPr>
            <a:r>
              <a:rPr lang="en-GB" sz="1000" dirty="0">
                <a:hlinkClick r:id="rId30" action="ppaction://hlinksldjump"/>
              </a:rPr>
              <a:t>2.15i Successful completion of drug treatment - opiate users</a:t>
            </a:r>
            <a:endParaRPr lang="en-GB" sz="1000" dirty="0"/>
          </a:p>
          <a:p>
            <a:pPr>
              <a:spcBef>
                <a:spcPts val="0"/>
              </a:spcBef>
            </a:pPr>
            <a:r>
              <a:rPr lang="en-GB" sz="1000" dirty="0">
                <a:hlinkClick r:id="rId31" action="ppaction://hlinksldjump"/>
              </a:rPr>
              <a:t>2.15ii Successful completion of drug treatment – non-opiate users</a:t>
            </a:r>
            <a:endParaRPr lang="en-GB" sz="1000" dirty="0"/>
          </a:p>
          <a:p>
            <a:pPr>
              <a:spcBef>
                <a:spcPts val="0"/>
              </a:spcBef>
            </a:pPr>
            <a:r>
              <a:rPr lang="en-GB" sz="1000" dirty="0">
                <a:hlinkClick r:id="rId32" action="ppaction://hlinksldjump"/>
              </a:rPr>
              <a:t>2.15iii Successful completion of alcohol treatment</a:t>
            </a:r>
            <a:endParaRPr lang="en-GB" sz="1000" dirty="0"/>
          </a:p>
          <a:p>
            <a:pPr>
              <a:spcBef>
                <a:spcPts val="0"/>
              </a:spcBef>
            </a:pPr>
            <a:r>
              <a:rPr lang="en-GB" sz="1000" dirty="0">
                <a:hlinkClick r:id="rId33" action="ppaction://hlinksldjump"/>
              </a:rPr>
              <a:t>2.15iv Deaths from drugs misuse</a:t>
            </a:r>
            <a:endParaRPr lang="en-GB" sz="1000" dirty="0"/>
          </a:p>
          <a:p>
            <a:pPr>
              <a:spcBef>
                <a:spcPts val="0"/>
              </a:spcBef>
            </a:pPr>
            <a:r>
              <a:rPr lang="en-GB" sz="1000" dirty="0">
                <a:hlinkClick r:id="rId34" action="ppaction://hlinksldjump"/>
              </a:rPr>
              <a:t>2.16 Adults with substance misuse treatment need who successfully engage in community-based structured treatment following release from prison</a:t>
            </a:r>
            <a:endParaRPr lang="en-GB" sz="1000" dirty="0"/>
          </a:p>
          <a:p>
            <a:pPr>
              <a:spcBef>
                <a:spcPts val="0"/>
              </a:spcBef>
            </a:pPr>
            <a:r>
              <a:rPr lang="en-GB" sz="1000" dirty="0">
                <a:hlinkClick r:id="rId35" action="ppaction://hlinksldjump"/>
              </a:rPr>
              <a:t>2.17 Estimated diabetes diagnosis rate</a:t>
            </a:r>
            <a:endParaRPr lang="en-GB" sz="1000" dirty="0"/>
          </a:p>
          <a:p>
            <a:pPr>
              <a:spcBef>
                <a:spcPts val="0"/>
              </a:spcBef>
            </a:pPr>
            <a:r>
              <a:rPr lang="en-GB" sz="1000" dirty="0">
                <a:hlinkClick r:id="rId36" action="ppaction://hlinksldjump"/>
              </a:rPr>
              <a:t>2.18 Admission episodes for alcohol-related conditions - narrow definition</a:t>
            </a:r>
            <a:endParaRPr lang="en-GB" sz="1000" dirty="0"/>
          </a:p>
          <a:p>
            <a:pPr>
              <a:spcBef>
                <a:spcPts val="0"/>
              </a:spcBef>
            </a:pPr>
            <a:r>
              <a:rPr lang="en-GB" sz="1000" dirty="0">
                <a:hlinkClick r:id="rId35" action="ppaction://hlinksldjump"/>
              </a:rPr>
              <a:t>2.17 Estimated diabetes diagnosis rate</a:t>
            </a:r>
            <a:endParaRPr lang="en-GB" sz="1000" dirty="0"/>
          </a:p>
          <a:p>
            <a:pPr>
              <a:spcBef>
                <a:spcPts val="0"/>
              </a:spcBef>
            </a:pPr>
            <a:r>
              <a:rPr lang="en-GB" sz="1000" dirty="0">
                <a:hlinkClick r:id="rId37" action="ppaction://hlinksldjump"/>
              </a:rPr>
              <a:t>2.19 Cancer diagnosed at early stage</a:t>
            </a:r>
            <a:endParaRPr lang="en-GB" sz="1000" dirty="0"/>
          </a:p>
          <a:p>
            <a:pPr>
              <a:spcBef>
                <a:spcPts val="0"/>
              </a:spcBef>
            </a:pPr>
            <a:r>
              <a:rPr lang="en-GB" sz="1000" dirty="0">
                <a:hlinkClick r:id="rId38" action="ppaction://hlinksldjump"/>
              </a:rPr>
              <a:t>2.20i Cancer screening coverage – breast cancer</a:t>
            </a:r>
            <a:endParaRPr lang="en-GB" sz="1000" dirty="0"/>
          </a:p>
          <a:p>
            <a:pPr>
              <a:spcBef>
                <a:spcPts val="0"/>
              </a:spcBef>
            </a:pPr>
            <a:r>
              <a:rPr lang="en-GB" sz="1000" dirty="0">
                <a:hlinkClick r:id="rId39" action="ppaction://hlinksldjump"/>
              </a:rPr>
              <a:t>2.20i Cancer screening coverage – cervical cancer</a:t>
            </a:r>
            <a:endParaRPr lang="en-GB" sz="1000" dirty="0"/>
          </a:p>
          <a:p>
            <a:pPr>
              <a:spcBef>
                <a:spcPts val="0"/>
              </a:spcBef>
            </a:pPr>
            <a:r>
              <a:rPr lang="en-GB" sz="1000" dirty="0">
                <a:hlinkClick r:id="rId40" action="ppaction://hlinksldjump"/>
              </a:rPr>
              <a:t>2.20i Cancer screening coverage – bowel cancer</a:t>
            </a:r>
            <a:endParaRPr lang="en-GB" sz="1000" dirty="0"/>
          </a:p>
          <a:p>
            <a:pPr>
              <a:spcBef>
                <a:spcPts val="0"/>
              </a:spcBef>
            </a:pPr>
            <a:r>
              <a:rPr lang="en-GB" sz="1000" dirty="0">
                <a:hlinkClick r:id="rId41" action="ppaction://hlinksldjump"/>
              </a:rPr>
              <a:t>2.20iv Abdominal Aortic Aneurysm Screening – Coverage</a:t>
            </a:r>
            <a:endParaRPr lang="en-GB" sz="1000" dirty="0"/>
          </a:p>
          <a:p>
            <a:pPr>
              <a:spcBef>
                <a:spcPts val="0"/>
              </a:spcBef>
            </a:pPr>
            <a:r>
              <a:rPr lang="en-GB" sz="1000" dirty="0">
                <a:hlinkClick r:id="rId42" action="ppaction://hlinksldjump"/>
              </a:rPr>
              <a:t>2.22iii - Cumulative percentage of the eligible population aged 40-74 offered an NHS Health Check in the five year period 2013/14 - 2017/18</a:t>
            </a:r>
            <a:endParaRPr lang="en-GB" sz="1000" dirty="0"/>
          </a:p>
          <a:p>
            <a:pPr>
              <a:spcBef>
                <a:spcPts val="0"/>
              </a:spcBef>
            </a:pPr>
            <a:r>
              <a:rPr lang="en-GB" sz="1000" dirty="0">
                <a:hlinkClick r:id="rId43" action="ppaction://hlinksldjump"/>
              </a:rPr>
              <a:t>2.22iv Cumulative percentage of the eligible population aged 40-74 offered an NHS Health Check who received an NHS Health Check</a:t>
            </a:r>
            <a:endParaRPr lang="en-GB" sz="1000" dirty="0"/>
          </a:p>
          <a:p>
            <a:pPr>
              <a:spcBef>
                <a:spcPts val="0"/>
              </a:spcBef>
            </a:pPr>
            <a:r>
              <a:rPr lang="en-GB" sz="1000" dirty="0">
                <a:hlinkClick r:id="rId44" action="ppaction://hlinksldjump"/>
              </a:rPr>
              <a:t>2.22v Cumulative percentage of the eligible population aged 40-74 who received an NHS Health check</a:t>
            </a:r>
            <a:endParaRPr lang="en-GB" sz="1000" dirty="0"/>
          </a:p>
          <a:p>
            <a:pPr>
              <a:spcBef>
                <a:spcPts val="0"/>
              </a:spcBef>
            </a:pPr>
            <a:r>
              <a:rPr lang="en-GB" sz="1000" dirty="0">
                <a:hlinkClick r:id="rId45" action="ppaction://hlinksldjump"/>
              </a:rPr>
              <a:t>2.23i Self-reported well-being - people with a low satisfaction score</a:t>
            </a:r>
            <a:endParaRPr lang="en-GB" sz="1000" dirty="0"/>
          </a:p>
          <a:p>
            <a:pPr>
              <a:spcBef>
                <a:spcPts val="0"/>
              </a:spcBef>
            </a:pPr>
            <a:r>
              <a:rPr lang="en-GB" sz="1000" dirty="0">
                <a:hlinkClick r:id="rId46" action="ppaction://hlinksldjump"/>
              </a:rPr>
              <a:t>2.23i Self-reported well-being - people with a low worthwhile score</a:t>
            </a:r>
            <a:endParaRPr lang="en-GB" sz="1000" dirty="0"/>
          </a:p>
          <a:p>
            <a:pPr>
              <a:spcBef>
                <a:spcPts val="0"/>
              </a:spcBef>
            </a:pPr>
            <a:r>
              <a:rPr lang="en-GB" sz="1000" dirty="0">
                <a:hlinkClick r:id="rId47" action="ppaction://hlinksldjump"/>
              </a:rPr>
              <a:t>2.23i Self-reported well-being - people with a low happiness score</a:t>
            </a:r>
            <a:endParaRPr lang="en-GB" sz="1000" dirty="0"/>
          </a:p>
          <a:p>
            <a:pPr>
              <a:spcBef>
                <a:spcPts val="0"/>
              </a:spcBef>
            </a:pPr>
            <a:r>
              <a:rPr lang="en-GB" sz="1000" dirty="0">
                <a:hlinkClick r:id="rId48" action="ppaction://hlinksldjump"/>
              </a:rPr>
              <a:t>2.23i Self-reported well-being - people with a high anxiety score</a:t>
            </a:r>
            <a:endParaRPr lang="en-GB" sz="1000" dirty="0"/>
          </a:p>
          <a:p>
            <a:pPr>
              <a:spcBef>
                <a:spcPts val="0"/>
              </a:spcBef>
            </a:pPr>
            <a:r>
              <a:rPr lang="en-GB" sz="1000" dirty="0">
                <a:hlinkClick r:id="rId49" action="ppaction://hlinksldjump"/>
              </a:rPr>
              <a:t>2.24i Emergency hospital admissions due to falls in people age 65 and over - 65+</a:t>
            </a:r>
            <a:r>
              <a:rPr lang="en-GB" sz="1000" dirty="0"/>
              <a:t>-</a:t>
            </a:r>
          </a:p>
          <a:p>
            <a:pPr>
              <a:spcBef>
                <a:spcPts val="0"/>
              </a:spcBef>
            </a:pPr>
            <a:r>
              <a:rPr lang="en-GB" sz="1000" dirty="0">
                <a:hlinkClick r:id="rId50" action="ppaction://hlinksldjump"/>
              </a:rPr>
              <a:t>2.24ii Emergency hospital admissions due to falls in people age 65 and over - 65-79</a:t>
            </a:r>
            <a:endParaRPr lang="en-GB" sz="1000" dirty="0"/>
          </a:p>
          <a:p>
            <a:pPr>
              <a:spcBef>
                <a:spcPts val="0"/>
              </a:spcBef>
            </a:pPr>
            <a:r>
              <a:rPr lang="en-GB" sz="1000" dirty="0">
                <a:hlinkClick r:id="rId51" action="ppaction://hlinksldjump"/>
              </a:rPr>
              <a:t>2.24iii Emergency hospital admissions due to falls in people age 65 and over - 80+</a:t>
            </a:r>
            <a:endParaRPr lang="en-GB" sz="1000" dirty="0"/>
          </a:p>
        </p:txBody>
      </p:sp>
    </p:spTree>
    <p:extLst>
      <p:ext uri="{BB962C8B-B14F-4D97-AF65-F5344CB8AC3E}">
        <p14:creationId xmlns:p14="http://schemas.microsoft.com/office/powerpoint/2010/main" val="250101561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8662" y="435181"/>
            <a:ext cx="5233418" cy="1396113"/>
            <a:chOff x="214994" y="47682"/>
            <a:chExt cx="5410260" cy="2230208"/>
          </a:xfrm>
        </p:grpSpPr>
        <p:sp>
          <p:nvSpPr>
            <p:cNvPr id="2" name="Rounded Rectangle 1"/>
            <p:cNvSpPr/>
            <p:nvPr/>
          </p:nvSpPr>
          <p:spPr>
            <a:xfrm>
              <a:off x="214994" y="47682"/>
              <a:ext cx="5410260" cy="159521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6577" y="51781"/>
              <a:ext cx="5386397" cy="2226109"/>
            </a:xfrm>
            <a:prstGeom prst="rect">
              <a:avLst/>
            </a:prstGeom>
            <a:noFill/>
            <a:effectLst>
              <a:softEdge rad="12700"/>
            </a:effectLst>
          </p:spPr>
          <p:txBody>
            <a:bodyPr wrap="square" rtlCol="0">
              <a:spAutoFit/>
            </a:bodyPr>
            <a:lstStyle/>
            <a:p>
              <a:r>
                <a:rPr lang="en-GB" sz="1000" b="1" spc="-10" dirty="0"/>
                <a:t>4B Proportion of people who use services who say that those services have made them feel safe and secure</a:t>
              </a:r>
            </a:p>
            <a:p>
              <a:r>
                <a:rPr lang="en-GB" sz="1000" spc="-10" dirty="0"/>
                <a:t>This measure supports measure 4A, by reflecting the extent to which users of care services feel that their care and support has contributed to making them feel safe and secure. As such, it attempts to separate the role of care and support in helping people to feel safe from the influence of other factors, such as crime levels and socioeconomic factors.</a:t>
              </a:r>
            </a:p>
          </p:txBody>
        </p:sp>
      </p:gr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899403"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179512" y="1601409"/>
            <a:ext cx="3600400" cy="1034319"/>
            <a:chOff x="-303970" y="1413370"/>
            <a:chExt cx="3867858" cy="1760633"/>
          </a:xfrm>
        </p:grpSpPr>
        <p:sp>
          <p:nvSpPr>
            <p:cNvPr id="13" name="Rounded Rectangle 12"/>
            <p:cNvSpPr/>
            <p:nvPr/>
          </p:nvSpPr>
          <p:spPr>
            <a:xfrm>
              <a:off x="-303970" y="1413370"/>
              <a:ext cx="3867858" cy="17606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31962" y="1600122"/>
              <a:ext cx="3795850" cy="1204974"/>
            </a:xfrm>
            <a:prstGeom prst="rect">
              <a:avLst/>
            </a:prstGeom>
            <a:noFill/>
          </p:spPr>
          <p:txBody>
            <a:bodyPr wrap="square" rtlCol="0">
              <a:spAutoFit/>
            </a:bodyPr>
            <a:lstStyle/>
            <a:p>
              <a:r>
                <a:rPr lang="en-GB" sz="1000" dirty="0"/>
                <a:t>In 2017/18, 84.7% of users in Derbyshire said that their services made them feel safe and secure, lower than for England (86.3%), having fallen from 89.1%.</a:t>
              </a:r>
            </a:p>
            <a:p>
              <a:r>
                <a:rPr lang="en-GB" sz="1000" dirty="0"/>
                <a:t>.</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25263" cy="258042"/>
            <a:chOff x="6444208" y="6587514"/>
            <a:chExt cx="2525263"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sp>
        <p:nvSpPr>
          <p:cNvPr id="28" name="TextBox 27"/>
          <p:cNvSpPr txBox="1"/>
          <p:nvPr/>
        </p:nvSpPr>
        <p:spPr>
          <a:xfrm>
            <a:off x="971598" y="4736705"/>
            <a:ext cx="1872208" cy="246221"/>
          </a:xfrm>
          <a:prstGeom prst="rect">
            <a:avLst/>
          </a:prstGeom>
          <a:noFill/>
        </p:spPr>
        <p:txBody>
          <a:bodyPr wrap="square" rtlCol="0">
            <a:spAutoFit/>
          </a:bodyPr>
          <a:lstStyle/>
          <a:p>
            <a:r>
              <a:rPr lang="en-GB" sz="1000" dirty="0"/>
              <a:t>Not available for this indicator</a:t>
            </a:r>
          </a:p>
        </p:txBody>
      </p:sp>
      <p:sp>
        <p:nvSpPr>
          <p:cNvPr id="29" name="Down Arrow 2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stretch>
            <a:fillRect/>
          </a:stretch>
        </p:blipFill>
        <p:spPr>
          <a:xfrm>
            <a:off x="312311" y="3690262"/>
            <a:ext cx="3334801" cy="2328874"/>
          </a:xfrm>
          <a:prstGeom prst="rect">
            <a:avLst/>
          </a:prstGeom>
        </p:spPr>
      </p:pic>
      <p:pic>
        <p:nvPicPr>
          <p:cNvPr id="5" name="Picture 4"/>
          <p:cNvPicPr>
            <a:picLocks noChangeAspect="1"/>
          </p:cNvPicPr>
          <p:nvPr/>
        </p:nvPicPr>
        <p:blipFill>
          <a:blip r:embed="rId3"/>
          <a:stretch>
            <a:fillRect/>
          </a:stretch>
        </p:blipFill>
        <p:spPr>
          <a:xfrm>
            <a:off x="4090640" y="1886937"/>
            <a:ext cx="4950310" cy="2206498"/>
          </a:xfrm>
          <a:prstGeom prst="rect">
            <a:avLst/>
          </a:prstGeom>
        </p:spPr>
      </p:pic>
      <p:pic>
        <p:nvPicPr>
          <p:cNvPr id="14" name="Picture 13"/>
          <p:cNvPicPr>
            <a:picLocks noChangeAspect="1"/>
          </p:cNvPicPr>
          <p:nvPr/>
        </p:nvPicPr>
        <p:blipFill>
          <a:blip r:embed="rId4"/>
          <a:stretch>
            <a:fillRect/>
          </a:stretch>
        </p:blipFill>
        <p:spPr>
          <a:xfrm>
            <a:off x="4211714" y="4982926"/>
            <a:ext cx="4596408" cy="962914"/>
          </a:xfrm>
          <a:prstGeom prst="rect">
            <a:avLst/>
          </a:prstGeom>
          <a:solidFill>
            <a:schemeClr val="bg1"/>
          </a:solidFill>
        </p:spPr>
      </p:pic>
    </p:spTree>
    <p:extLst>
      <p:ext uri="{BB962C8B-B14F-4D97-AF65-F5344CB8AC3E}">
        <p14:creationId xmlns:p14="http://schemas.microsoft.com/office/powerpoint/2010/main" val="1466729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395536" y="1340768"/>
            <a:ext cx="8136904" cy="4093428"/>
          </a:xfrm>
          <a:prstGeom prst="rect">
            <a:avLst/>
          </a:prstGeom>
          <a:solidFill>
            <a:schemeClr val="bg1"/>
          </a:solidFill>
        </p:spPr>
        <p:txBody>
          <a:bodyPr wrap="square" rtlCol="0">
            <a:spAutoFit/>
          </a:bodyPr>
          <a:lstStyle/>
          <a:p>
            <a:pPr>
              <a:spcBef>
                <a:spcPts val="0"/>
              </a:spcBef>
            </a:pPr>
            <a:r>
              <a:rPr lang="en-GB" sz="1000" dirty="0">
                <a:hlinkClick r:id="rId2" action="ppaction://hlinksldjump"/>
              </a:rPr>
              <a:t>3.01 Fraction of mortality attributable to particulate air pollution</a:t>
            </a:r>
            <a:endParaRPr lang="en-GB" sz="1000" dirty="0"/>
          </a:p>
          <a:p>
            <a:pPr>
              <a:spcBef>
                <a:spcPts val="0"/>
              </a:spcBef>
            </a:pPr>
            <a:r>
              <a:rPr lang="en-GB" sz="1000" dirty="0">
                <a:hlinkClick r:id="rId3" action="ppaction://hlinksldjump"/>
              </a:rPr>
              <a:t>3.02i Chlamydia detection rate (15-24 year olds) – persons</a:t>
            </a:r>
            <a:endParaRPr lang="en-GB" sz="1000" dirty="0"/>
          </a:p>
          <a:p>
            <a:pPr>
              <a:spcBef>
                <a:spcPts val="0"/>
              </a:spcBef>
            </a:pPr>
            <a:r>
              <a:rPr lang="en-GB" sz="1000" dirty="0">
                <a:hlinkClick r:id="rId4" action="ppaction://hlinksldjump"/>
              </a:rPr>
              <a:t>3.02ii Chlamydia detection rate (15-24 year olds) - males</a:t>
            </a:r>
            <a:endParaRPr lang="en-GB" sz="1000" dirty="0"/>
          </a:p>
          <a:p>
            <a:pPr>
              <a:spcBef>
                <a:spcPts val="0"/>
              </a:spcBef>
            </a:pPr>
            <a:r>
              <a:rPr lang="en-GB" sz="1000" dirty="0">
                <a:hlinkClick r:id="rId5" action="ppaction://hlinksldjump"/>
              </a:rPr>
              <a:t>3.02i Chlamydia detection rate (15-24 year olds) – females</a:t>
            </a:r>
            <a:endParaRPr lang="en-GB" sz="1000" dirty="0"/>
          </a:p>
          <a:p>
            <a:pPr>
              <a:spcBef>
                <a:spcPts val="0"/>
              </a:spcBef>
            </a:pPr>
            <a:r>
              <a:rPr lang="en-GB" sz="1000" dirty="0">
                <a:hlinkClick r:id="rId6" action="ppaction://hlinksldjump"/>
              </a:rPr>
              <a:t>3.03i &amp; ii Population vaccination coverage - Hepatitis B (1 year old &amp; 2 years old)</a:t>
            </a:r>
            <a:endParaRPr lang="en-GB" sz="1000" dirty="0"/>
          </a:p>
          <a:p>
            <a:pPr>
              <a:spcBef>
                <a:spcPts val="0"/>
              </a:spcBef>
            </a:pPr>
            <a:r>
              <a:rPr lang="en-GB" sz="1000" dirty="0">
                <a:hlinkClick r:id="rId7" action="ppaction://hlinksldjump"/>
              </a:rPr>
              <a:t>3.03iii Population vaccination coverage - Dtap / IPV / Hib (1 year old)</a:t>
            </a:r>
            <a:endParaRPr lang="en-GB" sz="1000" dirty="0"/>
          </a:p>
          <a:p>
            <a:pPr>
              <a:spcBef>
                <a:spcPts val="0"/>
              </a:spcBef>
            </a:pPr>
            <a:r>
              <a:rPr lang="en-GB" sz="1000" dirty="0">
                <a:hlinkClick r:id="rId8" action="ppaction://hlinksldjump"/>
              </a:rPr>
              <a:t>3.03iii Population vaccination coverage - Dtap / IPV / Hib (2 years old)</a:t>
            </a:r>
            <a:endParaRPr lang="en-GB" sz="1000" dirty="0"/>
          </a:p>
          <a:p>
            <a:pPr>
              <a:spcBef>
                <a:spcPts val="0"/>
              </a:spcBef>
            </a:pPr>
            <a:r>
              <a:rPr lang="en-GB" sz="1000" dirty="0">
                <a:hlinkClick r:id="rId9" action="ppaction://hlinksldjump"/>
              </a:rPr>
              <a:t>3.03iv Population vaccination coverage - Men C</a:t>
            </a:r>
            <a:endParaRPr lang="en-GB" sz="1000" dirty="0"/>
          </a:p>
          <a:p>
            <a:pPr>
              <a:spcBef>
                <a:spcPts val="0"/>
              </a:spcBef>
            </a:pPr>
            <a:r>
              <a:rPr lang="en-GB" sz="1000" dirty="0">
                <a:hlinkClick r:id="rId10" action="ppaction://hlinksldjump"/>
              </a:rPr>
              <a:t>3.03v Population vaccination coverage - PCV</a:t>
            </a:r>
            <a:endParaRPr lang="en-GB" sz="1000" dirty="0"/>
          </a:p>
          <a:p>
            <a:pPr>
              <a:spcBef>
                <a:spcPts val="0"/>
              </a:spcBef>
            </a:pPr>
            <a:r>
              <a:rPr lang="en-GB" sz="1000" dirty="0">
                <a:hlinkClick r:id="rId11" action="ppaction://hlinksldjump"/>
              </a:rPr>
              <a:t>3.03vi Population vaccination coverage - Hib / Men C booster (2 years old)d) </a:t>
            </a:r>
            <a:endParaRPr lang="en-GB" sz="1000" dirty="0"/>
          </a:p>
          <a:p>
            <a:pPr>
              <a:spcBef>
                <a:spcPts val="0"/>
              </a:spcBef>
            </a:pPr>
            <a:r>
              <a:rPr lang="en-GB" sz="1000" dirty="0">
                <a:hlinkClick r:id="rId12" action="ppaction://hlinksldjump"/>
              </a:rPr>
              <a:t>3.03vi Population vaccination coverage - Hib / Men C booster (5 years old)</a:t>
            </a:r>
            <a:endParaRPr lang="en-GB" sz="1000" dirty="0"/>
          </a:p>
          <a:p>
            <a:pPr>
              <a:spcBef>
                <a:spcPts val="0"/>
              </a:spcBef>
            </a:pPr>
            <a:r>
              <a:rPr lang="en-GB" sz="1000" dirty="0">
                <a:hlinkClick r:id="rId13" action="ppaction://hlinksldjump"/>
              </a:rPr>
              <a:t>3.03vii Population vaccination coverage - PCV booster</a:t>
            </a:r>
            <a:endParaRPr lang="en-GB" sz="1000" dirty="0"/>
          </a:p>
          <a:p>
            <a:pPr>
              <a:spcBef>
                <a:spcPts val="0"/>
              </a:spcBef>
            </a:pPr>
            <a:r>
              <a:rPr lang="en-GB" sz="1000" dirty="0">
                <a:hlinkClick r:id="rId14" action="ppaction://hlinksldjump"/>
              </a:rPr>
              <a:t>3.03viii Population vaccination coverage - MMR for one dose (2 years old)</a:t>
            </a:r>
            <a:endParaRPr lang="en-GB" sz="1000" dirty="0"/>
          </a:p>
          <a:p>
            <a:pPr>
              <a:spcBef>
                <a:spcPts val="0"/>
              </a:spcBef>
            </a:pPr>
            <a:r>
              <a:rPr lang="en-GB" sz="1000" dirty="0">
                <a:hlinkClick r:id="rId15" action="ppaction://hlinksldjump"/>
              </a:rPr>
              <a:t>3.03ix Population vaccination coverage - MMR for one dose (5 years old)</a:t>
            </a:r>
            <a:endParaRPr lang="en-GB" sz="1000" dirty="0"/>
          </a:p>
          <a:p>
            <a:pPr>
              <a:spcBef>
                <a:spcPts val="0"/>
              </a:spcBef>
            </a:pPr>
            <a:r>
              <a:rPr lang="en-GB" sz="1000" dirty="0">
                <a:hlinkClick r:id="rId16" action="ppaction://hlinksldjump"/>
              </a:rPr>
              <a:t>3.03x Population vaccination coverage - MMR for two doses (5 years old)</a:t>
            </a:r>
            <a:endParaRPr lang="en-GB" sz="1000" dirty="0"/>
          </a:p>
          <a:p>
            <a:pPr>
              <a:spcBef>
                <a:spcPts val="0"/>
              </a:spcBef>
            </a:pPr>
            <a:r>
              <a:rPr lang="en-GB" sz="1000" dirty="0">
                <a:hlinkClick r:id="rId17" action="ppaction://hlinksldjump"/>
              </a:rPr>
              <a:t>3.03xii Population vaccination coverage - HPV vaccination for one dose (females 12-13 years old)</a:t>
            </a:r>
            <a:endParaRPr lang="en-GB" sz="1000" dirty="0"/>
          </a:p>
          <a:p>
            <a:pPr>
              <a:spcBef>
                <a:spcPts val="0"/>
              </a:spcBef>
            </a:pPr>
            <a:r>
              <a:rPr lang="en-GB" sz="1000" dirty="0">
                <a:hlinkClick r:id="rId18" action="ppaction://hlinksldjump"/>
              </a:rPr>
              <a:t>3.03xiii Population vaccination coverage - PPV </a:t>
            </a:r>
            <a:endParaRPr lang="en-GB" sz="1000" dirty="0"/>
          </a:p>
          <a:p>
            <a:pPr>
              <a:spcBef>
                <a:spcPts val="0"/>
              </a:spcBef>
            </a:pPr>
            <a:r>
              <a:rPr lang="en-GB" sz="1000" dirty="0">
                <a:hlinkClick r:id="rId19" action="ppaction://hlinksldjump"/>
              </a:rPr>
              <a:t>3.03xiv Population vaccination coverage - Flu (aged 65+) </a:t>
            </a:r>
            <a:endParaRPr lang="en-GB" sz="1000" dirty="0"/>
          </a:p>
          <a:p>
            <a:pPr>
              <a:spcBef>
                <a:spcPts val="0"/>
              </a:spcBef>
            </a:pPr>
            <a:r>
              <a:rPr lang="en-GB" sz="1000" dirty="0">
                <a:hlinkClick r:id="rId20" action="ppaction://hlinksldjump"/>
              </a:rPr>
              <a:t>3.03xv Population vaccination coverage - Flu (at risk individuals) </a:t>
            </a:r>
            <a:endParaRPr lang="en-GB" sz="1000" dirty="0"/>
          </a:p>
          <a:p>
            <a:pPr>
              <a:spcBef>
                <a:spcPts val="0"/>
              </a:spcBef>
            </a:pPr>
            <a:r>
              <a:rPr lang="en-GB" sz="1000" dirty="0">
                <a:hlinkClick r:id="rId21" action="ppaction://hlinksldjump"/>
              </a:rPr>
              <a:t>3.03xvi Population vaccination coverage - HPV vaccination for two doses (females 13-14 years old)</a:t>
            </a:r>
            <a:endParaRPr lang="en-GB" sz="1000" dirty="0"/>
          </a:p>
          <a:p>
            <a:pPr>
              <a:spcBef>
                <a:spcPts val="0"/>
              </a:spcBef>
            </a:pPr>
            <a:r>
              <a:rPr lang="en-GB" sz="1000" dirty="0">
                <a:hlinkClick r:id="rId22" action="ppaction://hlinksldjump"/>
              </a:rPr>
              <a:t>3.03xvii Population vaccination coverage - Shingles (70 years old)</a:t>
            </a:r>
            <a:endParaRPr lang="en-GB" sz="1000" dirty="0"/>
          </a:p>
          <a:p>
            <a:pPr>
              <a:spcBef>
                <a:spcPts val="0"/>
              </a:spcBef>
            </a:pPr>
            <a:r>
              <a:rPr lang="en-GB" sz="1000" dirty="0">
                <a:hlinkClick r:id="rId23" action="ppaction://hlinksldjump"/>
              </a:rPr>
              <a:t>3.03xviii Population vaccination coverage - Flu (2-3 years old)</a:t>
            </a:r>
            <a:endParaRPr lang="en-GB" sz="1000" dirty="0"/>
          </a:p>
          <a:p>
            <a:pPr>
              <a:spcBef>
                <a:spcPts val="0"/>
              </a:spcBef>
            </a:pPr>
            <a:r>
              <a:rPr lang="en-GB" sz="1000" dirty="0">
                <a:hlinkClick r:id="rId24" action="ppaction://hlinksldjump"/>
              </a:rPr>
              <a:t>3.04 HIV late diagnosis</a:t>
            </a:r>
            <a:endParaRPr lang="en-GB" sz="1000" dirty="0"/>
          </a:p>
          <a:p>
            <a:pPr>
              <a:spcBef>
                <a:spcPts val="0"/>
              </a:spcBef>
            </a:pPr>
            <a:r>
              <a:rPr lang="en-GB" sz="1000" dirty="0">
                <a:hlinkClick r:id="rId25" action="ppaction://hlinksldjump"/>
              </a:rPr>
              <a:t>3.05ii Incidence of TB</a:t>
            </a:r>
            <a:endParaRPr lang="en-GB" sz="1000" dirty="0"/>
          </a:p>
          <a:p>
            <a:pPr>
              <a:spcBef>
                <a:spcPts val="0"/>
              </a:spcBef>
            </a:pPr>
            <a:r>
              <a:rPr lang="en-GB" sz="1000" dirty="0">
                <a:hlinkClick r:id="rId26" action="ppaction://hlinksldjump"/>
              </a:rPr>
              <a:t>3.06 NHS organisations with a board approved sustainable development management plan</a:t>
            </a:r>
            <a:endParaRPr lang="en-GB" sz="1000" dirty="0"/>
          </a:p>
          <a:p>
            <a:pPr>
              <a:spcBef>
                <a:spcPts val="0"/>
              </a:spcBef>
            </a:pPr>
            <a:r>
              <a:rPr lang="en-GB" sz="1000" dirty="0">
                <a:hlinkClick r:id="rId27" action="ppaction://hlinksldjump"/>
              </a:rPr>
              <a:t>3.08 Adjusted antibiotic prescribing in primary care by the NHS</a:t>
            </a:r>
            <a:endParaRPr lang="en-GB" sz="1000" dirty="0"/>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508" y="498523"/>
            <a:ext cx="6840760" cy="646331"/>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Public Health Outcomes Framework</a:t>
            </a:r>
          </a:p>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 – Health Protection</a:t>
            </a:r>
          </a:p>
        </p:txBody>
      </p:sp>
    </p:spTree>
    <p:extLst>
      <p:ext uri="{BB962C8B-B14F-4D97-AF65-F5344CB8AC3E}">
        <p14:creationId xmlns:p14="http://schemas.microsoft.com/office/powerpoint/2010/main" val="2514413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395536" y="1340768"/>
            <a:ext cx="8136904" cy="4555093"/>
          </a:xfrm>
          <a:prstGeom prst="rect">
            <a:avLst/>
          </a:prstGeom>
          <a:solidFill>
            <a:schemeClr val="bg1"/>
          </a:solidFill>
        </p:spPr>
        <p:txBody>
          <a:bodyPr wrap="square" rtlCol="0">
            <a:spAutoFit/>
          </a:bodyPr>
          <a:lstStyle/>
          <a:p>
            <a:pPr>
              <a:spcBef>
                <a:spcPts val="0"/>
              </a:spcBef>
            </a:pPr>
            <a:r>
              <a:rPr lang="en-GB" sz="1000" dirty="0">
                <a:hlinkClick r:id="rId2" action="ppaction://hlinksldjump"/>
              </a:rPr>
              <a:t>4.01 Infant Mortality</a:t>
            </a:r>
            <a:endParaRPr lang="en-GB" sz="1000" dirty="0"/>
          </a:p>
          <a:p>
            <a:pPr>
              <a:spcBef>
                <a:spcPts val="0"/>
              </a:spcBef>
            </a:pPr>
            <a:r>
              <a:rPr lang="en-GB" sz="1000" dirty="0">
                <a:hlinkClick r:id="rId3" action="ppaction://hlinksldjump"/>
              </a:rPr>
              <a:t>4.02 Proportion of five year old children free from dental decay</a:t>
            </a:r>
            <a:endParaRPr lang="en-GB" sz="1000" dirty="0"/>
          </a:p>
          <a:p>
            <a:pPr>
              <a:spcBef>
                <a:spcPts val="0"/>
              </a:spcBef>
            </a:pPr>
            <a:r>
              <a:rPr lang="en-GB" sz="1000" dirty="0">
                <a:hlinkClick r:id="rId4" action="ppaction://hlinksldjump"/>
              </a:rPr>
              <a:t>4.03 Mortality rate from causes considered preventable</a:t>
            </a:r>
            <a:endParaRPr lang="en-GB" sz="1000" dirty="0"/>
          </a:p>
          <a:p>
            <a:pPr>
              <a:spcBef>
                <a:spcPts val="0"/>
              </a:spcBef>
            </a:pPr>
            <a:r>
              <a:rPr lang="en-GB" sz="1000" dirty="0">
                <a:hlinkClick r:id="rId5" action="ppaction://hlinksldjump"/>
              </a:rPr>
              <a:t>4.04i Under 75 mortality rate from all cardiovascular diseases</a:t>
            </a:r>
            <a:endParaRPr lang="en-GB" sz="1000" dirty="0"/>
          </a:p>
          <a:p>
            <a:pPr>
              <a:spcBef>
                <a:spcPts val="0"/>
              </a:spcBef>
            </a:pPr>
            <a:r>
              <a:rPr lang="en-GB" sz="1000" dirty="0">
                <a:hlinkClick r:id="rId6" action="ppaction://hlinksldjump"/>
              </a:rPr>
              <a:t>4.04ii Under 75 mortality rate from all cardiovascular diseases considered preventable</a:t>
            </a:r>
          </a:p>
          <a:p>
            <a:pPr>
              <a:spcBef>
                <a:spcPts val="0"/>
              </a:spcBef>
            </a:pPr>
            <a:r>
              <a:rPr lang="en-GB" sz="1000" dirty="0">
                <a:hlinkClick r:id="rId7" action="ppaction://hlinksldjump"/>
              </a:rPr>
              <a:t>4.05i Under 75 mortality rate from cancer </a:t>
            </a:r>
            <a:endParaRPr lang="en-GB" sz="1000" dirty="0"/>
          </a:p>
          <a:p>
            <a:pPr>
              <a:spcBef>
                <a:spcPts val="0"/>
              </a:spcBef>
            </a:pPr>
            <a:r>
              <a:rPr lang="en-GB" sz="1000" dirty="0">
                <a:hlinkClick r:id="rId8" action="ppaction://hlinksldjump"/>
              </a:rPr>
              <a:t>4.05ii Under 75 mortality rate from all cancer considered preventable </a:t>
            </a:r>
            <a:endParaRPr lang="en-GB" sz="1000" dirty="0"/>
          </a:p>
          <a:p>
            <a:pPr>
              <a:spcBef>
                <a:spcPts val="0"/>
              </a:spcBef>
            </a:pPr>
            <a:r>
              <a:rPr lang="en-GB" sz="1000" dirty="0">
                <a:hlinkClick r:id="rId9" action="ppaction://hlinksldjump"/>
              </a:rPr>
              <a:t>4.06i Under 75 mortality rate from liver disease</a:t>
            </a:r>
            <a:endParaRPr lang="en-GB" sz="1000" dirty="0"/>
          </a:p>
          <a:p>
            <a:pPr>
              <a:spcBef>
                <a:spcPts val="0"/>
              </a:spcBef>
            </a:pPr>
            <a:r>
              <a:rPr lang="en-GB" sz="1000" dirty="0">
                <a:hlinkClick r:id="rId10" action="ppaction://hlinksldjump"/>
              </a:rPr>
              <a:t>4.06ii Under 75 mortality rate from all liver disease considered preventable </a:t>
            </a:r>
            <a:endParaRPr lang="en-GB" sz="1000" dirty="0"/>
          </a:p>
          <a:p>
            <a:pPr>
              <a:spcBef>
                <a:spcPts val="0"/>
              </a:spcBef>
            </a:pPr>
            <a:r>
              <a:rPr lang="en-GB" sz="1000" dirty="0">
                <a:hlinkClick r:id="rId11" action="ppaction://hlinksldjump"/>
              </a:rPr>
              <a:t>4.07i Under 75 mortality rate from respiratory disease</a:t>
            </a:r>
            <a:endParaRPr lang="en-GB" sz="1000" dirty="0"/>
          </a:p>
          <a:p>
            <a:pPr>
              <a:spcBef>
                <a:spcPts val="0"/>
              </a:spcBef>
            </a:pPr>
            <a:r>
              <a:rPr lang="en-GB" sz="1000" dirty="0">
                <a:hlinkClick r:id="rId12" action="ppaction://hlinksldjump"/>
              </a:rPr>
              <a:t>4.07ii Under 75 mortality rate from all respiratory disease considered preventable </a:t>
            </a:r>
            <a:endParaRPr lang="en-GB" sz="1000" dirty="0"/>
          </a:p>
          <a:p>
            <a:pPr>
              <a:spcBef>
                <a:spcPts val="0"/>
              </a:spcBef>
            </a:pPr>
            <a:r>
              <a:rPr lang="en-GB" sz="1000" dirty="0">
                <a:hlinkClick r:id="rId13" action="ppaction://hlinksldjump"/>
              </a:rPr>
              <a:t>4.08 Mortality rate from a range of specified communicable diseases, including influenza</a:t>
            </a:r>
            <a:endParaRPr lang="en-GB" sz="1000" dirty="0"/>
          </a:p>
          <a:p>
            <a:pPr>
              <a:spcBef>
                <a:spcPts val="0"/>
              </a:spcBef>
            </a:pPr>
            <a:r>
              <a:rPr lang="en-GB" sz="1000" dirty="0">
                <a:hlinkClick r:id="rId14" action="ppaction://hlinksldjump"/>
              </a:rPr>
              <a:t>4.09i Excess under 75 mortality rate in adults with serious mental illness</a:t>
            </a:r>
            <a:endParaRPr lang="en-GB" sz="1000" dirty="0"/>
          </a:p>
          <a:p>
            <a:pPr>
              <a:spcBef>
                <a:spcPts val="0"/>
              </a:spcBef>
            </a:pPr>
            <a:r>
              <a:rPr lang="en-GB" sz="1000" dirty="0">
                <a:hlinkClick r:id="rId15" action="ppaction://hlinksldjump"/>
              </a:rPr>
              <a:t>4.09ii - Proportion of adults in the population in contact with secondary mental health services</a:t>
            </a:r>
          </a:p>
          <a:p>
            <a:pPr>
              <a:spcBef>
                <a:spcPts val="0"/>
              </a:spcBef>
            </a:pPr>
            <a:r>
              <a:rPr lang="en-GB" sz="1000" dirty="0">
                <a:hlinkClick r:id="rId16" action="ppaction://hlinksldjump"/>
              </a:rPr>
              <a:t>4.10 Suicide rate</a:t>
            </a:r>
            <a:r>
              <a:rPr lang="en-GB" sz="1000" dirty="0">
                <a:hlinkClick r:id="rId15" action="ppaction://hlinksldjump"/>
              </a:rPr>
              <a:t> </a:t>
            </a:r>
            <a:endParaRPr lang="en-GB" sz="1000" dirty="0"/>
          </a:p>
          <a:p>
            <a:pPr>
              <a:spcBef>
                <a:spcPts val="0"/>
              </a:spcBef>
            </a:pPr>
            <a:r>
              <a:rPr lang="en-GB" sz="1000" dirty="0">
                <a:hlinkClick r:id="rId17" action="ppaction://hlinksldjump"/>
              </a:rPr>
              <a:t>4.11 Emergency readmissions within 30 days of discharge from hospital</a:t>
            </a:r>
            <a:endParaRPr lang="en-GB" sz="1000" dirty="0"/>
          </a:p>
          <a:p>
            <a:pPr>
              <a:spcBef>
                <a:spcPts val="0"/>
              </a:spcBef>
            </a:pPr>
            <a:r>
              <a:rPr lang="en-GB" sz="1000" dirty="0">
                <a:hlinkClick r:id="rId18" action="ppaction://hlinksldjump"/>
              </a:rPr>
              <a:t>4.12i Preventable sight loss – age related macular degeneration (AMD)</a:t>
            </a:r>
            <a:endParaRPr lang="en-GB" sz="1000" dirty="0"/>
          </a:p>
          <a:p>
            <a:pPr>
              <a:spcBef>
                <a:spcPts val="0"/>
              </a:spcBef>
            </a:pPr>
            <a:r>
              <a:rPr lang="en-GB" sz="1000" dirty="0">
                <a:hlinkClick r:id="rId19" action="ppaction://hlinksldjump"/>
              </a:rPr>
              <a:t>4.12ii Preventable sight loss - glaucoma</a:t>
            </a:r>
            <a:r>
              <a:rPr lang="en-GB" sz="1000" dirty="0"/>
              <a:t> </a:t>
            </a:r>
          </a:p>
          <a:p>
            <a:pPr>
              <a:spcBef>
                <a:spcPts val="0"/>
              </a:spcBef>
            </a:pPr>
            <a:r>
              <a:rPr lang="en-GB" sz="1000" dirty="0">
                <a:hlinkClick r:id="rId20" action="ppaction://hlinksldjump"/>
              </a:rPr>
              <a:t>4.12iii Preventable sight loss - diabetic eye disease</a:t>
            </a:r>
            <a:r>
              <a:rPr lang="en-GB" sz="1000" dirty="0"/>
              <a:t>d</a:t>
            </a:r>
          </a:p>
          <a:p>
            <a:pPr>
              <a:spcBef>
                <a:spcPts val="0"/>
              </a:spcBef>
            </a:pPr>
            <a:r>
              <a:rPr lang="en-GB" sz="1000" dirty="0">
                <a:hlinkClick r:id="rId21" action="ppaction://hlinksldjump"/>
              </a:rPr>
              <a:t>4.12iv Preventable sight loss - sight loss certifications</a:t>
            </a:r>
            <a:r>
              <a:rPr lang="en-GB" sz="1000" dirty="0"/>
              <a:t> </a:t>
            </a:r>
          </a:p>
          <a:p>
            <a:pPr>
              <a:spcBef>
                <a:spcPts val="0"/>
              </a:spcBef>
            </a:pPr>
            <a:r>
              <a:rPr lang="en-GB" sz="1000" dirty="0">
                <a:hlinkClick r:id="rId22" action="ppaction://hlinksldjump"/>
              </a:rPr>
              <a:t>4.13 Health related quality of life for older people</a:t>
            </a:r>
            <a:r>
              <a:rPr lang="en-GB" sz="1000" dirty="0"/>
              <a:t> </a:t>
            </a:r>
          </a:p>
          <a:p>
            <a:pPr>
              <a:spcBef>
                <a:spcPts val="0"/>
              </a:spcBef>
            </a:pPr>
            <a:r>
              <a:rPr lang="en-GB" sz="1000" dirty="0">
                <a:hlinkClick r:id="rId23" action="ppaction://hlinksldjump"/>
              </a:rPr>
              <a:t>4.14i Hip fractures in people aged 65 and over </a:t>
            </a:r>
            <a:endParaRPr lang="en-GB" sz="1000" dirty="0"/>
          </a:p>
          <a:p>
            <a:pPr>
              <a:spcBef>
                <a:spcPts val="0"/>
              </a:spcBef>
            </a:pPr>
            <a:r>
              <a:rPr lang="en-GB" sz="1000" dirty="0">
                <a:hlinkClick r:id="rId24" action="ppaction://hlinksldjump"/>
              </a:rPr>
              <a:t>4.14ii Hip fractures in people aged 65 and over - aged 65-79</a:t>
            </a:r>
            <a:endParaRPr lang="en-GB" sz="1000" dirty="0"/>
          </a:p>
          <a:p>
            <a:pPr>
              <a:spcBef>
                <a:spcPts val="0"/>
              </a:spcBef>
            </a:pPr>
            <a:r>
              <a:rPr lang="en-GB" sz="1000" dirty="0">
                <a:hlinkClick r:id="rId25" action="ppaction://hlinksldjump"/>
              </a:rPr>
              <a:t>4.14iii Hip fractures in people aged 65 and over - aged 80+</a:t>
            </a:r>
            <a:endParaRPr lang="en-GB" sz="1000" dirty="0"/>
          </a:p>
          <a:p>
            <a:pPr>
              <a:spcBef>
                <a:spcPts val="0"/>
              </a:spcBef>
            </a:pPr>
            <a:r>
              <a:rPr lang="en-GB" sz="1000" dirty="0">
                <a:hlinkClick r:id="rId26" action="ppaction://hlinksldjump"/>
              </a:rPr>
              <a:t>4.15i Excess winter mortality - excess winter deaths index (single year, all ages)</a:t>
            </a:r>
            <a:endParaRPr lang="en-GB" sz="1000" dirty="0"/>
          </a:p>
          <a:p>
            <a:pPr>
              <a:spcBef>
                <a:spcPts val="0"/>
              </a:spcBef>
            </a:pPr>
            <a:r>
              <a:rPr lang="en-GB" sz="1000" dirty="0">
                <a:hlinkClick r:id="rId27" action="ppaction://hlinksldjump"/>
              </a:rPr>
              <a:t>4.15ii Excess winter mortality - excess winter deaths index (single year, age 85+)</a:t>
            </a:r>
            <a:endParaRPr lang="en-GB" sz="1000" dirty="0"/>
          </a:p>
          <a:p>
            <a:pPr>
              <a:spcBef>
                <a:spcPts val="0"/>
              </a:spcBef>
            </a:pPr>
            <a:r>
              <a:rPr lang="en-GB" sz="1000" dirty="0">
                <a:hlinkClick r:id="rId28" action="ppaction://hlinksldjump"/>
              </a:rPr>
              <a:t>4.15iii Excess winter mortality - excess winter deaths index (3 years, all ages)</a:t>
            </a:r>
            <a:endParaRPr lang="en-GB" sz="1000" dirty="0"/>
          </a:p>
          <a:p>
            <a:pPr>
              <a:spcBef>
                <a:spcPts val="0"/>
              </a:spcBef>
            </a:pPr>
            <a:r>
              <a:rPr lang="en-GB" sz="1000" dirty="0">
                <a:hlinkClick r:id="rId29" action="ppaction://hlinksldjump"/>
              </a:rPr>
              <a:t>4.15iv Excess winter mortality - excess winter deaths index (3 years, age 85+)</a:t>
            </a:r>
            <a:endParaRPr lang="en-GB" sz="1000" dirty="0"/>
          </a:p>
          <a:p>
            <a:pPr>
              <a:spcBef>
                <a:spcPts val="0"/>
              </a:spcBef>
            </a:pPr>
            <a:r>
              <a:rPr lang="en-GB" sz="1000" dirty="0">
                <a:hlinkClick r:id="rId30" action="ppaction://hlinksldjump"/>
              </a:rPr>
              <a:t>4.16 Estimated diagnosis rate for people with dementia</a:t>
            </a:r>
            <a:endParaRPr lang="en-GB" sz="1000" dirty="0"/>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508" y="498523"/>
            <a:ext cx="6840760" cy="646331"/>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Public Health Outcomes Framework</a:t>
            </a:r>
          </a:p>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 – Healthcare and Premature Mortality</a:t>
            </a:r>
          </a:p>
        </p:txBody>
      </p:sp>
    </p:spTree>
    <p:extLst>
      <p:ext uri="{BB962C8B-B14F-4D97-AF65-F5344CB8AC3E}">
        <p14:creationId xmlns:p14="http://schemas.microsoft.com/office/powerpoint/2010/main" val="2391246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107504" y="1322814"/>
            <a:ext cx="8928992" cy="5400000"/>
          </a:xfrm>
          <a:prstGeom prst="rect">
            <a:avLst/>
          </a:prstGeom>
          <a:solidFill>
            <a:schemeClr val="bg1"/>
          </a:solidFill>
        </p:spPr>
        <p:txBody>
          <a:bodyPr wrap="square" rtlCol="0">
            <a:spAutoFit/>
          </a:bodyPr>
          <a:lstStyle/>
          <a:p>
            <a:pPr>
              <a:spcBef>
                <a:spcPts val="0"/>
              </a:spcBef>
            </a:pPr>
            <a:r>
              <a:rPr lang="en-GB" sz="1000" dirty="0">
                <a:hlinkClick r:id="rId2" action="ppaction://hlinksldjump"/>
              </a:rPr>
              <a:t>1.1 Potential years of life lost (PYLL) from causes considered amenable to healthcare </a:t>
            </a:r>
            <a:r>
              <a:rPr lang="en-GB" sz="1000" dirty="0">
                <a:hlinkClick r:id="rId3" action="ppaction://hlinksldjump"/>
              </a:rPr>
              <a:t>–</a:t>
            </a:r>
            <a:r>
              <a:rPr lang="en-GB" sz="1000" dirty="0">
                <a:hlinkClick r:id="rId2" action="ppaction://hlinksldjump"/>
              </a:rPr>
              <a:t> male</a:t>
            </a:r>
            <a:endParaRPr lang="en-GB" sz="1000" dirty="0"/>
          </a:p>
          <a:p>
            <a:pPr>
              <a:spcBef>
                <a:spcPts val="0"/>
              </a:spcBef>
            </a:pPr>
            <a:r>
              <a:rPr lang="en-GB" sz="1000" dirty="0">
                <a:hlinkClick r:id="rId4" action="ppaction://hlinksldjump"/>
              </a:rPr>
              <a:t>1.1 Potential years of life lost (PYLL) from causes considered amenable to healthcare - female</a:t>
            </a:r>
            <a:endParaRPr lang="en-GB" sz="1000" dirty="0"/>
          </a:p>
          <a:p>
            <a:pPr>
              <a:spcBef>
                <a:spcPts val="0"/>
              </a:spcBef>
            </a:pPr>
            <a:r>
              <a:rPr lang="en-GB" sz="1000" dirty="0">
                <a:hlinkClick r:id="rId5" action="ppaction://hlinksldjump"/>
              </a:rPr>
              <a:t>1</a:t>
            </a:r>
            <a:r>
              <a:rPr lang="en-GB" sz="1000" dirty="0">
                <a:hlinkClick r:id="rId6" action="ppaction://hlinksldjump"/>
              </a:rPr>
              <a:t>.2 Under 75 mortality rates from cardiovascular disease</a:t>
            </a:r>
            <a:endParaRPr lang="en-GB" sz="1000" dirty="0"/>
          </a:p>
          <a:p>
            <a:pPr>
              <a:spcBef>
                <a:spcPts val="0"/>
              </a:spcBef>
            </a:pPr>
            <a:r>
              <a:rPr lang="en-GB" sz="1000" dirty="0">
                <a:hlinkClick r:id="rId7" action="ppaction://hlinksldjump"/>
              </a:rPr>
              <a:t>1.3 Completion of cardiac rehabilitation following an admission for coronary heart disease</a:t>
            </a:r>
            <a:endParaRPr lang="en-GB" sz="1000" dirty="0"/>
          </a:p>
          <a:p>
            <a:pPr>
              <a:spcBef>
                <a:spcPts val="0"/>
              </a:spcBef>
            </a:pPr>
            <a:r>
              <a:rPr lang="en-GB" sz="1000" dirty="0">
                <a:hlinkClick r:id="rId8" action="ppaction://hlinksldjump"/>
              </a:rPr>
              <a:t>1.4 Myocardial infarction, stroke and stage 5 chronic kidney disease in people with diabetes</a:t>
            </a:r>
            <a:endParaRPr lang="en-GB" sz="1000" dirty="0"/>
          </a:p>
          <a:p>
            <a:pPr>
              <a:spcBef>
                <a:spcPts val="0"/>
              </a:spcBef>
            </a:pPr>
            <a:r>
              <a:rPr lang="en-GB" sz="1000" dirty="0">
                <a:hlinkClick r:id="rId9" action="ppaction://hlinksldjump"/>
              </a:rPr>
              <a:t>1.5 Mortality within 30 days of hospital admission for stroke </a:t>
            </a:r>
            <a:endParaRPr lang="en-GB" sz="1000" dirty="0"/>
          </a:p>
          <a:p>
            <a:pPr>
              <a:spcBef>
                <a:spcPts val="0"/>
              </a:spcBef>
            </a:pPr>
            <a:r>
              <a:rPr lang="en-GB" sz="1000" dirty="0">
                <a:hlinkClick r:id="rId10" action="ppaction://hlinksldjump"/>
              </a:rPr>
              <a:t>1.6 Under 75 mortality rates from respiratory disease</a:t>
            </a:r>
            <a:endParaRPr lang="en-GB" sz="1000" dirty="0"/>
          </a:p>
          <a:p>
            <a:pPr>
              <a:spcBef>
                <a:spcPts val="0"/>
              </a:spcBef>
            </a:pPr>
            <a:r>
              <a:rPr lang="en-GB" sz="1000" dirty="0">
                <a:hlinkClick r:id="rId11" action="ppaction://hlinksldjump"/>
              </a:rPr>
              <a:t>1.7 Under 75 mortality rates from liver disease</a:t>
            </a:r>
            <a:endParaRPr lang="en-GB" sz="1000" dirty="0"/>
          </a:p>
          <a:p>
            <a:pPr>
              <a:spcBef>
                <a:spcPts val="0"/>
              </a:spcBef>
            </a:pPr>
            <a:r>
              <a:rPr lang="en-GB" sz="1000" dirty="0">
                <a:hlinkClick r:id="rId12" action="ppaction://hlinksldjump"/>
              </a:rPr>
              <a:t>1.8 Emergency admissions for alcohol related liver disease</a:t>
            </a:r>
            <a:endParaRPr lang="en-GB" sz="1000" dirty="0"/>
          </a:p>
          <a:p>
            <a:pPr>
              <a:spcBef>
                <a:spcPts val="0"/>
              </a:spcBef>
            </a:pPr>
            <a:r>
              <a:rPr lang="en-GB" sz="1000" dirty="0">
                <a:hlinkClick r:id="rId13" action="ppaction://hlinksldjump"/>
              </a:rPr>
              <a:t>1.9 Under 75 mortality rates from cancer</a:t>
            </a:r>
            <a:endParaRPr lang="en-GB" sz="1000" dirty="0"/>
          </a:p>
          <a:p>
            <a:pPr>
              <a:spcBef>
                <a:spcPts val="0"/>
              </a:spcBef>
            </a:pPr>
            <a:r>
              <a:rPr lang="en-GB" sz="1000" dirty="0">
                <a:hlinkClick r:id="rId14" action="ppaction://hlinksldjump"/>
              </a:rPr>
              <a:t>1.10 One-year survival from all cancers</a:t>
            </a:r>
            <a:endParaRPr lang="en-GB" sz="1000" dirty="0"/>
          </a:p>
          <a:p>
            <a:pPr>
              <a:spcBef>
                <a:spcPts val="0"/>
              </a:spcBef>
            </a:pPr>
            <a:r>
              <a:rPr lang="en-GB" sz="1000" dirty="0">
                <a:hlinkClick r:id="rId15" action="ppaction://hlinksldjump"/>
              </a:rPr>
              <a:t>1.11 One-year survival from breast, lung and colorectal cancers</a:t>
            </a:r>
            <a:endParaRPr lang="en-GB" sz="1000" dirty="0"/>
          </a:p>
          <a:p>
            <a:pPr>
              <a:spcBef>
                <a:spcPts val="0"/>
              </a:spcBef>
            </a:pPr>
            <a:r>
              <a:rPr lang="en-GB" sz="1000" dirty="0">
                <a:hlinkClick r:id="rId16" action="ppaction://hlinksldjump"/>
              </a:rPr>
              <a:t>1.12 People with Serious Mental Illness (SMI) who have received the complete list of physical checks</a:t>
            </a:r>
            <a:endParaRPr lang="en-GB" sz="1000" dirty="0"/>
          </a:p>
          <a:p>
            <a:pPr>
              <a:spcBef>
                <a:spcPts val="0"/>
              </a:spcBef>
            </a:pPr>
            <a:r>
              <a:rPr lang="en-GB" sz="1000" dirty="0">
                <a:hlinkClick r:id="rId17" action="ppaction://hlinksldjump"/>
              </a:rPr>
              <a:t>1.14 Maternal smoking at delivery</a:t>
            </a:r>
            <a:endParaRPr lang="en-GB" sz="1000" dirty="0"/>
          </a:p>
          <a:p>
            <a:pPr>
              <a:spcBef>
                <a:spcPts val="0"/>
              </a:spcBef>
            </a:pPr>
            <a:r>
              <a:rPr lang="en-GB" sz="1000" dirty="0">
                <a:hlinkClick r:id="rId18" action="ppaction://hlinksldjump"/>
              </a:rPr>
              <a:t>1.15 Breast feeding prevalence at 6 - 8 weeks</a:t>
            </a:r>
            <a:endParaRPr lang="en-GB" sz="1000" dirty="0"/>
          </a:p>
          <a:p>
            <a:pPr>
              <a:spcBef>
                <a:spcPts val="0"/>
              </a:spcBef>
            </a:pPr>
            <a:r>
              <a:rPr lang="en-GB" sz="1000" dirty="0">
                <a:hlinkClick r:id="rId19" action="ppaction://hlinksldjump"/>
              </a:rPr>
              <a:t>1.17 Record of stage of cancer at diagnosis</a:t>
            </a:r>
            <a:endParaRPr lang="en-GB" sz="1000" dirty="0"/>
          </a:p>
          <a:p>
            <a:pPr>
              <a:spcBef>
                <a:spcPts val="0"/>
              </a:spcBef>
            </a:pPr>
            <a:r>
              <a:rPr lang="en-GB" sz="1000" dirty="0">
                <a:hlinkClick r:id="rId20" action="ppaction://hlinksldjump"/>
              </a:rPr>
              <a:t>1.18 Percentage of cancers detected at stage 1 and 2</a:t>
            </a:r>
            <a:endParaRPr lang="en-GB" sz="1000" dirty="0"/>
          </a:p>
          <a:p>
            <a:pPr>
              <a:spcBef>
                <a:spcPts val="0"/>
              </a:spcBef>
            </a:pPr>
            <a:r>
              <a:rPr lang="en-GB" sz="1000" dirty="0">
                <a:hlinkClick r:id="rId21" action="ppaction://hlinksldjump"/>
              </a:rPr>
              <a:t>1.19 Record of lung cancer stage at decision to treat</a:t>
            </a:r>
            <a:endParaRPr lang="en-GB" sz="1000" dirty="0"/>
          </a:p>
          <a:p>
            <a:pPr>
              <a:spcBef>
                <a:spcPts val="0"/>
              </a:spcBef>
            </a:pPr>
            <a:r>
              <a:rPr lang="en-GB" sz="1000" dirty="0">
                <a:hlinkClick r:id="rId22" action="ppaction://hlinksldjump"/>
              </a:rPr>
              <a:t>1.20 Mortality from breast cancer in females</a:t>
            </a:r>
          </a:p>
          <a:p>
            <a:pPr>
              <a:spcBef>
                <a:spcPts val="0"/>
              </a:spcBef>
            </a:pPr>
            <a:r>
              <a:rPr lang="en-GB" sz="1000" dirty="0">
                <a:hlinkClick r:id="rId23" action="ppaction://hlinksldjump"/>
              </a:rPr>
              <a:t>1.21 All-cause mortality – 12 months following a first emergency admission to hospital for heart failure in people aged 16 and over</a:t>
            </a:r>
            <a:endParaRPr lang="en-GB" sz="1000" dirty="0"/>
          </a:p>
          <a:p>
            <a:pPr>
              <a:spcBef>
                <a:spcPts val="0"/>
              </a:spcBef>
            </a:pPr>
            <a:r>
              <a:rPr lang="en-GB" sz="1000" dirty="0">
                <a:hlinkClick r:id="rId24" action="ppaction://hlinksldjump"/>
              </a:rPr>
              <a:t>1.22 Hip fracture: incidence</a:t>
            </a:r>
            <a:endParaRPr lang="en-GB" sz="1000" dirty="0"/>
          </a:p>
          <a:p>
            <a:pPr>
              <a:spcBef>
                <a:spcPts val="0"/>
              </a:spcBef>
            </a:pPr>
            <a:r>
              <a:rPr lang="en-GB" sz="1000" dirty="0">
                <a:hlinkClick r:id="rId25" action="ppaction://hlinksldjump"/>
              </a:rPr>
              <a:t>1.23 Smoking rates in people with serious mental illness (SMI)</a:t>
            </a:r>
            <a:endParaRPr lang="en-GB" sz="1000" dirty="0"/>
          </a:p>
          <a:p>
            <a:pPr>
              <a:spcBef>
                <a:spcPts val="0"/>
              </a:spcBef>
            </a:pPr>
            <a:r>
              <a:rPr lang="en-GB" sz="1000" dirty="0">
                <a:hlinkClick r:id="rId26" action="ppaction://hlinksldjump"/>
              </a:rPr>
              <a:t>1.24 Referrals to cardiac rehabilitation within 5 days of an admission for coronary heart disease</a:t>
            </a:r>
            <a:endParaRPr lang="en-GB" sz="1000" dirty="0"/>
          </a:p>
          <a:p>
            <a:pPr>
              <a:spcBef>
                <a:spcPts val="0"/>
              </a:spcBef>
            </a:pPr>
            <a:r>
              <a:rPr lang="en-GB" sz="1000" dirty="0">
                <a:hlinkClick r:id="rId27" action="ppaction://hlinksldjump"/>
              </a:rPr>
              <a:t>1.25 Neonatal mortality and stillbirths</a:t>
            </a:r>
            <a:endParaRPr lang="en-GB" sz="1000" dirty="0"/>
          </a:p>
          <a:p>
            <a:pPr>
              <a:spcBef>
                <a:spcPts val="0"/>
              </a:spcBef>
            </a:pPr>
            <a:r>
              <a:rPr lang="en-GB" sz="1000" dirty="0">
                <a:hlinkClick r:id="rId28" action="ppaction://hlinksldjump"/>
              </a:rPr>
              <a:t>1.26 Low birth weight full-term babies</a:t>
            </a:r>
            <a:endParaRPr lang="en-GB" sz="1000" dirty="0"/>
          </a:p>
          <a:p>
            <a:pPr>
              <a:spcBef>
                <a:spcPts val="0"/>
              </a:spcBef>
            </a:pPr>
            <a:r>
              <a:rPr lang="en-GB" sz="1000" dirty="0">
                <a:hlinkClick r:id="rId3" action="ppaction://hlinksldjump"/>
              </a:rPr>
              <a:t>2.1 Health-related quality of life for people with long term conditions</a:t>
            </a:r>
            <a:endParaRPr lang="en-GB" sz="1000" dirty="0"/>
          </a:p>
          <a:p>
            <a:pPr>
              <a:spcBef>
                <a:spcPts val="0"/>
              </a:spcBef>
            </a:pPr>
            <a:r>
              <a:rPr lang="en-GB" sz="1000" dirty="0">
                <a:hlinkClick r:id="rId29" action="ppaction://hlinksldjump"/>
              </a:rPr>
              <a:t>2.2 Proportion of people who are feeling supported to manage their condition</a:t>
            </a:r>
            <a:endParaRPr lang="en-GB" sz="1000" dirty="0"/>
          </a:p>
          <a:p>
            <a:pPr>
              <a:spcBef>
                <a:spcPts val="0"/>
              </a:spcBef>
            </a:pPr>
            <a:r>
              <a:rPr lang="en-GB" sz="1000" dirty="0">
                <a:hlinkClick r:id="rId30" action="ppaction://hlinksldjump"/>
              </a:rPr>
              <a:t>2.3 People with COPD and Medical Research Council (MRC) Dyspnoea Scale ≥3 referred to a pulmonary rehabilitation programme</a:t>
            </a:r>
            <a:endParaRPr lang="en-GB" sz="1000" dirty="0"/>
          </a:p>
          <a:p>
            <a:pPr>
              <a:spcBef>
                <a:spcPts val="0"/>
              </a:spcBef>
            </a:pPr>
            <a:r>
              <a:rPr lang="en-GB" sz="1000" dirty="0">
                <a:hlinkClick r:id="rId31" action="ppaction://hlinksldjump"/>
              </a:rPr>
              <a:t>2.5 People with diabetes diagnosed less than a year referred to structured education</a:t>
            </a:r>
            <a:endParaRPr lang="en-GB" sz="1000" dirty="0"/>
          </a:p>
          <a:p>
            <a:pPr>
              <a:spcBef>
                <a:spcPts val="0"/>
              </a:spcBef>
            </a:pPr>
            <a:r>
              <a:rPr lang="en-GB" sz="1000" dirty="0">
                <a:hlinkClick r:id="rId32" action="ppaction://hlinksldjump"/>
              </a:rPr>
              <a:t>2.6 Unplanned hospitalisation for chronic ambulatory care sensitive conditions</a:t>
            </a:r>
            <a:endParaRPr lang="en-GB" sz="1000" dirty="0">
              <a:hlinkClick r:id="rId33" action="ppaction://hlinksldjump"/>
            </a:endParaRPr>
          </a:p>
          <a:p>
            <a:pPr>
              <a:spcBef>
                <a:spcPts val="0"/>
              </a:spcBef>
            </a:pPr>
            <a:r>
              <a:rPr lang="en-GB" sz="1000" dirty="0">
                <a:hlinkClick r:id="rId34" action="ppaction://hlinksldjump"/>
              </a:rPr>
              <a:t>2.7 Unplanned hospitalisation for asthma, diabetes and epilepsy in under 19s</a:t>
            </a:r>
            <a:endParaRPr lang="en-GB" sz="1000" dirty="0"/>
          </a:p>
          <a:p>
            <a:pPr>
              <a:spcBef>
                <a:spcPts val="0"/>
              </a:spcBef>
            </a:pPr>
            <a:r>
              <a:rPr lang="en-GB" sz="1000" dirty="0">
                <a:hlinkClick r:id="rId35" action="ppaction://hlinksldjump"/>
              </a:rPr>
              <a:t>2.8 Complications associated with diabetes</a:t>
            </a:r>
            <a:endParaRPr lang="en-GB" sz="1000" dirty="0"/>
          </a:p>
          <a:p>
            <a:pPr>
              <a:spcBef>
                <a:spcPts val="0"/>
              </a:spcBef>
            </a:pPr>
            <a:r>
              <a:rPr lang="en-GB" sz="1000" dirty="0">
                <a:hlinkClick r:id="rId36" action="ppaction://hlinksldjump"/>
              </a:rPr>
              <a:t>2.9 Access to community mental health services by people from black and minority ethnic (BME) groups</a:t>
            </a:r>
            <a:endParaRPr lang="en-GB" sz="1000" dirty="0"/>
          </a:p>
          <a:p>
            <a:pPr>
              <a:lnSpc>
                <a:spcPts val="800"/>
              </a:lnSpc>
              <a:spcBef>
                <a:spcPts val="0"/>
              </a:spcBef>
            </a:pPr>
            <a:endParaRPr lang="en-GB" sz="1000" b="1" dirty="0">
              <a:hlinkClick r:id="rId37" action="ppaction://hlinksldjump"/>
            </a:endParaRPr>
          </a:p>
          <a:p>
            <a:pPr>
              <a:spcBef>
                <a:spcPts val="0"/>
              </a:spcBef>
            </a:pPr>
            <a:r>
              <a:rPr lang="en-GB" sz="1000" b="1" dirty="0">
                <a:hlinkClick r:id="rId37" action="ppaction://hlinksldjump"/>
              </a:rPr>
              <a:t>CCGOF Page 2</a:t>
            </a:r>
            <a:endParaRPr lang="en-GB" sz="1000" b="1" dirty="0"/>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508" y="498523"/>
            <a:ext cx="6840760" cy="369332"/>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CCG Outcomes Framework</a:t>
            </a:r>
          </a:p>
        </p:txBody>
      </p:sp>
    </p:spTree>
    <p:extLst>
      <p:ext uri="{BB962C8B-B14F-4D97-AF65-F5344CB8AC3E}">
        <p14:creationId xmlns:p14="http://schemas.microsoft.com/office/powerpoint/2010/main" val="3763240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179512" y="1412776"/>
            <a:ext cx="8856984" cy="5324535"/>
          </a:xfrm>
          <a:prstGeom prst="rect">
            <a:avLst/>
          </a:prstGeom>
          <a:solidFill>
            <a:schemeClr val="bg1"/>
          </a:solidFill>
        </p:spPr>
        <p:txBody>
          <a:bodyPr wrap="square" rtlCol="0">
            <a:spAutoFit/>
          </a:bodyPr>
          <a:lstStyle/>
          <a:p>
            <a:pPr>
              <a:spcBef>
                <a:spcPts val="0"/>
              </a:spcBef>
            </a:pPr>
            <a:r>
              <a:rPr lang="en-GB" sz="1000" dirty="0">
                <a:hlinkClick r:id="rId2" action="ppaction://hlinksldjump"/>
              </a:rPr>
              <a:t>2.10 Access to psychological therapies services by people from Black and Minority Ethnic (BME) groups</a:t>
            </a:r>
          </a:p>
          <a:p>
            <a:pPr>
              <a:spcBef>
                <a:spcPts val="0"/>
              </a:spcBef>
            </a:pPr>
            <a:r>
              <a:rPr lang="en-GB" sz="1000" dirty="0">
                <a:hlinkClick r:id="rId2" action="ppaction://hlinksldjump"/>
              </a:rPr>
              <a:t>2.11a Percentage of referrals to Improving Access to Psychological Therapies (IAPT) services which indicated a reliable recovery following completion of treatment</a:t>
            </a:r>
            <a:endParaRPr lang="en-GB" sz="1000" dirty="0"/>
          </a:p>
          <a:p>
            <a:pPr>
              <a:spcBef>
                <a:spcPts val="0"/>
              </a:spcBef>
            </a:pPr>
            <a:r>
              <a:rPr lang="en-GB" sz="1000" dirty="0">
                <a:hlinkClick r:id="rId3" action="ppaction://hlinksldjump"/>
              </a:rPr>
              <a:t>2.11b Percentage of referrals to Improving Access to Psychological Therapies (IAPT) services which indicated a reliable improvement following completion of treatment</a:t>
            </a:r>
            <a:endParaRPr lang="en-GB" sz="1000" dirty="0"/>
          </a:p>
          <a:p>
            <a:pPr>
              <a:spcBef>
                <a:spcPts val="0"/>
              </a:spcBef>
            </a:pPr>
            <a:r>
              <a:rPr lang="en-GB" sz="1000" dirty="0">
                <a:hlinkClick r:id="rId4" action="ppaction://hlinksldjump"/>
              </a:rPr>
              <a:t>2.11c Percentage of referrals to Improving Access to Psychological Therapies (IAPT) services which indicated a reliable deterioration following completion of treatment</a:t>
            </a:r>
            <a:endParaRPr lang="en-GB" sz="1000" dirty="0"/>
          </a:p>
          <a:p>
            <a:pPr>
              <a:spcBef>
                <a:spcPts val="0"/>
              </a:spcBef>
            </a:pPr>
            <a:r>
              <a:rPr lang="en-GB" sz="1000" dirty="0">
                <a:hlinkClick r:id="rId5" action="ppaction://hlinksldjump"/>
              </a:rPr>
              <a:t>2.15 Health-related quality of life for carers, aged 18 and above</a:t>
            </a:r>
            <a:endParaRPr lang="en-GB" sz="1000" dirty="0"/>
          </a:p>
          <a:p>
            <a:pPr>
              <a:spcBef>
                <a:spcPts val="0"/>
              </a:spcBef>
            </a:pPr>
            <a:r>
              <a:rPr lang="en-GB" sz="1000" dirty="0">
                <a:hlinkClick r:id="rId6" action="ppaction://hlinksldjump"/>
              </a:rPr>
              <a:t>2.16 Health-related quality of life for people with a long-term mental health condition</a:t>
            </a:r>
            <a:endParaRPr lang="en-GB" sz="1000" dirty="0"/>
          </a:p>
          <a:p>
            <a:pPr>
              <a:spcBef>
                <a:spcPts val="0"/>
              </a:spcBef>
            </a:pPr>
            <a:r>
              <a:rPr lang="en-GB" sz="1000" dirty="0">
                <a:hlinkClick r:id="rId7" action="ppaction://hlinksldjump"/>
              </a:rPr>
              <a:t>3.1 Emergency admissions for acute conditions that should not usually require hospital admission</a:t>
            </a:r>
            <a:endParaRPr lang="en-GB" sz="1000" dirty="0"/>
          </a:p>
          <a:p>
            <a:pPr>
              <a:spcBef>
                <a:spcPts val="0"/>
              </a:spcBef>
            </a:pPr>
            <a:r>
              <a:rPr lang="en-GB" sz="1000" dirty="0">
                <a:hlinkClick r:id="rId8" action="ppaction://hlinksldjump"/>
              </a:rPr>
              <a:t>3.2 Emergency readmissions within 30 days of discharge from hospital</a:t>
            </a:r>
            <a:endParaRPr lang="en-GB" sz="1000" dirty="0"/>
          </a:p>
          <a:p>
            <a:pPr>
              <a:spcBef>
                <a:spcPts val="0"/>
              </a:spcBef>
            </a:pPr>
            <a:r>
              <a:rPr lang="en-GB" sz="1000" dirty="0">
                <a:hlinkClick r:id="rId9" action="ppaction://hlinksldjump"/>
              </a:rPr>
              <a:t>3.3a Elective procedures - patient reported outcomes measures (PROMS) - groin hernia</a:t>
            </a:r>
            <a:endParaRPr lang="en-GB" sz="1000" dirty="0"/>
          </a:p>
          <a:p>
            <a:pPr>
              <a:spcBef>
                <a:spcPts val="0"/>
              </a:spcBef>
            </a:pPr>
            <a:r>
              <a:rPr lang="en-GB" sz="1000" dirty="0">
                <a:hlinkClick r:id="rId10" action="ppaction://hlinksldjump"/>
              </a:rPr>
              <a:t>3.3b Elective procedures - patient reported outcomes measures (PROMS) - hip replacement (primary)</a:t>
            </a:r>
            <a:endParaRPr lang="en-GB" sz="1000" dirty="0"/>
          </a:p>
          <a:p>
            <a:pPr>
              <a:spcBef>
                <a:spcPts val="0"/>
              </a:spcBef>
            </a:pPr>
            <a:r>
              <a:rPr lang="en-GB" sz="1000" dirty="0">
                <a:hlinkClick r:id="rId11" action="ppaction://hlinksldjump"/>
              </a:rPr>
              <a:t>3.3c Elective procedures - patient reported outcomes measures (PROMS) - knee replacement (primary)</a:t>
            </a:r>
            <a:endParaRPr lang="en-GB" sz="1000" dirty="0"/>
          </a:p>
          <a:p>
            <a:pPr>
              <a:spcBef>
                <a:spcPts val="0"/>
              </a:spcBef>
            </a:pPr>
            <a:r>
              <a:rPr lang="en-GB" sz="1000" dirty="0">
                <a:hlinkClick r:id="rId12" action="ppaction://hlinksldjump"/>
              </a:rPr>
              <a:t>3.3d Elective procedures - patient reported outcomes measures (PROMS) - varicose veins</a:t>
            </a:r>
            <a:endParaRPr lang="en-GB" sz="1000" dirty="0"/>
          </a:p>
          <a:p>
            <a:pPr>
              <a:spcBef>
                <a:spcPts val="0"/>
              </a:spcBef>
            </a:pPr>
            <a:r>
              <a:rPr lang="en-GB" sz="1000" dirty="0">
                <a:hlinkClick r:id="rId13" action="ppaction://hlinksldjump"/>
              </a:rPr>
              <a:t>3.4 Emergency admissions for children with lower respiratory tract infections (LRTIs)</a:t>
            </a:r>
            <a:endParaRPr lang="en-GB" sz="1000" dirty="0"/>
          </a:p>
          <a:p>
            <a:pPr>
              <a:spcBef>
                <a:spcPts val="0"/>
              </a:spcBef>
            </a:pPr>
            <a:r>
              <a:rPr lang="en-GB" sz="1000" dirty="0">
                <a:hlinkClick r:id="rId14" action="ppaction://hlinksldjump"/>
              </a:rPr>
              <a:t>3.5 People who have had a stroke who are admitted to an acute stroke unit within 4 hours of arrival to hospital</a:t>
            </a:r>
            <a:endParaRPr lang="en-GB" sz="1000" dirty="0"/>
          </a:p>
          <a:p>
            <a:pPr>
              <a:spcBef>
                <a:spcPts val="0"/>
              </a:spcBef>
            </a:pPr>
            <a:r>
              <a:rPr lang="en-GB" sz="1000" dirty="0">
                <a:hlinkClick r:id="rId15" action="ppaction://hlinksldjump"/>
              </a:rPr>
              <a:t>3.6 People who have had an acute stroke who receive thrombolysis</a:t>
            </a:r>
            <a:endParaRPr lang="en-GB" sz="1000" dirty="0"/>
          </a:p>
          <a:p>
            <a:pPr>
              <a:spcBef>
                <a:spcPts val="0"/>
              </a:spcBef>
            </a:pPr>
            <a:r>
              <a:rPr lang="en-GB" sz="1000" dirty="0">
                <a:hlinkClick r:id="rId16" action="ppaction://hlinksldjump"/>
              </a:rPr>
              <a:t>3.7 People who have had a stroke who are discharged from hospital with a joint health and social care plan</a:t>
            </a:r>
            <a:endParaRPr lang="en-GB" sz="1000" dirty="0"/>
          </a:p>
          <a:p>
            <a:pPr>
              <a:spcBef>
                <a:spcPts val="0"/>
              </a:spcBef>
            </a:pPr>
            <a:r>
              <a:rPr lang="en-GB" sz="1000" dirty="0">
                <a:hlinkClick r:id="rId17" action="ppaction://hlinksldjump"/>
              </a:rPr>
              <a:t>3.8 People who have a follow-up assessment between 4 and 8 months after initial admission for stroke</a:t>
            </a:r>
            <a:endParaRPr lang="en-GB" sz="1000" dirty="0"/>
          </a:p>
          <a:p>
            <a:pPr>
              <a:spcBef>
                <a:spcPts val="0"/>
              </a:spcBef>
            </a:pPr>
            <a:r>
              <a:rPr lang="en-GB" sz="1000" dirty="0">
                <a:hlinkClick r:id="rId18" action="ppaction://hlinksldjump"/>
              </a:rPr>
              <a:t>3.9 People who have had an acute stroke who spend 90% or more of their stay on a stroke unit</a:t>
            </a:r>
            <a:endParaRPr lang="en-GB" sz="1000" dirty="0"/>
          </a:p>
          <a:p>
            <a:pPr>
              <a:spcBef>
                <a:spcPts val="0"/>
              </a:spcBef>
            </a:pPr>
            <a:r>
              <a:rPr lang="en-GB" sz="1000" dirty="0">
                <a:hlinkClick r:id="rId19" action="ppaction://hlinksldjump"/>
              </a:rPr>
              <a:t>3.11 Hip fracture: collaborative orthogeriatric care</a:t>
            </a:r>
            <a:endParaRPr lang="en-GB" sz="1000" dirty="0"/>
          </a:p>
          <a:p>
            <a:pPr>
              <a:spcBef>
                <a:spcPts val="0"/>
              </a:spcBef>
            </a:pPr>
            <a:r>
              <a:rPr lang="en-GB" sz="1000" dirty="0">
                <a:hlinkClick r:id="rId20" action="ppaction://hlinksldjump"/>
              </a:rPr>
              <a:t>3.12 Hip fracture: timely surgery</a:t>
            </a:r>
            <a:endParaRPr lang="en-GB" sz="1000" dirty="0"/>
          </a:p>
          <a:p>
            <a:pPr>
              <a:spcBef>
                <a:spcPts val="0"/>
              </a:spcBef>
            </a:pPr>
            <a:r>
              <a:rPr lang="en-GB" sz="1000" dirty="0">
                <a:hlinkClick r:id="rId21" action="ppaction://hlinksldjump"/>
              </a:rPr>
              <a:t>3.13 Hip fracture: multifactorial falls risk assessment</a:t>
            </a:r>
            <a:endParaRPr lang="en-GB" sz="1000" dirty="0"/>
          </a:p>
          <a:p>
            <a:pPr>
              <a:spcBef>
                <a:spcPts val="0"/>
              </a:spcBef>
            </a:pPr>
            <a:r>
              <a:rPr lang="en-GB" sz="1000" dirty="0">
                <a:hlinkClick r:id="rId22" action="ppaction://hlinksldjump"/>
              </a:rPr>
              <a:t>3.14 Alcohol-specific hospital admissions</a:t>
            </a:r>
            <a:endParaRPr lang="en-GB" sz="1000" dirty="0"/>
          </a:p>
          <a:p>
            <a:pPr>
              <a:spcBef>
                <a:spcPts val="0"/>
              </a:spcBef>
            </a:pPr>
            <a:r>
              <a:rPr lang="en-GB" sz="1000" dirty="0">
                <a:hlinkClick r:id="rId23" action="ppaction://hlinksldjump"/>
              </a:rPr>
              <a:t>3.15 Emergency alcohol-specific readmission to any hospital within 30 days of discharge following an alcohol-specific admission</a:t>
            </a:r>
            <a:endParaRPr lang="en-GB" sz="1000" dirty="0"/>
          </a:p>
          <a:p>
            <a:pPr>
              <a:spcBef>
                <a:spcPts val="0"/>
              </a:spcBef>
            </a:pPr>
            <a:r>
              <a:rPr lang="en-GB" sz="1000" dirty="0">
                <a:hlinkClick r:id="rId24" action="ppaction://hlinksldjump"/>
              </a:rPr>
              <a:t>3.16 Unplanned readmissions to mental health services within 30 days of a mental health inpatient discharge in people aged 17 and over</a:t>
            </a:r>
            <a:endParaRPr lang="en-GB" sz="1000" dirty="0"/>
          </a:p>
          <a:p>
            <a:pPr>
              <a:spcBef>
                <a:spcPts val="0"/>
              </a:spcBef>
            </a:pPr>
            <a:r>
              <a:rPr lang="en-GB" sz="1000" dirty="0">
                <a:hlinkClick r:id="rId25" action="ppaction://hlinksldjump"/>
              </a:rPr>
              <a:t>3.17 Percentage of adults in contact with secondary mental health services in employment</a:t>
            </a:r>
            <a:endParaRPr lang="en-GB" sz="1000" dirty="0"/>
          </a:p>
          <a:p>
            <a:pPr>
              <a:spcBef>
                <a:spcPts val="0"/>
              </a:spcBef>
            </a:pPr>
            <a:r>
              <a:rPr lang="en-GB" sz="1000" dirty="0">
                <a:hlinkClick r:id="rId26" action="ppaction://hlinksldjump"/>
              </a:rPr>
              <a:t>3.18 Hip fracture: care process composite indicator</a:t>
            </a:r>
            <a:endParaRPr lang="en-GB" sz="1000" dirty="0"/>
          </a:p>
          <a:p>
            <a:pPr>
              <a:spcBef>
                <a:spcPts val="0"/>
              </a:spcBef>
            </a:pPr>
            <a:r>
              <a:rPr lang="en-GB" sz="1000" dirty="0">
                <a:hlinkClick r:id="rId27" action="ppaction://hlinksldjump"/>
              </a:rPr>
              <a:t>4.1 Patient experience of GP out-of-hours services</a:t>
            </a:r>
            <a:endParaRPr lang="en-GB" sz="1000" dirty="0"/>
          </a:p>
          <a:p>
            <a:pPr>
              <a:spcBef>
                <a:spcPts val="0"/>
              </a:spcBef>
            </a:pPr>
            <a:r>
              <a:rPr lang="en-GB" sz="1000" dirty="0">
                <a:hlinkClick r:id="rId28" action="ppaction://hlinksldjump"/>
              </a:rPr>
              <a:t>4.2 Patient experience of hospital care</a:t>
            </a:r>
            <a:endParaRPr lang="en-GB" sz="1000" dirty="0"/>
          </a:p>
          <a:p>
            <a:pPr>
              <a:spcBef>
                <a:spcPts val="0"/>
              </a:spcBef>
            </a:pPr>
            <a:r>
              <a:rPr lang="en-GB" sz="1000" dirty="0">
                <a:hlinkClick r:id="rId29" action="ppaction://hlinksldjump"/>
              </a:rPr>
              <a:t>4.5 Responsiveness to Inpatients personal needs</a:t>
            </a:r>
            <a:endParaRPr lang="en-GB" sz="1000" dirty="0"/>
          </a:p>
          <a:p>
            <a:pPr>
              <a:spcBef>
                <a:spcPts val="0"/>
              </a:spcBef>
            </a:pPr>
            <a:endParaRPr lang="en-GB" sz="1000" dirty="0"/>
          </a:p>
          <a:p>
            <a:pPr>
              <a:spcBef>
                <a:spcPts val="0"/>
              </a:spcBef>
            </a:pPr>
            <a:r>
              <a:rPr lang="en-GB" sz="1000" b="1" dirty="0">
                <a:hlinkClick r:id="rId30" action="ppaction://hlinksldjump"/>
              </a:rPr>
              <a:t>CCGOF Page 1</a:t>
            </a:r>
            <a:endParaRPr lang="en-GB" sz="1000" b="1" dirty="0"/>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508" y="498523"/>
            <a:ext cx="6840760" cy="369332"/>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CCG Outcomes Framework</a:t>
            </a:r>
          </a:p>
        </p:txBody>
      </p:sp>
    </p:spTree>
    <p:extLst>
      <p:ext uri="{BB962C8B-B14F-4D97-AF65-F5344CB8AC3E}">
        <p14:creationId xmlns:p14="http://schemas.microsoft.com/office/powerpoint/2010/main" val="493950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159187" y="1772816"/>
            <a:ext cx="8877309" cy="3785652"/>
          </a:xfrm>
          <a:prstGeom prst="rect">
            <a:avLst/>
          </a:prstGeom>
          <a:solidFill>
            <a:schemeClr val="bg1"/>
          </a:solidFill>
        </p:spPr>
        <p:txBody>
          <a:bodyPr wrap="square" rtlCol="0">
            <a:spAutoFit/>
          </a:bodyPr>
          <a:lstStyle/>
          <a:p>
            <a:pPr>
              <a:spcBef>
                <a:spcPts val="0"/>
              </a:spcBef>
            </a:pPr>
            <a:r>
              <a:rPr lang="en-GB" sz="1000" dirty="0">
                <a:hlinkClick r:id="rId2" action="ppaction://hlinksldjump"/>
              </a:rPr>
              <a:t>1A Social care-related quality of life score</a:t>
            </a:r>
            <a:endParaRPr lang="en-GB" sz="1000" dirty="0"/>
          </a:p>
          <a:p>
            <a:pPr>
              <a:spcBef>
                <a:spcPts val="0"/>
              </a:spcBef>
            </a:pPr>
            <a:r>
              <a:rPr lang="en-GB" sz="1000" dirty="0">
                <a:hlinkClick r:id="rId3" action="ppaction://hlinksldjump"/>
              </a:rPr>
              <a:t>1B Proportion of people who use services who have control over their daily life</a:t>
            </a:r>
            <a:endParaRPr lang="en-GB" sz="1000" dirty="0"/>
          </a:p>
          <a:p>
            <a:pPr>
              <a:spcBef>
                <a:spcPts val="0"/>
              </a:spcBef>
            </a:pPr>
            <a:r>
              <a:rPr lang="en-GB" sz="1000" dirty="0">
                <a:hlinkClick r:id="rId4" action="ppaction://hlinksldjump"/>
              </a:rPr>
              <a:t>1C(1A) The proportion of people using social care who receive self-directed support (adults aged over 18 receiving self-directed support)</a:t>
            </a:r>
            <a:endParaRPr lang="en-GB" sz="1000" dirty="0"/>
          </a:p>
          <a:p>
            <a:pPr>
              <a:spcBef>
                <a:spcPts val="0"/>
              </a:spcBef>
            </a:pPr>
            <a:r>
              <a:rPr lang="en-GB" sz="1000" dirty="0">
                <a:hlinkClick r:id="rId5" action="ppaction://hlinksldjump"/>
              </a:rPr>
              <a:t>1C(1B) The proportion of carers receiving self-directed support</a:t>
            </a:r>
            <a:endParaRPr lang="en-GB" sz="1000" dirty="0"/>
          </a:p>
          <a:p>
            <a:pPr>
              <a:spcBef>
                <a:spcPts val="0"/>
              </a:spcBef>
            </a:pPr>
            <a:r>
              <a:rPr lang="en-GB" sz="1000" dirty="0">
                <a:hlinkClick r:id="rId6" action="ppaction://hlinksldjump"/>
              </a:rPr>
              <a:t>1C(2A) The proportion of service users accessing long-term support at the year-end 31 March who were receiving direct payments</a:t>
            </a:r>
            <a:endParaRPr lang="en-GB" sz="1000" dirty="0"/>
          </a:p>
          <a:p>
            <a:pPr>
              <a:spcBef>
                <a:spcPts val="0"/>
              </a:spcBef>
            </a:pPr>
            <a:r>
              <a:rPr lang="en-GB" sz="1000" dirty="0">
                <a:hlinkClick r:id="rId7" action="ppaction://hlinksldjump"/>
              </a:rPr>
              <a:t>1C(2B) The proportion of carers receiving direct payments for support direct to carer</a:t>
            </a:r>
            <a:endParaRPr lang="en-GB" sz="1000" dirty="0"/>
          </a:p>
          <a:p>
            <a:pPr>
              <a:spcBef>
                <a:spcPts val="0"/>
              </a:spcBef>
            </a:pPr>
            <a:r>
              <a:rPr lang="en-GB" sz="1000" dirty="0">
                <a:hlinkClick r:id="rId8" action="ppaction://hlinksldjump"/>
              </a:rPr>
              <a:t>1E Proportion of adults with a learning disability in paid employment</a:t>
            </a:r>
            <a:endParaRPr lang="en-GB" sz="1000" dirty="0"/>
          </a:p>
          <a:p>
            <a:pPr>
              <a:spcBef>
                <a:spcPts val="0"/>
              </a:spcBef>
            </a:pPr>
            <a:r>
              <a:rPr lang="en-GB" sz="1000" dirty="0">
                <a:hlinkClick r:id="rId9" action="ppaction://hlinksldjump"/>
              </a:rPr>
              <a:t>1F Adults in contact with secondary mental health services in paid employment</a:t>
            </a:r>
            <a:endParaRPr lang="en-GB" sz="1000" dirty="0"/>
          </a:p>
          <a:p>
            <a:pPr>
              <a:spcBef>
                <a:spcPts val="0"/>
              </a:spcBef>
            </a:pPr>
            <a:r>
              <a:rPr lang="en-GB" sz="1000" dirty="0">
                <a:hlinkClick r:id="rId10" action="ppaction://hlinksldjump"/>
              </a:rPr>
              <a:t>1G Adults with a primary support reason of learning disability support who live in their own home or with their family</a:t>
            </a:r>
            <a:endParaRPr lang="en-GB" sz="1000" dirty="0"/>
          </a:p>
          <a:p>
            <a:pPr>
              <a:spcBef>
                <a:spcPts val="0"/>
              </a:spcBef>
            </a:pPr>
            <a:r>
              <a:rPr lang="en-GB" sz="1000" dirty="0">
                <a:hlinkClick r:id="rId11" action="ppaction://hlinksldjump"/>
              </a:rPr>
              <a:t>1H Adults in contact with secondary mental health services who live independently, with or without support</a:t>
            </a:r>
            <a:endParaRPr lang="en-GB" sz="1000" dirty="0"/>
          </a:p>
          <a:p>
            <a:pPr>
              <a:spcBef>
                <a:spcPts val="0"/>
              </a:spcBef>
            </a:pPr>
            <a:r>
              <a:rPr lang="en-GB" sz="1000" dirty="0">
                <a:hlinkClick r:id="rId12" action="ppaction://hlinksldjump"/>
              </a:rPr>
              <a:t>1I1 Proportion of people who use services who reported that they had as much social contact as they would like</a:t>
            </a:r>
            <a:endParaRPr lang="en-GB" sz="1000" dirty="0"/>
          </a:p>
          <a:p>
            <a:pPr>
              <a:spcBef>
                <a:spcPts val="0"/>
              </a:spcBef>
            </a:pPr>
            <a:r>
              <a:rPr lang="en-GB" sz="1000" dirty="0">
                <a:hlinkClick r:id="rId13" action="ppaction://hlinksldjump"/>
              </a:rPr>
              <a:t>1I2 Proportion of carers who reported that they had as much social contact as they would like</a:t>
            </a:r>
            <a:endParaRPr lang="en-GB" sz="1000" dirty="0"/>
          </a:p>
          <a:p>
            <a:pPr>
              <a:spcBef>
                <a:spcPts val="0"/>
              </a:spcBef>
            </a:pPr>
            <a:r>
              <a:rPr lang="en-GB" sz="1000" dirty="0">
                <a:hlinkClick r:id="rId14" action="ppaction://hlinksldjump"/>
              </a:rPr>
              <a:t>2A(1) Long-term support needs of younger adults (aged 18-64) met by admission to residential and nursing care homes, per 100,000 population</a:t>
            </a:r>
            <a:endParaRPr lang="en-GB" sz="1000" dirty="0"/>
          </a:p>
          <a:p>
            <a:pPr>
              <a:spcBef>
                <a:spcPts val="0"/>
              </a:spcBef>
            </a:pPr>
            <a:r>
              <a:rPr lang="en-GB" sz="1000" dirty="0">
                <a:hlinkClick r:id="rId15" action="ppaction://hlinksldjump"/>
              </a:rPr>
              <a:t>2A(2) Long-term support needs of older adults (aged 65 and over) met by admission to residential and nursing care homes, per 100,000 population</a:t>
            </a:r>
            <a:endParaRPr lang="en-GB" sz="1000" dirty="0"/>
          </a:p>
          <a:p>
            <a:pPr>
              <a:spcBef>
                <a:spcPts val="0"/>
              </a:spcBef>
            </a:pPr>
            <a:r>
              <a:rPr lang="en-GB" sz="1000" dirty="0">
                <a:hlinkClick r:id="rId13" action="ppaction://hlinksldjump"/>
              </a:rPr>
              <a:t>2B(1) The proportion of older people (aged 65 and over) who were still at home 91 days after discharge from hospital into reablement/rehabilitation services</a:t>
            </a:r>
            <a:endParaRPr lang="en-GB" sz="1000" dirty="0"/>
          </a:p>
          <a:p>
            <a:pPr>
              <a:spcBef>
                <a:spcPts val="0"/>
              </a:spcBef>
            </a:pPr>
            <a:r>
              <a:rPr lang="en-GB" sz="1000" dirty="0">
                <a:hlinkClick r:id="rId16" action="ppaction://hlinksldjump"/>
              </a:rPr>
              <a:t>2B(2) The proportion of older people (aged 65 and over) who were offered reablement/rehabilitation services after discharge from hospital</a:t>
            </a:r>
            <a:endParaRPr lang="en-GB" sz="1000" dirty="0"/>
          </a:p>
          <a:p>
            <a:pPr>
              <a:spcBef>
                <a:spcPts val="0"/>
              </a:spcBef>
            </a:pPr>
            <a:r>
              <a:rPr lang="en-GB" sz="1000" dirty="0">
                <a:hlinkClick r:id="rId17" action="ppaction://hlinksldjump"/>
              </a:rPr>
              <a:t>2C(1): Delayed transfers of care from hospital, per 100,000</a:t>
            </a:r>
            <a:endParaRPr lang="en-GB" sz="1000" dirty="0"/>
          </a:p>
          <a:p>
            <a:pPr>
              <a:spcBef>
                <a:spcPts val="0"/>
              </a:spcBef>
            </a:pPr>
            <a:r>
              <a:rPr lang="en-GB" sz="1000" dirty="0">
                <a:hlinkClick r:id="rId18" action="ppaction://hlinksldjump"/>
              </a:rPr>
              <a:t>2C(2): Delayed transfers of care from hospital that are attributable to adult social care, per 100,000 population</a:t>
            </a:r>
            <a:endParaRPr lang="en-GB" sz="1000" dirty="0"/>
          </a:p>
          <a:p>
            <a:pPr>
              <a:spcBef>
                <a:spcPts val="0"/>
              </a:spcBef>
            </a:pPr>
            <a:r>
              <a:rPr lang="en-GB" sz="1000" dirty="0">
                <a:hlinkClick r:id="rId19" action="ppaction://hlinksldjump"/>
              </a:rPr>
              <a:t>2C(2): Delayed transfers of care from hospital that are attributable to adult social care, per 100,000 population</a:t>
            </a:r>
            <a:endParaRPr lang="en-GB" sz="1000" dirty="0"/>
          </a:p>
          <a:p>
            <a:pPr>
              <a:spcBef>
                <a:spcPts val="0"/>
              </a:spcBef>
            </a:pPr>
            <a:r>
              <a:rPr lang="en-GB" sz="1000" dirty="0">
                <a:hlinkClick r:id="rId20" action="ppaction://hlinksldjump"/>
              </a:rPr>
              <a:t>2D The outcome of short-term services: sequel to service</a:t>
            </a:r>
            <a:endParaRPr lang="en-GB" sz="1000" dirty="0"/>
          </a:p>
          <a:p>
            <a:pPr>
              <a:spcBef>
                <a:spcPts val="0"/>
              </a:spcBef>
            </a:pPr>
            <a:r>
              <a:rPr lang="en-GB" sz="1000" dirty="0">
                <a:hlinkClick r:id="rId21" action="ppaction://hlinksldjump"/>
              </a:rPr>
              <a:t>3A Overall satisfaction of people who use services with their care and support</a:t>
            </a:r>
            <a:endParaRPr lang="en-GB" sz="1000" dirty="0"/>
          </a:p>
          <a:p>
            <a:pPr>
              <a:spcBef>
                <a:spcPts val="0"/>
              </a:spcBef>
            </a:pPr>
            <a:r>
              <a:rPr lang="en-GB" sz="1000" dirty="0">
                <a:hlinkClick r:id="rId22" action="ppaction://hlinksldjump"/>
              </a:rPr>
              <a:t>3D(1) The proportion of people who use services who find it easy to find information about support</a:t>
            </a:r>
            <a:endParaRPr lang="en-GB" sz="1000" dirty="0"/>
          </a:p>
          <a:p>
            <a:pPr>
              <a:spcBef>
                <a:spcPts val="0"/>
              </a:spcBef>
            </a:pPr>
            <a:r>
              <a:rPr lang="en-GB" sz="1000" dirty="0">
                <a:hlinkClick r:id="rId23" action="ppaction://hlinksldjump"/>
              </a:rPr>
              <a:t>4A Proportion of people who use services who feel safe</a:t>
            </a:r>
            <a:endParaRPr lang="en-GB" sz="1000" dirty="0"/>
          </a:p>
          <a:p>
            <a:pPr>
              <a:spcBef>
                <a:spcPts val="0"/>
              </a:spcBef>
            </a:pPr>
            <a:r>
              <a:rPr lang="en-GB" sz="1000" dirty="0">
                <a:hlinkClick r:id="rId24" action="ppaction://hlinksldjump"/>
              </a:rPr>
              <a:t>4B Proportion of people who use services who say that those services have made them feel safe and secure</a:t>
            </a:r>
            <a:endParaRPr lang="en-GB" sz="1000" dirty="0"/>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179512" y="1268760"/>
            <a:ext cx="6840760" cy="369332"/>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Adult Social Care Outcomes Framework</a:t>
            </a:r>
          </a:p>
        </p:txBody>
      </p:sp>
    </p:spTree>
    <p:extLst>
      <p:ext uri="{BB962C8B-B14F-4D97-AF65-F5344CB8AC3E}">
        <p14:creationId xmlns:p14="http://schemas.microsoft.com/office/powerpoint/2010/main" val="169482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134600" y="1295983"/>
            <a:ext cx="8856984" cy="4662815"/>
          </a:xfrm>
          <a:prstGeom prst="rect">
            <a:avLst/>
          </a:prstGeom>
          <a:solidFill>
            <a:schemeClr val="bg1"/>
          </a:solidFill>
        </p:spPr>
        <p:txBody>
          <a:bodyPr wrap="square" bIns="0" rtlCol="0">
            <a:spAutoFit/>
          </a:bodyPr>
          <a:lstStyle/>
          <a:p>
            <a:pPr>
              <a:spcBef>
                <a:spcPts val="0"/>
              </a:spcBef>
            </a:pPr>
            <a:r>
              <a:rPr lang="en-GB" sz="1000" dirty="0">
                <a:hlinkClick r:id="rId2" action="ppaction://hlinksldjump"/>
              </a:rPr>
              <a:t>1a.i Potential years of life lost (PYLL) from causes considered amenable to healthcare - adults – Male</a:t>
            </a:r>
            <a:endParaRPr lang="en-GB" sz="1000" dirty="0"/>
          </a:p>
          <a:p>
            <a:pPr>
              <a:spcBef>
                <a:spcPts val="0"/>
              </a:spcBef>
            </a:pPr>
            <a:r>
              <a:rPr lang="en-GB" sz="1000" dirty="0">
                <a:hlinkClick r:id="rId3" action="ppaction://hlinksldjump"/>
              </a:rPr>
              <a:t>1a.i Potential years of life lost (PYLL) from causes considered amenable to healthcare - adults – Female</a:t>
            </a:r>
            <a:endParaRPr lang="en-GB" sz="1000" dirty="0"/>
          </a:p>
          <a:p>
            <a:pPr>
              <a:spcBef>
                <a:spcPts val="0"/>
              </a:spcBef>
            </a:pPr>
            <a:r>
              <a:rPr lang="en-GB" sz="1000" dirty="0">
                <a:hlinkClick r:id="rId4" action="ppaction://hlinksldjump"/>
              </a:rPr>
              <a:t>1b Life expectancy at 75 - Male</a:t>
            </a:r>
          </a:p>
          <a:p>
            <a:pPr>
              <a:spcBef>
                <a:spcPts val="0"/>
              </a:spcBef>
            </a:pPr>
            <a:r>
              <a:rPr lang="en-GB" sz="1000" dirty="0">
                <a:hlinkClick r:id="rId4" action="ppaction://hlinksldjump"/>
              </a:rPr>
              <a:t>1b Life expectancy at 75 </a:t>
            </a:r>
            <a:r>
              <a:rPr lang="en-GB" sz="1000" dirty="0">
                <a:hlinkClick r:id="rId5" action="ppaction://hlinksldjump"/>
              </a:rPr>
              <a:t>–</a:t>
            </a:r>
            <a:r>
              <a:rPr lang="en-GB" sz="1000" dirty="0">
                <a:hlinkClick r:id="rId4" action="ppaction://hlinksldjump"/>
              </a:rPr>
              <a:t> Female</a:t>
            </a:r>
            <a:endParaRPr lang="en-GB" sz="1000" dirty="0"/>
          </a:p>
          <a:p>
            <a:pPr>
              <a:spcBef>
                <a:spcPts val="0"/>
              </a:spcBef>
            </a:pPr>
            <a:r>
              <a:rPr lang="en-GB" sz="1000" dirty="0">
                <a:hlinkClick r:id="rId6" action="ppaction://hlinksldjump"/>
              </a:rPr>
              <a:t>1c Neonatal mortality and stillbirths (formerly indicator 1.6.ii) </a:t>
            </a:r>
            <a:endParaRPr lang="en-GB" sz="1000" dirty="0">
              <a:hlinkClick r:id="rId5" action="ppaction://hlinksldjump"/>
            </a:endParaRPr>
          </a:p>
          <a:p>
            <a:pPr>
              <a:spcBef>
                <a:spcPts val="0"/>
              </a:spcBef>
            </a:pPr>
            <a:r>
              <a:rPr lang="en-GB" sz="1000" dirty="0">
                <a:hlinkClick r:id="rId7" action="ppaction://hlinksldjump"/>
              </a:rPr>
              <a:t>1.1 Under 75 mortality rate from cardiovascular disease</a:t>
            </a:r>
            <a:endParaRPr lang="en-GB" sz="1000" dirty="0">
              <a:hlinkClick r:id="rId8" action="ppaction://hlinksldjump"/>
            </a:endParaRPr>
          </a:p>
          <a:p>
            <a:pPr>
              <a:spcBef>
                <a:spcPts val="0"/>
              </a:spcBef>
            </a:pPr>
            <a:r>
              <a:rPr lang="en-GB" sz="1000" dirty="0">
                <a:hlinkClick r:id="rId9" action="ppaction://hlinksldjump"/>
              </a:rPr>
              <a:t>1.2 Under 75 mortality rate from respiratory disease</a:t>
            </a:r>
            <a:endParaRPr lang="en-GB" sz="1000" dirty="0"/>
          </a:p>
          <a:p>
            <a:pPr>
              <a:spcBef>
                <a:spcPts val="0"/>
              </a:spcBef>
            </a:pPr>
            <a:r>
              <a:rPr lang="en-GB" sz="1000" dirty="0">
                <a:hlinkClick r:id="rId10" action="ppaction://hlinksldjump"/>
              </a:rPr>
              <a:t>1.3 Under 75 mortality rate from liver disease</a:t>
            </a:r>
            <a:endParaRPr lang="en-GB" sz="1000" dirty="0"/>
          </a:p>
          <a:p>
            <a:pPr>
              <a:spcBef>
                <a:spcPts val="0"/>
              </a:spcBef>
            </a:pPr>
            <a:r>
              <a:rPr lang="en-GB" sz="1000" dirty="0">
                <a:hlinkClick r:id="rId8" action="ppaction://hlinksldjump"/>
              </a:rPr>
              <a:t>1.4 Under 75 mortality rate from cancer</a:t>
            </a:r>
            <a:endParaRPr lang="en-GB" sz="1000" dirty="0"/>
          </a:p>
          <a:p>
            <a:pPr>
              <a:spcBef>
                <a:spcPts val="0"/>
              </a:spcBef>
            </a:pPr>
            <a:r>
              <a:rPr lang="en-GB" sz="1000" dirty="0">
                <a:hlinkClick r:id="rId11" action="ppaction://hlinksldjump"/>
              </a:rPr>
              <a:t>1.5.i Excess under 75 mortality rate in adults with serious mental illness</a:t>
            </a:r>
            <a:endParaRPr lang="en-GB" sz="1000" dirty="0"/>
          </a:p>
          <a:p>
            <a:pPr>
              <a:spcBef>
                <a:spcPts val="0"/>
              </a:spcBef>
            </a:pPr>
            <a:r>
              <a:rPr lang="en-GB" sz="1000" dirty="0">
                <a:hlinkClick r:id="rId12" action="ppaction://hlinksldjump"/>
              </a:rPr>
              <a:t>1.6.i Infant mortality</a:t>
            </a:r>
            <a:r>
              <a:rPr lang="en-GB" sz="1000" dirty="0">
                <a:hlinkClick r:id="rId13" action="ppaction://hlinksldjump"/>
              </a:rPr>
              <a:t> </a:t>
            </a:r>
          </a:p>
          <a:p>
            <a:pPr>
              <a:spcBef>
                <a:spcPts val="0"/>
              </a:spcBef>
            </a:pPr>
            <a:r>
              <a:rPr lang="en-GB" sz="1000" dirty="0">
                <a:hlinkClick r:id="rId14" action="ppaction://hlinksldjump"/>
              </a:rPr>
              <a:t>2 Health-related quality of life for those with long term conditions</a:t>
            </a:r>
            <a:endParaRPr lang="en-GB" sz="1000" dirty="0"/>
          </a:p>
          <a:p>
            <a:pPr>
              <a:spcBef>
                <a:spcPts val="0"/>
              </a:spcBef>
            </a:pPr>
            <a:r>
              <a:rPr lang="en-GB" sz="1000" dirty="0">
                <a:hlinkClick r:id="rId15" action="ppaction://hlinksldjump"/>
              </a:rPr>
              <a:t>2.1 Proportion of people feeling supported to manage their condition</a:t>
            </a:r>
            <a:br>
              <a:rPr lang="en-GB" sz="1000" dirty="0">
                <a:hlinkClick r:id="rId13" action="ppaction://hlinksldjump"/>
              </a:rPr>
            </a:br>
            <a:r>
              <a:rPr lang="en-GB" sz="1000" dirty="0">
                <a:hlinkClick r:id="rId16" action="ppaction://hlinksldjump"/>
              </a:rPr>
              <a:t>2.2 Employment of people with long-term conditions </a:t>
            </a:r>
            <a:endParaRPr lang="en-GB" sz="1000" dirty="0"/>
          </a:p>
          <a:p>
            <a:pPr>
              <a:spcBef>
                <a:spcPts val="0"/>
              </a:spcBef>
            </a:pPr>
            <a:r>
              <a:rPr lang="en-GB" sz="1000" dirty="0">
                <a:hlinkClick r:id="rId17" action="ppaction://hlinksldjump"/>
              </a:rPr>
              <a:t>2.3.i Unplanned hospitalisation for chronic ambulatory care sensitive conditions </a:t>
            </a:r>
            <a:endParaRPr lang="en-GB" sz="1000" dirty="0"/>
          </a:p>
          <a:p>
            <a:pPr>
              <a:spcBef>
                <a:spcPts val="0"/>
              </a:spcBef>
            </a:pPr>
            <a:r>
              <a:rPr lang="en-GB" sz="1000" dirty="0">
                <a:hlinkClick r:id="rId18" action="ppaction://hlinksldjump"/>
              </a:rPr>
              <a:t>2.3.ii Unplanned hospitalisation for asthma, diabetes and epilepsy in under 19s </a:t>
            </a:r>
            <a:endParaRPr lang="en-GB" sz="1000" dirty="0"/>
          </a:p>
          <a:p>
            <a:pPr>
              <a:spcBef>
                <a:spcPts val="0"/>
              </a:spcBef>
            </a:pPr>
            <a:r>
              <a:rPr lang="en-GB" sz="1000" dirty="0">
                <a:hlinkClick r:id="rId19" action="ppaction://hlinksldjump"/>
              </a:rPr>
              <a:t>2.4 Health-related quality of life for carers </a:t>
            </a:r>
            <a:endParaRPr lang="en-GB" sz="1000" dirty="0"/>
          </a:p>
          <a:p>
            <a:pPr>
              <a:spcBef>
                <a:spcPts val="0"/>
              </a:spcBef>
            </a:pPr>
            <a:r>
              <a:rPr lang="en-GB" sz="1000" dirty="0">
                <a:hlinkClick r:id="rId20" action="ppaction://hlinksldjump"/>
              </a:rPr>
              <a:t>2.5.i Employment of people with mental illness (formerly indicator 2.5) </a:t>
            </a:r>
            <a:endParaRPr lang="en-GB" sz="1000" dirty="0"/>
          </a:p>
          <a:p>
            <a:pPr>
              <a:spcBef>
                <a:spcPts val="0"/>
              </a:spcBef>
            </a:pPr>
            <a:r>
              <a:rPr lang="en-GB" sz="1000" dirty="0">
                <a:hlinkClick r:id="rId21" action="ppaction://hlinksldjump"/>
              </a:rPr>
              <a:t>2.7 Health-related quality of life for people with three or more long-term conditions</a:t>
            </a:r>
            <a:endParaRPr lang="en-GB" sz="1000" dirty="0"/>
          </a:p>
          <a:p>
            <a:pPr>
              <a:spcBef>
                <a:spcPts val="0"/>
              </a:spcBef>
            </a:pPr>
            <a:r>
              <a:rPr lang="en-GB" sz="1000" dirty="0">
                <a:hlinkClick r:id="rId22" action="ppaction://hlinksldjump"/>
              </a:rPr>
              <a:t>3a Emergency admissions for acute conditions that should not usually require hospital admission</a:t>
            </a:r>
            <a:endParaRPr lang="en-GB" sz="1000" dirty="0"/>
          </a:p>
          <a:p>
            <a:pPr>
              <a:spcBef>
                <a:spcPts val="0"/>
              </a:spcBef>
            </a:pPr>
            <a:r>
              <a:rPr lang="en-GB" sz="1000" dirty="0">
                <a:hlinkClick r:id="rId13" action="ppaction://hlinksldjump"/>
              </a:rPr>
              <a:t>3b Emergency readmissions within 30 days of discharge from hospital</a:t>
            </a:r>
            <a:endParaRPr lang="en-GB" sz="1000" dirty="0"/>
          </a:p>
          <a:p>
            <a:pPr>
              <a:spcBef>
                <a:spcPts val="0"/>
              </a:spcBef>
            </a:pPr>
            <a:r>
              <a:rPr lang="en-GB" sz="1000" dirty="0">
                <a:hlinkClick r:id="rId23" action="ppaction://hlinksldjump"/>
              </a:rPr>
              <a:t>3.2 Emergency admissions for children with lower respiratory tract infections (LRTIs) </a:t>
            </a:r>
            <a:endParaRPr lang="en-GB" sz="1000" dirty="0"/>
          </a:p>
          <a:p>
            <a:pPr>
              <a:spcBef>
                <a:spcPts val="0"/>
              </a:spcBef>
            </a:pPr>
            <a:r>
              <a:rPr lang="en-GB" sz="1000" dirty="0">
                <a:hlinkClick r:id="rId24" action="ppaction://hlinksldjump"/>
              </a:rPr>
              <a:t>3.6.i The proportion of older people (aged 65 and over) who were still at home 91 days after discharge from hospital into reablement/rehabilitation services</a:t>
            </a:r>
            <a:endParaRPr lang="en-GB" sz="1000" dirty="0"/>
          </a:p>
          <a:p>
            <a:pPr>
              <a:spcBef>
                <a:spcPts val="0"/>
              </a:spcBef>
            </a:pPr>
            <a:r>
              <a:rPr lang="en-GB" sz="1000" dirty="0">
                <a:hlinkClick r:id="rId25" action="ppaction://hlinksldjump"/>
              </a:rPr>
              <a:t>3.6.ii Proportion of older people (65 and over) who were offered rehabilitation following discharge from acute or community hospital</a:t>
            </a:r>
            <a:endParaRPr lang="en-GB" sz="1000" dirty="0"/>
          </a:p>
          <a:p>
            <a:pPr>
              <a:spcBef>
                <a:spcPts val="0"/>
              </a:spcBef>
            </a:pPr>
            <a:r>
              <a:rPr lang="en-GB" sz="1000" dirty="0">
                <a:hlinkClick r:id="rId26" action="ppaction://hlinksldjump"/>
              </a:rPr>
              <a:t>3.7.ii Tooth extractions due to decay for children admitted as inpatients to hospital, aged 10 years and under</a:t>
            </a:r>
            <a:endParaRPr lang="en-GB" sz="1000" dirty="0"/>
          </a:p>
          <a:p>
            <a:pPr>
              <a:spcBef>
                <a:spcPts val="0"/>
              </a:spcBef>
            </a:pPr>
            <a:r>
              <a:rPr lang="en-GB" sz="1000" dirty="0">
                <a:hlinkClick r:id="rId27" action="ppaction://hlinksldjump"/>
              </a:rPr>
              <a:t>4.4.i Access to GP services</a:t>
            </a:r>
            <a:endParaRPr lang="en-GB" sz="1000" dirty="0"/>
          </a:p>
          <a:p>
            <a:pPr>
              <a:spcBef>
                <a:spcPts val="0"/>
              </a:spcBef>
            </a:pPr>
            <a:r>
              <a:rPr lang="en-GB" sz="1000" dirty="0">
                <a:hlinkClick r:id="rId28" action="ppaction://hlinksldjump"/>
              </a:rPr>
              <a:t>4.4.ii Access to NHS dental services</a:t>
            </a:r>
            <a:endParaRPr lang="en-GB" sz="1000" dirty="0"/>
          </a:p>
          <a:p>
            <a:pPr>
              <a:spcBef>
                <a:spcPts val="0"/>
              </a:spcBef>
            </a:pPr>
            <a:r>
              <a:rPr lang="en-GB" sz="1000" dirty="0">
                <a:hlinkClick r:id="rId29" action="ppaction://hlinksldjump"/>
              </a:rPr>
              <a:t>4a.i Patient experience of GP services</a:t>
            </a:r>
            <a:endParaRPr lang="en-GB" sz="1000" dirty="0"/>
          </a:p>
          <a:p>
            <a:pPr>
              <a:spcBef>
                <a:spcPts val="0"/>
              </a:spcBef>
            </a:pPr>
            <a:r>
              <a:rPr lang="en-GB" sz="1000" dirty="0">
                <a:hlinkClick r:id="rId30" action="ppaction://hlinksldjump"/>
              </a:rPr>
              <a:t>4a.ii Patient experience of GP out-of-hours services</a:t>
            </a:r>
            <a:endParaRPr lang="en-GB" sz="1000" dirty="0"/>
          </a:p>
          <a:p>
            <a:pPr>
              <a:spcBef>
                <a:spcPts val="0"/>
              </a:spcBef>
            </a:pPr>
            <a:r>
              <a:rPr lang="en-GB" sz="1000" dirty="0">
                <a:hlinkClick r:id="rId31" action="ppaction://hlinksldjump"/>
              </a:rPr>
              <a:t>4a.iii Patient experience of dental services</a:t>
            </a:r>
            <a:endParaRPr lang="en-GB" sz="1000" dirty="0"/>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2" name="TextBox 1"/>
          <p:cNvSpPr txBox="1"/>
          <p:nvPr/>
        </p:nvSpPr>
        <p:spPr>
          <a:xfrm>
            <a:off x="158689" y="836712"/>
            <a:ext cx="6840760" cy="369332"/>
          </a:xfrm>
          <a:prstGeom prst="rect">
            <a:avLst/>
          </a:prstGeom>
          <a:noFill/>
        </p:spPr>
        <p:txBody>
          <a:bodyPr wrap="square" rtlCol="0">
            <a:spAutoFit/>
          </a:bodyPr>
          <a:lstStyle/>
          <a:p>
            <a:pPr lvl="0" eaLnBrk="0" fontAlgn="base" hangingPunct="0">
              <a:spcBef>
                <a:spcPct val="0"/>
              </a:spcBef>
              <a:spcAft>
                <a:spcPct val="0"/>
              </a:spcAft>
              <a:tabLst>
                <a:tab pos="838200" algn="l"/>
                <a:tab pos="6113463" algn="r"/>
              </a:tabLst>
            </a:pPr>
            <a:r>
              <a:rPr lang="en-GB" altLang="en-US" dirty="0">
                <a:solidFill>
                  <a:schemeClr val="bg1"/>
                </a:solidFill>
                <a:ea typeface="Calibri" panose="020F0502020204030204" pitchFamily="34" charset="0"/>
                <a:cs typeface="Times New Roman" panose="02020603050405020304" pitchFamily="18" charset="0"/>
              </a:rPr>
              <a:t>NHS Outcomes Framework</a:t>
            </a:r>
          </a:p>
        </p:txBody>
      </p:sp>
    </p:spTree>
    <p:extLst>
      <p:ext uri="{BB962C8B-B14F-4D97-AF65-F5344CB8AC3E}">
        <p14:creationId xmlns:p14="http://schemas.microsoft.com/office/powerpoint/2010/main" val="31643572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849511"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0.1i Healthy life expectancy at birth</a:t>
              </a:r>
            </a:p>
            <a:p>
              <a:r>
                <a:rPr lang="en-GB" sz="1000" dirty="0"/>
                <a:t>Healthy life expectancy shows the years a person can expect to live in good health (rather than with a disability or in poor health).</a:t>
              </a:r>
            </a:p>
            <a:p>
              <a:r>
                <a:rPr lang="en-GB" sz="1000" dirty="0"/>
                <a:t>It complements the supporting indicators by showing the overall trends in a major population health measure, setting the context in which local authorities can assess the other indicators and identify the drivers of healthy life expectancy.</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169551"/>
            </a:xfrm>
            <a:prstGeom prst="rect">
              <a:avLst/>
            </a:prstGeom>
            <a:noFill/>
          </p:spPr>
          <p:txBody>
            <a:bodyPr wrap="square" rtlCol="0">
              <a:spAutoFit/>
            </a:bodyPr>
            <a:lstStyle/>
            <a:p>
              <a:r>
                <a:rPr lang="en-GB" sz="1000" b="1" dirty="0"/>
                <a:t>Male</a:t>
              </a:r>
            </a:p>
            <a:p>
              <a:r>
                <a:rPr lang="en-GB" sz="1000" dirty="0"/>
                <a:t>The average number of years a person would expect to live in good health based on contemporary mortality rates and prevalence of self-reported good health, in Derbyshire in 2014-16, was 63.9 years.  This was higher than for England as a whole, at 63.3 years, and had risen from 63.5 years previously.</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6" name="Group 35"/>
          <p:cNvGrpSpPr/>
          <p:nvPr/>
        </p:nvGrpSpPr>
        <p:grpSpPr>
          <a:xfrm>
            <a:off x="6444208" y="6587514"/>
            <a:ext cx="2668602" cy="258042"/>
            <a:chOff x="6444208" y="6587514"/>
            <a:chExt cx="2668602" cy="258042"/>
          </a:xfrm>
        </p:grpSpPr>
        <p:sp>
          <p:nvSpPr>
            <p:cNvPr id="37" name="Rounded Rectangle 36"/>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41" name="Group 40"/>
            <p:cNvGrpSpPr/>
            <p:nvPr/>
          </p:nvGrpSpPr>
          <p:grpSpPr>
            <a:xfrm>
              <a:off x="8357280" y="6599335"/>
              <a:ext cx="755530" cy="246221"/>
              <a:chOff x="7020272" y="6583745"/>
              <a:chExt cx="755530" cy="246221"/>
            </a:xfrm>
          </p:grpSpPr>
          <p:sp>
            <p:nvSpPr>
              <p:cNvPr id="48" name="Rounded Rectangle 47"/>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7" y="3352842"/>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345" y="1947565"/>
            <a:ext cx="4757738" cy="2281238"/>
          </a:xfrm>
          <a:prstGeom prst="rect">
            <a:avLst/>
          </a:prstGeom>
        </p:spPr>
      </p:pic>
    </p:spTree>
    <p:extLst>
      <p:ext uri="{BB962C8B-B14F-4D97-AF65-F5344CB8AC3E}">
        <p14:creationId xmlns:p14="http://schemas.microsoft.com/office/powerpoint/2010/main" val="3230448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849511"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0.1i Healthy life expectancy at birth</a:t>
              </a:r>
            </a:p>
            <a:p>
              <a:r>
                <a:rPr lang="en-GB" sz="1000" dirty="0"/>
                <a:t>Healthy life expectancy shows the years a person can expect to live in good health (rather than with a disability or in poor health).</a:t>
              </a:r>
            </a:p>
            <a:p>
              <a:r>
                <a:rPr lang="en-GB" sz="1000" dirty="0"/>
                <a:t>It complements the supporting indicators by showing the overall trends in a major population health measure, setting the context in which local authorities can assess the other indicators and identify the drivers of healthy life expectancy.</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169551"/>
            </a:xfrm>
            <a:prstGeom prst="rect">
              <a:avLst/>
            </a:prstGeom>
            <a:noFill/>
          </p:spPr>
          <p:txBody>
            <a:bodyPr wrap="square" rtlCol="0">
              <a:spAutoFit/>
            </a:bodyPr>
            <a:lstStyle/>
            <a:p>
              <a:r>
                <a:rPr lang="en-GB" sz="1000" b="1" dirty="0"/>
                <a:t>Female</a:t>
              </a:r>
            </a:p>
            <a:p>
              <a:r>
                <a:rPr lang="en-GB" sz="1000" dirty="0"/>
                <a:t>The average number of years a person would expect to live in good health based on contemporary mortality rates and prevalence of self-reported good health, in Derbyshire in 2014-16, was 63.5 years.  This was higher than for England as a whole, at 63.9 years, and had risen from 62.2 years previously.</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6" name="Group 35"/>
          <p:cNvGrpSpPr/>
          <p:nvPr/>
        </p:nvGrpSpPr>
        <p:grpSpPr>
          <a:xfrm>
            <a:off x="6444208" y="6587514"/>
            <a:ext cx="2668602" cy="258042"/>
            <a:chOff x="6444208" y="6587514"/>
            <a:chExt cx="2668602" cy="258042"/>
          </a:xfrm>
        </p:grpSpPr>
        <p:sp>
          <p:nvSpPr>
            <p:cNvPr id="37" name="Rounded Rectangle 36"/>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41" name="Group 40"/>
            <p:cNvGrpSpPr/>
            <p:nvPr/>
          </p:nvGrpSpPr>
          <p:grpSpPr>
            <a:xfrm>
              <a:off x="8357280" y="6599335"/>
              <a:ext cx="755530" cy="246221"/>
              <a:chOff x="7020272" y="6583745"/>
              <a:chExt cx="755530" cy="246221"/>
            </a:xfrm>
          </p:grpSpPr>
          <p:sp>
            <p:nvSpPr>
              <p:cNvPr id="48" name="Rounded Rectangle 47"/>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7" y="3365672"/>
            <a:ext cx="3555556" cy="31111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345" y="1998512"/>
            <a:ext cx="4757738" cy="2281238"/>
          </a:xfrm>
          <a:prstGeom prst="rect">
            <a:avLst/>
          </a:prstGeom>
        </p:spPr>
      </p:pic>
    </p:spTree>
    <p:extLst>
      <p:ext uri="{BB962C8B-B14F-4D97-AF65-F5344CB8AC3E}">
        <p14:creationId xmlns:p14="http://schemas.microsoft.com/office/powerpoint/2010/main" val="446790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849511"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0.1ii Life expectancy at birth</a:t>
              </a:r>
            </a:p>
            <a:p>
              <a:r>
                <a:rPr lang="en-GB" sz="1000" dirty="0"/>
                <a:t>Life expectancy shows the average number of years a person would expect to live based on contemporary mortality rates.</a:t>
              </a:r>
            </a:p>
            <a:p>
              <a:r>
                <a:rPr lang="en-GB" sz="1000" dirty="0"/>
                <a:t>It complements the supporting indicators by showing the overall trends in a major population health measure, setting the context in which local authorities can assess the other indicators and identify the drivers of healthy life expectancy.</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015663"/>
            </a:xfrm>
            <a:prstGeom prst="rect">
              <a:avLst/>
            </a:prstGeom>
            <a:noFill/>
          </p:spPr>
          <p:txBody>
            <a:bodyPr wrap="square" rtlCol="0">
              <a:spAutoFit/>
            </a:bodyPr>
            <a:lstStyle/>
            <a:p>
              <a:r>
                <a:rPr lang="en-GB" sz="1000" b="1" dirty="0"/>
                <a:t>Male</a:t>
              </a:r>
            </a:p>
            <a:p>
              <a:r>
                <a:rPr lang="en-GB" sz="1000" dirty="0"/>
                <a:t>The average number of years a person would expect to live based on contemporary mortality rates, in Derbyshire in 2014-16, was 79.1 years.  This was significantly lower than for England as a whole, at 79.5 years, and had fallen from 79.2 years previously.</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6" name="Group 35"/>
          <p:cNvGrpSpPr/>
          <p:nvPr/>
        </p:nvGrpSpPr>
        <p:grpSpPr>
          <a:xfrm>
            <a:off x="6444208" y="6587514"/>
            <a:ext cx="2668602" cy="258042"/>
            <a:chOff x="6444208" y="6587514"/>
            <a:chExt cx="2668602" cy="258042"/>
          </a:xfrm>
        </p:grpSpPr>
        <p:sp>
          <p:nvSpPr>
            <p:cNvPr id="37" name="Rounded Rectangle 36"/>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41" name="Group 40"/>
            <p:cNvGrpSpPr/>
            <p:nvPr/>
          </p:nvGrpSpPr>
          <p:grpSpPr>
            <a:xfrm>
              <a:off x="8357280" y="6599335"/>
              <a:ext cx="755530" cy="246221"/>
              <a:chOff x="7020272" y="6583745"/>
              <a:chExt cx="755530" cy="246221"/>
            </a:xfrm>
          </p:grpSpPr>
          <p:sp>
            <p:nvSpPr>
              <p:cNvPr id="48" name="Rounded Rectangle 47"/>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246" y="3463155"/>
            <a:ext cx="3555556" cy="31111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345" y="1870339"/>
            <a:ext cx="4757738" cy="23479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5606" y="4794402"/>
            <a:ext cx="4757738" cy="1657350"/>
          </a:xfrm>
          <a:prstGeom prst="rect">
            <a:avLst/>
          </a:prstGeom>
        </p:spPr>
      </p:pic>
    </p:spTree>
    <p:extLst>
      <p:ext uri="{BB962C8B-B14F-4D97-AF65-F5344CB8AC3E}">
        <p14:creationId xmlns:p14="http://schemas.microsoft.com/office/powerpoint/2010/main" val="3775948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1520" y="692696"/>
            <a:ext cx="4464496" cy="434479"/>
          </a:xfrm>
        </p:spPr>
        <p:txBody>
          <a:bodyPr/>
          <a:lstStyle/>
          <a:p>
            <a:r>
              <a:rPr lang="en-GB" sz="2000" dirty="0"/>
              <a:t>Documents relating to the JSNA</a:t>
            </a:r>
          </a:p>
        </p:txBody>
      </p:sp>
      <p:sp>
        <p:nvSpPr>
          <p:cNvPr id="3" name="Subtitle 2"/>
          <p:cNvSpPr>
            <a:spLocks noGrp="1"/>
          </p:cNvSpPr>
          <p:nvPr>
            <p:ph type="subTitle" idx="1"/>
          </p:nvPr>
        </p:nvSpPr>
        <p:spPr>
          <a:xfrm>
            <a:off x="1547664" y="1484784"/>
            <a:ext cx="6048672" cy="4949216"/>
          </a:xfrm>
          <a:solidFill>
            <a:schemeClr val="bg1"/>
          </a:solidFill>
        </p:spPr>
        <p:txBody>
          <a:bodyPr>
            <a:noAutofit/>
          </a:bodyPr>
          <a:lstStyle/>
          <a:p>
            <a:pPr>
              <a:lnSpc>
                <a:spcPct val="120000"/>
              </a:lnSpc>
              <a:spcBef>
                <a:spcPts val="0"/>
              </a:spcBef>
            </a:pPr>
            <a:r>
              <a:rPr lang="en-GB" sz="1200" dirty="0">
                <a:hlinkClick r:id="rId3"/>
              </a:rPr>
              <a:t>Our Lives, Our Health: Derbyshire Health &amp; Wellbeing Strategy</a:t>
            </a:r>
            <a:endParaRPr lang="en-GB" sz="1200" dirty="0"/>
          </a:p>
          <a:p>
            <a:pPr>
              <a:lnSpc>
                <a:spcPct val="120000"/>
              </a:lnSpc>
              <a:spcBef>
                <a:spcPts val="0"/>
              </a:spcBef>
            </a:pPr>
            <a:r>
              <a:rPr lang="en-GB" sz="1200" dirty="0">
                <a:hlinkClick r:id="rId4"/>
              </a:rPr>
              <a:t>Older People’s Housing, Accommodation and Support</a:t>
            </a:r>
            <a:endParaRPr lang="en-GB" sz="1200" dirty="0"/>
          </a:p>
          <a:p>
            <a:pPr>
              <a:lnSpc>
                <a:spcPct val="120000"/>
              </a:lnSpc>
              <a:spcBef>
                <a:spcPts val="0"/>
              </a:spcBef>
            </a:pPr>
            <a:r>
              <a:rPr lang="en-GB" sz="1200" dirty="0">
                <a:hlinkClick r:id="rId5"/>
              </a:rPr>
              <a:t>Joint Health &amp; Social Care Autism Strategy</a:t>
            </a:r>
            <a:endParaRPr lang="en-GB" sz="1200" dirty="0"/>
          </a:p>
          <a:p>
            <a:pPr>
              <a:lnSpc>
                <a:spcPct val="120000"/>
              </a:lnSpc>
              <a:spcBef>
                <a:spcPts val="0"/>
              </a:spcBef>
            </a:pPr>
            <a:r>
              <a:rPr lang="en-GB" sz="1200" dirty="0">
                <a:hlinkClick r:id="rId6"/>
              </a:rPr>
              <a:t>Carers Strategy</a:t>
            </a:r>
            <a:endParaRPr lang="en-GB" sz="1200" dirty="0"/>
          </a:p>
          <a:p>
            <a:pPr>
              <a:lnSpc>
                <a:spcPct val="120000"/>
              </a:lnSpc>
              <a:spcBef>
                <a:spcPts val="0"/>
              </a:spcBef>
            </a:pPr>
            <a:r>
              <a:rPr lang="en-GB" sz="1200" dirty="0">
                <a:hlinkClick r:id="rId7"/>
              </a:rPr>
              <a:t>Living Well with Dementia</a:t>
            </a:r>
            <a:endParaRPr lang="en-GB" sz="1200" dirty="0"/>
          </a:p>
          <a:p>
            <a:pPr>
              <a:lnSpc>
                <a:spcPct val="120000"/>
              </a:lnSpc>
              <a:spcBef>
                <a:spcPts val="0"/>
              </a:spcBef>
            </a:pPr>
            <a:r>
              <a:rPr lang="en-GB" sz="1200" dirty="0">
                <a:hlinkClick r:id="rId8"/>
              </a:rPr>
              <a:t>Learning Disability Development Plan</a:t>
            </a:r>
            <a:endParaRPr lang="en-GB" sz="1200" dirty="0"/>
          </a:p>
          <a:p>
            <a:pPr>
              <a:lnSpc>
                <a:spcPct val="120000"/>
              </a:lnSpc>
              <a:spcBef>
                <a:spcPts val="0"/>
              </a:spcBef>
            </a:pPr>
            <a:r>
              <a:rPr lang="en-GB" sz="1200" dirty="0">
                <a:hlinkClick r:id="rId9"/>
              </a:rPr>
              <a:t>Joint Vision and Strategic Direction of Travel for Adult Mental Health</a:t>
            </a:r>
            <a:endParaRPr lang="en-GB" sz="1200" dirty="0"/>
          </a:p>
          <a:p>
            <a:pPr>
              <a:lnSpc>
                <a:spcPct val="120000"/>
              </a:lnSpc>
              <a:spcBef>
                <a:spcPts val="0"/>
              </a:spcBef>
            </a:pPr>
            <a:r>
              <a:rPr lang="en-GB" sz="1200" dirty="0">
                <a:hlinkClick r:id="rId10"/>
              </a:rPr>
              <a:t>Self-Harm and Suicide Prevention Strategic Framework</a:t>
            </a:r>
            <a:endParaRPr lang="en-GB" sz="1200" dirty="0"/>
          </a:p>
          <a:p>
            <a:pPr>
              <a:lnSpc>
                <a:spcPct val="120000"/>
              </a:lnSpc>
              <a:spcBef>
                <a:spcPts val="0"/>
              </a:spcBef>
            </a:pPr>
            <a:r>
              <a:rPr lang="en-GB" sz="1200" dirty="0">
                <a:hlinkClick r:id="rId11"/>
              </a:rPr>
              <a:t>The State of Mental Health</a:t>
            </a:r>
            <a:endParaRPr lang="en-GB" sz="1200" dirty="0"/>
          </a:p>
          <a:p>
            <a:pPr>
              <a:lnSpc>
                <a:spcPct val="120000"/>
              </a:lnSpc>
              <a:spcBef>
                <a:spcPts val="0"/>
              </a:spcBef>
            </a:pPr>
            <a:r>
              <a:rPr lang="en-GB" sz="1200" dirty="0">
                <a:hlinkClick r:id="rId12"/>
              </a:rPr>
              <a:t>Pharmaceutical Needs Assessment</a:t>
            </a:r>
            <a:endParaRPr lang="en-GB" sz="1200" dirty="0"/>
          </a:p>
          <a:p>
            <a:pPr>
              <a:lnSpc>
                <a:spcPct val="120000"/>
              </a:lnSpc>
              <a:spcBef>
                <a:spcPts val="0"/>
              </a:spcBef>
            </a:pPr>
            <a:r>
              <a:rPr lang="en-GB" sz="1200" dirty="0">
                <a:solidFill>
                  <a:schemeClr val="tx1"/>
                </a:solidFill>
              </a:rPr>
              <a:t>Older Person’s Housing Needs Assessment and Review of Good Practice</a:t>
            </a:r>
          </a:p>
          <a:p>
            <a:pPr>
              <a:lnSpc>
                <a:spcPct val="120000"/>
              </a:lnSpc>
              <a:spcBef>
                <a:spcPts val="0"/>
              </a:spcBef>
            </a:pPr>
            <a:r>
              <a:rPr lang="en-GB" sz="1200" dirty="0">
                <a:solidFill>
                  <a:schemeClr val="tx1"/>
                </a:solidFill>
              </a:rPr>
              <a:t>Cardiovascular Disease</a:t>
            </a:r>
          </a:p>
          <a:p>
            <a:pPr>
              <a:lnSpc>
                <a:spcPct val="120000"/>
              </a:lnSpc>
              <a:spcBef>
                <a:spcPts val="0"/>
              </a:spcBef>
            </a:pPr>
            <a:r>
              <a:rPr lang="en-GB" sz="1200" dirty="0">
                <a:solidFill>
                  <a:schemeClr val="tx1"/>
                </a:solidFill>
              </a:rPr>
              <a:t>Tobacco Control</a:t>
            </a:r>
          </a:p>
          <a:p>
            <a:pPr>
              <a:lnSpc>
                <a:spcPct val="120000"/>
              </a:lnSpc>
              <a:spcBef>
                <a:spcPts val="0"/>
              </a:spcBef>
            </a:pPr>
            <a:r>
              <a:rPr lang="en-GB" sz="1200" dirty="0">
                <a:hlinkClick r:id="rId13"/>
              </a:rPr>
              <a:t>Falls in Older People</a:t>
            </a:r>
            <a:endParaRPr lang="en-GB" sz="1200" dirty="0"/>
          </a:p>
          <a:p>
            <a:pPr lvl="0">
              <a:lnSpc>
                <a:spcPct val="120000"/>
              </a:lnSpc>
              <a:spcBef>
                <a:spcPts val="0"/>
              </a:spcBef>
            </a:pPr>
            <a:r>
              <a:rPr lang="en-GB" sz="1200" dirty="0">
                <a:solidFill>
                  <a:prstClr val="white"/>
                </a:solidFill>
                <a:hlinkClick r:id="rId14"/>
              </a:rPr>
              <a:t>End of Life Care</a:t>
            </a:r>
            <a:endParaRPr lang="en-GB" sz="1200" dirty="0">
              <a:solidFill>
                <a:prstClr val="white"/>
              </a:solidFill>
            </a:endParaRPr>
          </a:p>
          <a:p>
            <a:pPr lvl="0">
              <a:lnSpc>
                <a:spcPct val="120000"/>
              </a:lnSpc>
              <a:spcBef>
                <a:spcPts val="0"/>
              </a:spcBef>
            </a:pPr>
            <a:r>
              <a:rPr lang="en-GB" sz="1200" dirty="0">
                <a:solidFill>
                  <a:prstClr val="white"/>
                </a:solidFill>
                <a:hlinkClick r:id="rId15"/>
              </a:rPr>
              <a:t>Housing &amp; Health</a:t>
            </a:r>
            <a:endParaRPr lang="en-GB" sz="1200" dirty="0">
              <a:solidFill>
                <a:prstClr val="white"/>
              </a:solidFill>
            </a:endParaRPr>
          </a:p>
          <a:p>
            <a:pPr lvl="0">
              <a:lnSpc>
                <a:spcPct val="120000"/>
              </a:lnSpc>
              <a:spcBef>
                <a:spcPts val="0"/>
              </a:spcBef>
            </a:pPr>
            <a:r>
              <a:rPr lang="en-GB" sz="1200" dirty="0">
                <a:solidFill>
                  <a:prstClr val="white"/>
                </a:solidFill>
                <a:hlinkClick r:id="rId16"/>
              </a:rPr>
              <a:t>Special Educational Needs and Disabilities</a:t>
            </a:r>
            <a:endParaRPr lang="en-GB" sz="1200" dirty="0">
              <a:solidFill>
                <a:prstClr val="white"/>
              </a:solidFill>
            </a:endParaRPr>
          </a:p>
          <a:p>
            <a:pPr lvl="0">
              <a:lnSpc>
                <a:spcPct val="120000"/>
              </a:lnSpc>
              <a:spcBef>
                <a:spcPts val="0"/>
              </a:spcBef>
            </a:pPr>
            <a:r>
              <a:rPr lang="en-GB" sz="1200" dirty="0">
                <a:solidFill>
                  <a:prstClr val="white"/>
                </a:solidFill>
                <a:hlinkClick r:id="rId17"/>
              </a:rPr>
              <a:t>Substance misuse of children and young people</a:t>
            </a:r>
            <a:endParaRPr lang="en-GB" sz="1200" dirty="0">
              <a:solidFill>
                <a:prstClr val="white"/>
              </a:solidFill>
            </a:endParaRPr>
          </a:p>
          <a:p>
            <a:pPr lvl="0">
              <a:lnSpc>
                <a:spcPct val="120000"/>
              </a:lnSpc>
              <a:spcBef>
                <a:spcPts val="0"/>
              </a:spcBef>
            </a:pPr>
            <a:r>
              <a:rPr lang="en-GB" sz="1200" dirty="0">
                <a:solidFill>
                  <a:prstClr val="white"/>
                </a:solidFill>
                <a:hlinkClick r:id="rId18"/>
              </a:rPr>
              <a:t>Domestic abuse and sexual violence in Derby and Derbyshire</a:t>
            </a:r>
            <a:endParaRPr lang="en-GB" sz="1200" dirty="0">
              <a:solidFill>
                <a:prstClr val="white"/>
              </a:solidFill>
            </a:endParaRPr>
          </a:p>
          <a:p>
            <a:pPr>
              <a:lnSpc>
                <a:spcPct val="120000"/>
              </a:lnSpc>
              <a:spcBef>
                <a:spcPts val="0"/>
              </a:spcBef>
            </a:pPr>
            <a:r>
              <a:rPr lang="en-GB" sz="1200" dirty="0">
                <a:hlinkClick r:id="rId19"/>
              </a:rPr>
              <a:t>Hospital admission for Self-harm: 10-24 year olds</a:t>
            </a:r>
            <a:endParaRPr lang="en-GB" sz="1200" dirty="0"/>
          </a:p>
          <a:p>
            <a:pPr>
              <a:lnSpc>
                <a:spcPct val="120000"/>
              </a:lnSpc>
              <a:spcBef>
                <a:spcPts val="0"/>
              </a:spcBef>
            </a:pPr>
            <a:r>
              <a:rPr lang="en-GB" sz="1200" dirty="0">
                <a:hlinkClick r:id="rId20"/>
              </a:rPr>
              <a:t>Derbyshire Health Protection Board- Air Quality Report</a:t>
            </a:r>
            <a:endParaRPr lang="en-GB" sz="1200" dirty="0"/>
          </a:p>
          <a:p>
            <a:pPr>
              <a:lnSpc>
                <a:spcPct val="120000"/>
              </a:lnSpc>
              <a:spcBef>
                <a:spcPts val="0"/>
              </a:spcBef>
            </a:pPr>
            <a:r>
              <a:rPr lang="en-GB" sz="1200" dirty="0">
                <a:hlinkClick r:id="rId21"/>
              </a:rPr>
              <a:t>Survey of Adult Carers</a:t>
            </a:r>
            <a:endParaRPr lang="en-GB" sz="1200" dirty="0"/>
          </a:p>
        </p:txBody>
      </p:sp>
    </p:spTree>
    <p:custDataLst>
      <p:tags r:id="rId1"/>
    </p:custDataLst>
    <p:extLst>
      <p:ext uri="{BB962C8B-B14F-4D97-AF65-F5344CB8AC3E}">
        <p14:creationId xmlns:p14="http://schemas.microsoft.com/office/powerpoint/2010/main" val="4159747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849511"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0.1ii Life expectancy at birth</a:t>
              </a:r>
            </a:p>
            <a:p>
              <a:r>
                <a:rPr lang="en-GB" sz="1000" dirty="0"/>
                <a:t>Life expectancy shows the average number of years a person would expect to live based on contemporary mortality rates.</a:t>
              </a:r>
            </a:p>
            <a:p>
              <a:r>
                <a:rPr lang="en-GB" sz="1000" dirty="0"/>
                <a:t>It complements the supporting indicators by showing the overall trends in a major population health measure, setting the context in which local authorities can assess the other indicators and identify the drivers of healthy life expectancy.</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015663"/>
            </a:xfrm>
            <a:prstGeom prst="rect">
              <a:avLst/>
            </a:prstGeom>
            <a:noFill/>
          </p:spPr>
          <p:txBody>
            <a:bodyPr wrap="square" rtlCol="0">
              <a:spAutoFit/>
            </a:bodyPr>
            <a:lstStyle/>
            <a:p>
              <a:r>
                <a:rPr lang="en-GB" sz="1000" b="1" dirty="0"/>
                <a:t>Female</a:t>
              </a:r>
            </a:p>
            <a:p>
              <a:r>
                <a:rPr lang="en-GB" sz="1000" dirty="0"/>
                <a:t>The average number of years a person would expect to live based on contemporary mortality rates, in Derbyshire in 2014-16, was 82.8 years.  This was significantly lower than for England as a whole, at 83.1 years, and remained the same as previously.</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36" name="Group 35"/>
          <p:cNvGrpSpPr/>
          <p:nvPr/>
        </p:nvGrpSpPr>
        <p:grpSpPr>
          <a:xfrm>
            <a:off x="6444208" y="6587514"/>
            <a:ext cx="2668602" cy="258042"/>
            <a:chOff x="6444208" y="6587514"/>
            <a:chExt cx="2668602" cy="258042"/>
          </a:xfrm>
        </p:grpSpPr>
        <p:sp>
          <p:nvSpPr>
            <p:cNvPr id="37" name="Rounded Rectangle 36"/>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41" name="Group 40"/>
            <p:cNvGrpSpPr/>
            <p:nvPr/>
          </p:nvGrpSpPr>
          <p:grpSpPr>
            <a:xfrm>
              <a:off x="8357280" y="6599335"/>
              <a:ext cx="755530" cy="246221"/>
              <a:chOff x="7020272" y="6583745"/>
              <a:chExt cx="755530" cy="246221"/>
            </a:xfrm>
          </p:grpSpPr>
          <p:sp>
            <p:nvSpPr>
              <p:cNvPr id="48" name="Rounded Rectangle 47"/>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352842"/>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345" y="1922643"/>
            <a:ext cx="4757738" cy="2347913"/>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9418" y="4774353"/>
            <a:ext cx="4757738" cy="1657350"/>
          </a:xfrm>
          <a:prstGeom prst="rect">
            <a:avLst/>
          </a:prstGeom>
        </p:spPr>
      </p:pic>
      <p:sp>
        <p:nvSpPr>
          <p:cNvPr id="31" name="Rectangle 30"/>
          <p:cNvSpPr/>
          <p:nvPr/>
        </p:nvSpPr>
        <p:spPr>
          <a:xfrm>
            <a:off x="5796136" y="908720"/>
            <a:ext cx="360040"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903049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849511"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0.1ii Life expectancy at 65</a:t>
              </a:r>
            </a:p>
            <a:p>
              <a:r>
                <a:rPr lang="en-GB" sz="1000" dirty="0"/>
                <a:t>Life expectancy shows the average number of years a person would expect to live based on contemporary mortality rates.</a:t>
              </a:r>
            </a:p>
            <a:p>
              <a:r>
                <a:rPr lang="en-GB" sz="1000" dirty="0"/>
                <a:t>It complements the supporting indicators by showing the overall trends in a major population health measure, setting the context in which local authorities can assess the other indicators and identify the drivers of healthy life expectancy.</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015663"/>
            </a:xfrm>
            <a:prstGeom prst="rect">
              <a:avLst/>
            </a:prstGeom>
            <a:noFill/>
          </p:spPr>
          <p:txBody>
            <a:bodyPr wrap="square" rtlCol="0">
              <a:spAutoFit/>
            </a:bodyPr>
            <a:lstStyle/>
            <a:p>
              <a:r>
                <a:rPr lang="en-GB" sz="1000" b="1" dirty="0"/>
                <a:t>Male</a:t>
              </a:r>
            </a:p>
            <a:p>
              <a:r>
                <a:rPr lang="en-GB" sz="1000" dirty="0"/>
                <a:t>The average number of years a person would expect to live based on contemporary mortality rates, in Derbyshire in 2014-16, was 18.4 years.  This was significantly lower than for England as a whole, at 18.8 years, but had risen from 18.3.</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9" name="Down Arrow 38"/>
          <p:cNvSpPr/>
          <p:nvPr/>
        </p:nvSpPr>
        <p:spPr>
          <a:xfrm>
            <a:off x="5868144" y="75502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6" name="Group 35"/>
          <p:cNvGrpSpPr/>
          <p:nvPr/>
        </p:nvGrpSpPr>
        <p:grpSpPr>
          <a:xfrm>
            <a:off x="6444208" y="6587514"/>
            <a:ext cx="2668602" cy="258042"/>
            <a:chOff x="6444208" y="6587514"/>
            <a:chExt cx="2668602" cy="258042"/>
          </a:xfrm>
        </p:grpSpPr>
        <p:sp>
          <p:nvSpPr>
            <p:cNvPr id="37" name="Rounded Rectangle 36"/>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41" name="Group 40"/>
            <p:cNvGrpSpPr/>
            <p:nvPr/>
          </p:nvGrpSpPr>
          <p:grpSpPr>
            <a:xfrm>
              <a:off x="8357280" y="6599335"/>
              <a:ext cx="755530" cy="246221"/>
              <a:chOff x="7020272" y="6583745"/>
              <a:chExt cx="755530" cy="246221"/>
            </a:xfrm>
          </p:grpSpPr>
          <p:sp>
            <p:nvSpPr>
              <p:cNvPr id="48" name="Rounded Rectangle 47"/>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420760"/>
            <a:ext cx="3555556" cy="31111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531" y="1966339"/>
            <a:ext cx="4757738" cy="213836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5531" y="4813528"/>
            <a:ext cx="4757738" cy="1447800"/>
          </a:xfrm>
          <a:prstGeom prst="rect">
            <a:avLst/>
          </a:prstGeom>
        </p:spPr>
      </p:pic>
    </p:spTree>
    <p:extLst>
      <p:ext uri="{BB962C8B-B14F-4D97-AF65-F5344CB8AC3E}">
        <p14:creationId xmlns:p14="http://schemas.microsoft.com/office/powerpoint/2010/main" val="41166758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849511"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0.1ii Life expectancy at 65</a:t>
              </a:r>
            </a:p>
            <a:p>
              <a:r>
                <a:rPr lang="en-GB" sz="1000" dirty="0"/>
                <a:t>Life expectancy shows the average number of years a person would expect to live based on contemporary mortality rates.</a:t>
              </a:r>
            </a:p>
            <a:p>
              <a:r>
                <a:rPr lang="en-GB" sz="1000" dirty="0"/>
                <a:t>It complements the supporting indicators by showing the overall trends in a major population health measure, setting the context in which local authorities can assess the other indicators and identify the drivers of healthy life expectancy.</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015663"/>
            </a:xfrm>
            <a:prstGeom prst="rect">
              <a:avLst/>
            </a:prstGeom>
            <a:noFill/>
          </p:spPr>
          <p:txBody>
            <a:bodyPr wrap="square" rtlCol="0">
              <a:spAutoFit/>
            </a:bodyPr>
            <a:lstStyle/>
            <a:p>
              <a:r>
                <a:rPr lang="en-GB" sz="1000" b="1" dirty="0"/>
                <a:t>Female</a:t>
              </a:r>
            </a:p>
            <a:p>
              <a:r>
                <a:rPr lang="en-GB" sz="1000" dirty="0"/>
                <a:t>The average number of years a person would expect to live based on contemporary mortality rates, in Derbyshire in 2014-16, was 20.7 years.  This was significantly lower than for England as a whole, at 21.1 years, and remained the same as previously.</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36" name="Group 35"/>
          <p:cNvGrpSpPr/>
          <p:nvPr/>
        </p:nvGrpSpPr>
        <p:grpSpPr>
          <a:xfrm>
            <a:off x="6444208" y="6587514"/>
            <a:ext cx="2668602" cy="258042"/>
            <a:chOff x="6444208" y="6587514"/>
            <a:chExt cx="2668602" cy="258042"/>
          </a:xfrm>
        </p:grpSpPr>
        <p:sp>
          <p:nvSpPr>
            <p:cNvPr id="37" name="Rounded Rectangle 36"/>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41" name="Group 40"/>
            <p:cNvGrpSpPr/>
            <p:nvPr/>
          </p:nvGrpSpPr>
          <p:grpSpPr>
            <a:xfrm>
              <a:off x="8357280" y="6599335"/>
              <a:ext cx="755530" cy="246221"/>
              <a:chOff x="7020272" y="6583745"/>
              <a:chExt cx="755530" cy="246221"/>
            </a:xfrm>
          </p:grpSpPr>
          <p:sp>
            <p:nvSpPr>
              <p:cNvPr id="48" name="Rounded Rectangle 47"/>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380017"/>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345" y="1998512"/>
            <a:ext cx="4757738" cy="2138363"/>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5531" y="4828637"/>
            <a:ext cx="4757738" cy="1447800"/>
          </a:xfrm>
          <a:prstGeom prst="rect">
            <a:avLst/>
          </a:prstGeom>
        </p:spPr>
      </p:pic>
      <p:sp>
        <p:nvSpPr>
          <p:cNvPr id="31" name="Rectangle 30"/>
          <p:cNvSpPr/>
          <p:nvPr/>
        </p:nvSpPr>
        <p:spPr>
          <a:xfrm>
            <a:off x="5796136" y="908720"/>
            <a:ext cx="360040"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241694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849511"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0.1ii Inequality in life expectancy at birth</a:t>
              </a:r>
            </a:p>
            <a:p>
              <a:r>
                <a:rPr lang="en-GB" sz="1000" dirty="0"/>
                <a:t>This indicator shows inequalities within local authorities, enabling a focus on the deprivation that exists everywhere at small area level. By highlighting area based inequalities, it sets the context within which local areas can assess the other indicators within the framework and set priorities, identifying the drivers of life expectancy, especially in areas where life expectancy is low.</a:t>
              </a:r>
            </a:p>
          </p:txBody>
        </p:sp>
      </p:grpSp>
      <p:grpSp>
        <p:nvGrpSpPr>
          <p:cNvPr id="3" name="Group 2"/>
          <p:cNvGrpSpPr/>
          <p:nvPr/>
        </p:nvGrpSpPr>
        <p:grpSpPr>
          <a:xfrm>
            <a:off x="365457" y="1546531"/>
            <a:ext cx="3384376" cy="1370329"/>
            <a:chOff x="179512" y="1413372"/>
            <a:chExt cx="3384376" cy="1370329"/>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460262"/>
              <a:ext cx="3240360" cy="1323439"/>
            </a:xfrm>
            <a:prstGeom prst="rect">
              <a:avLst/>
            </a:prstGeom>
            <a:noFill/>
          </p:spPr>
          <p:txBody>
            <a:bodyPr wrap="square" rtlCol="0">
              <a:spAutoFit/>
            </a:bodyPr>
            <a:lstStyle/>
            <a:p>
              <a:r>
                <a:rPr lang="en-GB" sz="1000" b="1" dirty="0"/>
                <a:t>Male</a:t>
              </a:r>
            </a:p>
            <a:p>
              <a:r>
                <a:rPr lang="en-GB" sz="1000" dirty="0"/>
                <a:t>0.2iii - Slope index of inequality in life expectancy at birth based on local deprivation deciles: the range in years of life expectancy across the social gradient from most to least deprived.</a:t>
              </a:r>
            </a:p>
            <a:p>
              <a:r>
                <a:rPr lang="en-GB" sz="1000" dirty="0"/>
                <a:t>The value for Derbyshire in 2014-16 was 7.9, significantly lower than for England (9.3), having fallen from 8.2 previously</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36" name="Group 35"/>
          <p:cNvGrpSpPr/>
          <p:nvPr/>
        </p:nvGrpSpPr>
        <p:grpSpPr>
          <a:xfrm>
            <a:off x="6444208" y="6587514"/>
            <a:ext cx="2668602" cy="258042"/>
            <a:chOff x="6444208" y="6587514"/>
            <a:chExt cx="2668602" cy="258042"/>
          </a:xfrm>
        </p:grpSpPr>
        <p:sp>
          <p:nvSpPr>
            <p:cNvPr id="37" name="Rounded Rectangle 36"/>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41" name="Group 40"/>
            <p:cNvGrpSpPr/>
            <p:nvPr/>
          </p:nvGrpSpPr>
          <p:grpSpPr>
            <a:xfrm>
              <a:off x="8357280" y="6599335"/>
              <a:ext cx="755530" cy="246221"/>
              <a:chOff x="7020272" y="6583745"/>
              <a:chExt cx="755530" cy="246221"/>
            </a:xfrm>
          </p:grpSpPr>
          <p:sp>
            <p:nvSpPr>
              <p:cNvPr id="48" name="Rounded Rectangle 47"/>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352842"/>
            <a:ext cx="3555556" cy="31111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606" y="1942775"/>
            <a:ext cx="4757738" cy="2209800"/>
          </a:xfrm>
          <a:prstGeom prst="rect">
            <a:avLst/>
          </a:prstGeom>
        </p:spPr>
      </p:pic>
      <p:sp>
        <p:nvSpPr>
          <p:cNvPr id="30" name="Down Arrow 29"/>
          <p:cNvSpPr/>
          <p:nvPr/>
        </p:nvSpPr>
        <p:spPr>
          <a:xfrm>
            <a:off x="5868144" y="799192"/>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5531" y="4806365"/>
            <a:ext cx="4757738" cy="1519238"/>
          </a:xfrm>
          <a:prstGeom prst="rect">
            <a:avLst/>
          </a:prstGeom>
        </p:spPr>
      </p:pic>
    </p:spTree>
    <p:extLst>
      <p:ext uri="{BB962C8B-B14F-4D97-AF65-F5344CB8AC3E}">
        <p14:creationId xmlns:p14="http://schemas.microsoft.com/office/powerpoint/2010/main" val="3047188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5652120" y="613034"/>
            <a:ext cx="648072" cy="673097"/>
          </a:xfrm>
          <a:prstGeom prst="ellipse">
            <a:avLst/>
          </a:prstGeom>
          <a:solidFill>
            <a:schemeClr val="bg1"/>
          </a:solidFill>
          <a:ln w="73025">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849511"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0.1ii Inequality in life expectancy at birth</a:t>
              </a:r>
            </a:p>
            <a:p>
              <a:r>
                <a:rPr lang="en-GB" sz="1000" dirty="0"/>
                <a:t>This indicator shows inequalities within local authorities, enabling a focus on the deprivation that exists everywhere at small area level. By highlighting area based inequalities, it sets the context within which local areas can assess the other indicators within the framework and set priorities, identifying the drivers of life expectancy, especially in areas where life expectancy is low.</a:t>
              </a:r>
            </a:p>
          </p:txBody>
        </p:sp>
      </p:grpSp>
      <p:grpSp>
        <p:nvGrpSpPr>
          <p:cNvPr id="3" name="Group 2"/>
          <p:cNvGrpSpPr/>
          <p:nvPr/>
        </p:nvGrpSpPr>
        <p:grpSpPr>
          <a:xfrm>
            <a:off x="365457" y="1546531"/>
            <a:ext cx="3384376" cy="1370329"/>
            <a:chOff x="179512" y="1413372"/>
            <a:chExt cx="3384376" cy="1370329"/>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460262"/>
              <a:ext cx="3240360" cy="1323439"/>
            </a:xfrm>
            <a:prstGeom prst="rect">
              <a:avLst/>
            </a:prstGeom>
            <a:noFill/>
          </p:spPr>
          <p:txBody>
            <a:bodyPr wrap="square" rtlCol="0">
              <a:spAutoFit/>
            </a:bodyPr>
            <a:lstStyle/>
            <a:p>
              <a:r>
                <a:rPr lang="en-GB" sz="1000" b="1" dirty="0"/>
                <a:t>Female</a:t>
              </a:r>
            </a:p>
            <a:p>
              <a:r>
                <a:rPr lang="en-GB" sz="1000" dirty="0"/>
                <a:t>0.2iii - Slope index of inequality in life expectancy at birth based on local deprivation deciles: the range in years of life expectancy across the social gradient from most to least deprived.</a:t>
              </a:r>
            </a:p>
            <a:p>
              <a:r>
                <a:rPr lang="en-GB" sz="1000" dirty="0"/>
                <a:t>The value for Derbyshire in 2014-16 was 6.8, lower than for England (7.3), having risen from 6.4 previously</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36" name="Group 35"/>
          <p:cNvGrpSpPr/>
          <p:nvPr/>
        </p:nvGrpSpPr>
        <p:grpSpPr>
          <a:xfrm>
            <a:off x="6444208" y="6587514"/>
            <a:ext cx="2668602" cy="258042"/>
            <a:chOff x="6444208" y="6587514"/>
            <a:chExt cx="2668602" cy="258042"/>
          </a:xfrm>
        </p:grpSpPr>
        <p:sp>
          <p:nvSpPr>
            <p:cNvPr id="37" name="Rounded Rectangle 36"/>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41" name="Group 40"/>
            <p:cNvGrpSpPr/>
            <p:nvPr/>
          </p:nvGrpSpPr>
          <p:grpSpPr>
            <a:xfrm>
              <a:off x="8357280" y="6599335"/>
              <a:ext cx="755530" cy="246221"/>
              <a:chOff x="7020272" y="6583745"/>
              <a:chExt cx="755530" cy="246221"/>
            </a:xfrm>
          </p:grpSpPr>
          <p:sp>
            <p:nvSpPr>
              <p:cNvPr id="48" name="Rounded Rectangle 47"/>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sp>
        <p:nvSpPr>
          <p:cNvPr id="30" name="Down Arrow 29"/>
          <p:cNvSpPr/>
          <p:nvPr/>
        </p:nvSpPr>
        <p:spPr>
          <a:xfrm>
            <a:off x="5868144" y="799192"/>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7" y="3397605"/>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345" y="1942775"/>
            <a:ext cx="4757738" cy="2209800"/>
          </a:xfrm>
          <a:prstGeom prst="rect">
            <a:avLst/>
          </a:prstGeom>
        </p:spPr>
      </p:pic>
    </p:spTree>
    <p:extLst>
      <p:ext uri="{BB962C8B-B14F-4D97-AF65-F5344CB8AC3E}">
        <p14:creationId xmlns:p14="http://schemas.microsoft.com/office/powerpoint/2010/main" val="277949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849511"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0.2iii Inequality in life expectancy at 65</a:t>
              </a:r>
            </a:p>
            <a:p>
              <a:r>
                <a:rPr lang="en-GB" sz="1000" dirty="0"/>
                <a:t>This indicator shows inequalities within local authorities, enabling a focus on the deprivation that exists everywhere at small area level. By highlighting area based inequalities, it sets the context within which local areas can assess the other indicators within the framework and set priorities, identifying the drivers of life expectancy, especially in areas where life expectancy is low.</a:t>
              </a:r>
            </a:p>
          </p:txBody>
        </p:sp>
      </p:grpSp>
      <p:grpSp>
        <p:nvGrpSpPr>
          <p:cNvPr id="3" name="Group 2"/>
          <p:cNvGrpSpPr/>
          <p:nvPr/>
        </p:nvGrpSpPr>
        <p:grpSpPr>
          <a:xfrm>
            <a:off x="365457" y="1546531"/>
            <a:ext cx="3384376" cy="1370329"/>
            <a:chOff x="179512" y="1413372"/>
            <a:chExt cx="3384376" cy="1370329"/>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460262"/>
              <a:ext cx="3240360" cy="1323439"/>
            </a:xfrm>
            <a:prstGeom prst="rect">
              <a:avLst/>
            </a:prstGeom>
            <a:noFill/>
          </p:spPr>
          <p:txBody>
            <a:bodyPr wrap="square" rtlCol="0">
              <a:spAutoFit/>
            </a:bodyPr>
            <a:lstStyle/>
            <a:p>
              <a:r>
                <a:rPr lang="en-GB" sz="1000" b="1" dirty="0"/>
                <a:t>Male</a:t>
              </a:r>
            </a:p>
            <a:p>
              <a:r>
                <a:rPr lang="en-GB" sz="1000" dirty="0"/>
                <a:t>0.2iii - Slope index of inequality in life expectancy at 65 based on local deprivation deciles: the range in years of life expectancy across the social gradient from most to least deprived.</a:t>
              </a:r>
            </a:p>
            <a:p>
              <a:r>
                <a:rPr lang="en-GB" sz="1000" dirty="0"/>
                <a:t>The value for Derbyshire in 2014-16 was 4.3, lower than for England (4.8), having fallen from 4.4 previously</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36" name="Group 35"/>
          <p:cNvGrpSpPr/>
          <p:nvPr/>
        </p:nvGrpSpPr>
        <p:grpSpPr>
          <a:xfrm>
            <a:off x="6444208" y="6587514"/>
            <a:ext cx="2668602" cy="258042"/>
            <a:chOff x="6444208" y="6587514"/>
            <a:chExt cx="2668602" cy="258042"/>
          </a:xfrm>
        </p:grpSpPr>
        <p:sp>
          <p:nvSpPr>
            <p:cNvPr id="37" name="Rounded Rectangle 36"/>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41" name="Group 40"/>
            <p:cNvGrpSpPr/>
            <p:nvPr/>
          </p:nvGrpSpPr>
          <p:grpSpPr>
            <a:xfrm>
              <a:off x="8357280" y="6599335"/>
              <a:ext cx="755530" cy="246221"/>
              <a:chOff x="7020272" y="6583745"/>
              <a:chExt cx="755530" cy="246221"/>
            </a:xfrm>
          </p:grpSpPr>
          <p:sp>
            <p:nvSpPr>
              <p:cNvPr id="48" name="Rounded Rectangle 47"/>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sp>
        <p:nvSpPr>
          <p:cNvPr id="30" name="Down Arrow 29"/>
          <p:cNvSpPr/>
          <p:nvPr/>
        </p:nvSpPr>
        <p:spPr>
          <a:xfrm>
            <a:off x="5868144" y="799192"/>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266" y="3367190"/>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606" y="1973731"/>
            <a:ext cx="4757738" cy="2209800"/>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1803" y="4818186"/>
            <a:ext cx="4757738" cy="1519238"/>
          </a:xfrm>
          <a:prstGeom prst="rect">
            <a:avLst/>
          </a:prstGeom>
        </p:spPr>
      </p:pic>
    </p:spTree>
    <p:extLst>
      <p:ext uri="{BB962C8B-B14F-4D97-AF65-F5344CB8AC3E}">
        <p14:creationId xmlns:p14="http://schemas.microsoft.com/office/powerpoint/2010/main" val="1181350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5652120" y="613034"/>
            <a:ext cx="648072" cy="673097"/>
          </a:xfrm>
          <a:prstGeom prst="ellipse">
            <a:avLst/>
          </a:prstGeom>
          <a:solidFill>
            <a:schemeClr val="bg1"/>
          </a:solidFill>
          <a:ln w="73025">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849511"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0.1ii Inequality in life expectancy at 65</a:t>
              </a:r>
            </a:p>
            <a:p>
              <a:r>
                <a:rPr lang="en-GB" sz="1000" dirty="0"/>
                <a:t>This indicator shows inequalities within local authorities, enabling a focus on the deprivation that exists everywhere at small area level. By highlighting area based inequalities, it sets the context within which local areas can assess the other indicators within the framework and set priorities, identifying the drivers of life expectancy, especially in areas where life expectancy is low.</a:t>
              </a:r>
            </a:p>
          </p:txBody>
        </p:sp>
      </p:grpSp>
      <p:grpSp>
        <p:nvGrpSpPr>
          <p:cNvPr id="3" name="Group 2"/>
          <p:cNvGrpSpPr/>
          <p:nvPr/>
        </p:nvGrpSpPr>
        <p:grpSpPr>
          <a:xfrm>
            <a:off x="365457" y="1546531"/>
            <a:ext cx="3384376" cy="1370329"/>
            <a:chOff x="179512" y="1413372"/>
            <a:chExt cx="3384376" cy="1370329"/>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460262"/>
              <a:ext cx="3240360" cy="1323439"/>
            </a:xfrm>
            <a:prstGeom prst="rect">
              <a:avLst/>
            </a:prstGeom>
            <a:noFill/>
          </p:spPr>
          <p:txBody>
            <a:bodyPr wrap="square" rtlCol="0">
              <a:spAutoFit/>
            </a:bodyPr>
            <a:lstStyle/>
            <a:p>
              <a:r>
                <a:rPr lang="en-GB" sz="1000" b="1" dirty="0"/>
                <a:t>Female</a:t>
              </a:r>
            </a:p>
            <a:p>
              <a:r>
                <a:rPr lang="en-GB" sz="1000" dirty="0"/>
                <a:t>0.2iii - Slope index of inequality in life expectancy at 65 based on local deprivation deciles: the range in years of life expectancy across the social gradient from most to least deprived.</a:t>
              </a:r>
            </a:p>
            <a:p>
              <a:r>
                <a:rPr lang="en-GB" sz="1000" dirty="0"/>
                <a:t>The value for Derbyshire in 2014-16 was 4.5, higher than for England (4.4), having risen from 4.1 previously</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36" name="Group 35"/>
          <p:cNvGrpSpPr/>
          <p:nvPr/>
        </p:nvGrpSpPr>
        <p:grpSpPr>
          <a:xfrm>
            <a:off x="6444208" y="6587514"/>
            <a:ext cx="2668602" cy="258042"/>
            <a:chOff x="6444208" y="6587514"/>
            <a:chExt cx="2668602" cy="258042"/>
          </a:xfrm>
        </p:grpSpPr>
        <p:sp>
          <p:nvSpPr>
            <p:cNvPr id="37" name="Rounded Rectangle 36"/>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41" name="Group 40"/>
            <p:cNvGrpSpPr/>
            <p:nvPr/>
          </p:nvGrpSpPr>
          <p:grpSpPr>
            <a:xfrm>
              <a:off x="8357280" y="6599335"/>
              <a:ext cx="755530" cy="246221"/>
              <a:chOff x="7020272" y="6583745"/>
              <a:chExt cx="755530" cy="246221"/>
            </a:xfrm>
          </p:grpSpPr>
          <p:sp>
            <p:nvSpPr>
              <p:cNvPr id="48" name="Rounded Rectangle 47"/>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sp>
        <p:nvSpPr>
          <p:cNvPr id="30" name="Down Arrow 29"/>
          <p:cNvSpPr/>
          <p:nvPr/>
        </p:nvSpPr>
        <p:spPr>
          <a:xfrm>
            <a:off x="5868144" y="799192"/>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381624"/>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345" y="1952275"/>
            <a:ext cx="4757738" cy="2209800"/>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9418" y="4843207"/>
            <a:ext cx="4757738" cy="1519238"/>
          </a:xfrm>
          <a:prstGeom prst="rect">
            <a:avLst/>
          </a:prstGeom>
        </p:spPr>
      </p:pic>
    </p:spTree>
    <p:extLst>
      <p:ext uri="{BB962C8B-B14F-4D97-AF65-F5344CB8AC3E}">
        <p14:creationId xmlns:p14="http://schemas.microsoft.com/office/powerpoint/2010/main" val="8452248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849511"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0.2iv Gap in life expectancy between Derbyshire and England as a whole</a:t>
              </a:r>
            </a:p>
            <a:p>
              <a:r>
                <a:rPr lang="en-GB" sz="1000" dirty="0"/>
                <a:t>This provides an indication of overall life expectancy in the local authority relative to the level for England. For local authority areas where overall life expectancy is lower than the England value, it will focus attention on the need to improve the health of the whole population relative to England, in addition to addressing within-area inequalities, as shown in Indicator 0.2iii.</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460262"/>
              <a:ext cx="3240360" cy="861774"/>
            </a:xfrm>
            <a:prstGeom prst="rect">
              <a:avLst/>
            </a:prstGeom>
            <a:noFill/>
          </p:spPr>
          <p:txBody>
            <a:bodyPr wrap="square" rtlCol="0">
              <a:spAutoFit/>
            </a:bodyPr>
            <a:lstStyle/>
            <a:p>
              <a:r>
                <a:rPr lang="en-GB" sz="1000" b="1" dirty="0"/>
                <a:t>Male</a:t>
              </a:r>
            </a:p>
            <a:p>
              <a:r>
                <a:rPr lang="en-GB" sz="1000" dirty="0"/>
                <a:t>In 2014-16 the life expectancy at birth in Derbyshire was 0.4 years lower than in England as a whole, a significant difference which had risen from 0.3 years previously.</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36" name="Group 35"/>
          <p:cNvGrpSpPr/>
          <p:nvPr/>
        </p:nvGrpSpPr>
        <p:grpSpPr>
          <a:xfrm>
            <a:off x="6444208" y="6587514"/>
            <a:ext cx="2668602" cy="258042"/>
            <a:chOff x="6444208" y="6587514"/>
            <a:chExt cx="2668602" cy="258042"/>
          </a:xfrm>
        </p:grpSpPr>
        <p:sp>
          <p:nvSpPr>
            <p:cNvPr id="37" name="Rounded Rectangle 36"/>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41" name="Group 40"/>
            <p:cNvGrpSpPr/>
            <p:nvPr/>
          </p:nvGrpSpPr>
          <p:grpSpPr>
            <a:xfrm>
              <a:off x="8357280" y="6599335"/>
              <a:ext cx="755530" cy="246221"/>
              <a:chOff x="7020272" y="6583745"/>
              <a:chExt cx="755530" cy="246221"/>
            </a:xfrm>
          </p:grpSpPr>
          <p:sp>
            <p:nvSpPr>
              <p:cNvPr id="48" name="Rounded Rectangle 47"/>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sp>
        <p:nvSpPr>
          <p:cNvPr id="30" name="Down Arrow 29"/>
          <p:cNvSpPr/>
          <p:nvPr/>
        </p:nvSpPr>
        <p:spPr>
          <a:xfrm>
            <a:off x="5868144" y="799192"/>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635" y="3343541"/>
            <a:ext cx="3555556" cy="3111111"/>
          </a:xfrm>
          <a:prstGeom prst="rect">
            <a:avLst/>
          </a:prstGeom>
        </p:spPr>
      </p:pic>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4818186"/>
            <a:ext cx="4762500" cy="1585913"/>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0335" y="1927846"/>
            <a:ext cx="4762500" cy="2281238"/>
          </a:xfrm>
          <a:prstGeom prst="rect">
            <a:avLst/>
          </a:prstGeom>
        </p:spPr>
      </p:pic>
    </p:spTree>
    <p:extLst>
      <p:ext uri="{BB962C8B-B14F-4D97-AF65-F5344CB8AC3E}">
        <p14:creationId xmlns:p14="http://schemas.microsoft.com/office/powerpoint/2010/main" val="4283117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849511"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0.2iv Gap in life expectancy between Derbyshire and England as a whole</a:t>
              </a:r>
            </a:p>
            <a:p>
              <a:r>
                <a:rPr lang="en-GB" sz="1000" dirty="0"/>
                <a:t>This provides an indication of overall life expectancy in the local authority relative to the level for England. For local authority areas where overall life expectancy is lower than the England value, it will focus attention on the need to improve the health of the whole population relative to England, in addition to addressing within-area inequalities, as shown in Indicator 0.2iii.</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460262"/>
              <a:ext cx="3240360" cy="861774"/>
            </a:xfrm>
            <a:prstGeom prst="rect">
              <a:avLst/>
            </a:prstGeom>
            <a:noFill/>
          </p:spPr>
          <p:txBody>
            <a:bodyPr wrap="square" rtlCol="0">
              <a:spAutoFit/>
            </a:bodyPr>
            <a:lstStyle/>
            <a:p>
              <a:r>
                <a:rPr lang="en-GB" sz="1000" b="1" dirty="0"/>
                <a:t>Female</a:t>
              </a:r>
            </a:p>
            <a:p>
              <a:r>
                <a:rPr lang="en-GB" sz="1000" dirty="0"/>
                <a:t>In 2014-16 the life expectancy at birth in Derbyshire was 0.3 years lower than in England as a whole, a significant difference which was the same as previously.</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36" name="Group 35"/>
          <p:cNvGrpSpPr/>
          <p:nvPr/>
        </p:nvGrpSpPr>
        <p:grpSpPr>
          <a:xfrm>
            <a:off x="6444208" y="6587514"/>
            <a:ext cx="2668602" cy="258042"/>
            <a:chOff x="6444208" y="6587514"/>
            <a:chExt cx="2668602" cy="258042"/>
          </a:xfrm>
        </p:grpSpPr>
        <p:sp>
          <p:nvSpPr>
            <p:cNvPr id="37" name="Rounded Rectangle 36"/>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41" name="Group 40"/>
            <p:cNvGrpSpPr/>
            <p:nvPr/>
          </p:nvGrpSpPr>
          <p:grpSpPr>
            <a:xfrm>
              <a:off x="8357280" y="6599335"/>
              <a:ext cx="755530" cy="246221"/>
              <a:chOff x="7020272" y="6583745"/>
              <a:chExt cx="755530" cy="246221"/>
            </a:xfrm>
          </p:grpSpPr>
          <p:sp>
            <p:nvSpPr>
              <p:cNvPr id="48" name="Rounded Rectangle 47"/>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8874" y="4855643"/>
            <a:ext cx="4762500" cy="1585913"/>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33" y="3420760"/>
            <a:ext cx="3555556" cy="3111111"/>
          </a:xfrm>
          <a:prstGeom prst="rect">
            <a:avLst/>
          </a:prstGeom>
        </p:spPr>
      </p:pic>
      <p:sp>
        <p:nvSpPr>
          <p:cNvPr id="29" name="Rectangle 28"/>
          <p:cNvSpPr/>
          <p:nvPr/>
        </p:nvSpPr>
        <p:spPr>
          <a:xfrm>
            <a:off x="5796136" y="908720"/>
            <a:ext cx="360040"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1842" y="1940454"/>
            <a:ext cx="4762500" cy="2281238"/>
          </a:xfrm>
          <a:prstGeom prst="rect">
            <a:avLst/>
          </a:prstGeom>
        </p:spPr>
      </p:pic>
    </p:spTree>
    <p:extLst>
      <p:ext uri="{BB962C8B-B14F-4D97-AF65-F5344CB8AC3E}">
        <p14:creationId xmlns:p14="http://schemas.microsoft.com/office/powerpoint/2010/main" val="28391209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849511"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861774"/>
            </a:xfrm>
            <a:prstGeom prst="rect">
              <a:avLst/>
            </a:prstGeom>
            <a:noFill/>
            <a:effectLst>
              <a:softEdge rad="12700"/>
            </a:effectLst>
          </p:spPr>
          <p:txBody>
            <a:bodyPr wrap="square" rtlCol="0">
              <a:spAutoFit/>
            </a:bodyPr>
            <a:lstStyle/>
            <a:p>
              <a:r>
                <a:rPr lang="en-GB" sz="1000" b="1" dirty="0"/>
                <a:t>1.01 Children in low income families</a:t>
              </a:r>
            </a:p>
            <a:p>
              <a:r>
                <a:rPr lang="en-GB" sz="1000" dirty="0"/>
                <a:t>The Marmot Review (2010) suggests there is evidence that childhood poverty leads to premature mortality and poor health outcomes for adults. Reducing the numbers of children who experience poverty should improve these adult health outcomes and increase healthy life expectancy.</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169551"/>
            </a:xfrm>
            <a:prstGeom prst="rect">
              <a:avLst/>
            </a:prstGeom>
            <a:noFill/>
          </p:spPr>
          <p:txBody>
            <a:bodyPr wrap="square" rtlCol="0">
              <a:spAutoFit/>
            </a:bodyPr>
            <a:lstStyle/>
            <a:p>
              <a:r>
                <a:rPr lang="en-GB" sz="1000" b="1" dirty="0"/>
                <a:t>i Percentage of all dependent children under 20 in relative poverty</a:t>
              </a:r>
            </a:p>
            <a:p>
              <a:r>
                <a:rPr lang="en-GB" sz="1000" dirty="0"/>
                <a:t>In 2015, 14.3% of children aged under 20 in Derbyshire were living in relative poverty, a significantly lower proportion than for England (16.6%).  The Derbyshire rate has fallen significantly from 16.3%.</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9" name="Down Arrow 38"/>
          <p:cNvSpPr/>
          <p:nvPr/>
        </p:nvSpPr>
        <p:spPr>
          <a:xfrm>
            <a:off x="5868144" y="783340"/>
            <a:ext cx="216024" cy="349898"/>
          </a:xfrm>
          <a:prstGeom prst="downArrow">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423" y="3352842"/>
            <a:ext cx="3555556" cy="31111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418" y="1973731"/>
            <a:ext cx="4757738" cy="2138363"/>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1345" y="4851944"/>
            <a:ext cx="4757738" cy="1447800"/>
          </a:xfrm>
          <a:prstGeom prst="rect">
            <a:avLst/>
          </a:prstGeom>
        </p:spPr>
      </p:pic>
      <p:grpSp>
        <p:nvGrpSpPr>
          <p:cNvPr id="36" name="Group 35"/>
          <p:cNvGrpSpPr/>
          <p:nvPr/>
        </p:nvGrpSpPr>
        <p:grpSpPr>
          <a:xfrm>
            <a:off x="6444208" y="6587514"/>
            <a:ext cx="2668602" cy="258042"/>
            <a:chOff x="6444208" y="6587514"/>
            <a:chExt cx="2668602" cy="258042"/>
          </a:xfrm>
        </p:grpSpPr>
        <p:sp>
          <p:nvSpPr>
            <p:cNvPr id="37" name="Rounded Rectangle 36"/>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41" name="Group 40"/>
            <p:cNvGrpSpPr/>
            <p:nvPr/>
          </p:nvGrpSpPr>
          <p:grpSpPr>
            <a:xfrm>
              <a:off x="8357280" y="6599335"/>
              <a:ext cx="755530" cy="246221"/>
              <a:chOff x="7020272" y="6583745"/>
              <a:chExt cx="755530" cy="246221"/>
            </a:xfrm>
          </p:grpSpPr>
          <p:sp>
            <p:nvSpPr>
              <p:cNvPr id="48" name="Rounded Rectangle 47"/>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TextBox 48"/>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spTree>
    <p:extLst>
      <p:ext uri="{BB962C8B-B14F-4D97-AF65-F5344CB8AC3E}">
        <p14:creationId xmlns:p14="http://schemas.microsoft.com/office/powerpoint/2010/main" val="2447704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ounded Rectangle 54"/>
          <p:cNvSpPr/>
          <p:nvPr/>
        </p:nvSpPr>
        <p:spPr>
          <a:xfrm>
            <a:off x="306679" y="1197630"/>
            <a:ext cx="1800200" cy="525658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4" name="Rounded Rectangle 53"/>
          <p:cNvSpPr/>
          <p:nvPr/>
        </p:nvSpPr>
        <p:spPr>
          <a:xfrm>
            <a:off x="2581391" y="1477223"/>
            <a:ext cx="3888432" cy="48965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ounded Rectangle 25"/>
          <p:cNvSpPr/>
          <p:nvPr/>
        </p:nvSpPr>
        <p:spPr>
          <a:xfrm>
            <a:off x="6819666" y="1325645"/>
            <a:ext cx="2086231" cy="5199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sp>
        <p:nvSpPr>
          <p:cNvPr id="52" name="Rounded Rectangle 51">
            <a:hlinkClick r:id="rId3" action="ppaction://hlinksldjump"/>
          </p:cNvPr>
          <p:cNvSpPr/>
          <p:nvPr/>
        </p:nvSpPr>
        <p:spPr>
          <a:xfrm>
            <a:off x="6993017" y="4996490"/>
            <a:ext cx="1739530" cy="137944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53" name="TextBox 52">
            <a:hlinkClick r:id="rId3" action="ppaction://hlinksldjump"/>
          </p:cNvPr>
          <p:cNvSpPr txBox="1"/>
          <p:nvPr/>
        </p:nvSpPr>
        <p:spPr>
          <a:xfrm>
            <a:off x="7006175" y="5052498"/>
            <a:ext cx="1751570" cy="1323439"/>
          </a:xfrm>
          <a:prstGeom prst="rect">
            <a:avLst/>
          </a:prstGeom>
          <a:noFill/>
        </p:spPr>
        <p:txBody>
          <a:bodyPr wrap="square" rtlCol="0">
            <a:spAutoFit/>
          </a:bodyPr>
          <a:lstStyle/>
          <a:p>
            <a:pPr algn="ctr"/>
            <a:r>
              <a:rPr lang="en-GB" sz="2000" dirty="0">
                <a:solidFill>
                  <a:schemeClr val="bg1"/>
                </a:solidFill>
              </a:rPr>
              <a:t>Adult Social Care Outcomes Framework</a:t>
            </a:r>
          </a:p>
        </p:txBody>
      </p:sp>
      <p:grpSp>
        <p:nvGrpSpPr>
          <p:cNvPr id="21" name="Group 20"/>
          <p:cNvGrpSpPr/>
          <p:nvPr/>
        </p:nvGrpSpPr>
        <p:grpSpPr>
          <a:xfrm>
            <a:off x="474533" y="1424938"/>
            <a:ext cx="1452327" cy="4849256"/>
            <a:chOff x="2788329" y="677345"/>
            <a:chExt cx="1452327" cy="4849256"/>
          </a:xfrm>
        </p:grpSpPr>
        <p:grpSp>
          <p:nvGrpSpPr>
            <p:cNvPr id="7" name="Group 6"/>
            <p:cNvGrpSpPr/>
            <p:nvPr/>
          </p:nvGrpSpPr>
          <p:grpSpPr>
            <a:xfrm>
              <a:off x="2800495" y="677345"/>
              <a:ext cx="1440160" cy="1368152"/>
              <a:chOff x="3448567" y="1336293"/>
              <a:chExt cx="1440160" cy="1368152"/>
            </a:xfrm>
          </p:grpSpPr>
          <p:sp>
            <p:nvSpPr>
              <p:cNvPr id="4" name="Oval 3">
                <a:hlinkClick r:id="rId4" action="ppaction://hlinksldjump"/>
              </p:cNvPr>
              <p:cNvSpPr/>
              <p:nvPr/>
            </p:nvSpPr>
            <p:spPr>
              <a:xfrm>
                <a:off x="3448567" y="1336293"/>
                <a:ext cx="1440160" cy="1368152"/>
              </a:xfrm>
              <a:prstGeom prst="ellipse">
                <a:avLst/>
              </a:prstGeom>
              <a:solidFill>
                <a:schemeClr val="bg1"/>
              </a:solid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itle 1"/>
              <p:cNvSpPr txBox="1">
                <a:spLocks/>
              </p:cNvSpPr>
              <p:nvPr/>
            </p:nvSpPr>
            <p:spPr>
              <a:xfrm>
                <a:off x="3779912" y="1710720"/>
                <a:ext cx="665578" cy="628247"/>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3500" b="1" kern="1200">
                    <a:solidFill>
                      <a:schemeClr val="bg1"/>
                    </a:solidFill>
                    <a:latin typeface="+mj-lt"/>
                    <a:ea typeface="+mj-ea"/>
                    <a:cs typeface="+mj-cs"/>
                  </a:defRPr>
                </a:lvl1pPr>
              </a:lstStyle>
              <a:p>
                <a:r>
                  <a:rPr lang="en-GB" sz="2000" dirty="0">
                    <a:solidFill>
                      <a:srgbClr val="FF0000"/>
                    </a:solidFill>
                  </a:rPr>
                  <a:t>Red</a:t>
                </a:r>
              </a:p>
            </p:txBody>
          </p:sp>
        </p:grpSp>
        <p:grpSp>
          <p:nvGrpSpPr>
            <p:cNvPr id="8" name="Group 7"/>
            <p:cNvGrpSpPr/>
            <p:nvPr/>
          </p:nvGrpSpPr>
          <p:grpSpPr>
            <a:xfrm>
              <a:off x="2800496" y="2410975"/>
              <a:ext cx="1440160" cy="1368152"/>
              <a:chOff x="3419872" y="1340768"/>
              <a:chExt cx="1440160" cy="1368152"/>
            </a:xfrm>
          </p:grpSpPr>
          <p:sp>
            <p:nvSpPr>
              <p:cNvPr id="9" name="Oval 8">
                <a:hlinkClick r:id="rId5" action="ppaction://hlinksldjump"/>
              </p:cNvPr>
              <p:cNvSpPr/>
              <p:nvPr/>
            </p:nvSpPr>
            <p:spPr>
              <a:xfrm>
                <a:off x="3419872" y="1340768"/>
                <a:ext cx="1440160" cy="1368152"/>
              </a:xfrm>
              <a:prstGeom prst="ellipse">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3618390" y="1710720"/>
                <a:ext cx="1043123" cy="628247"/>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3500" b="1" kern="1200">
                    <a:solidFill>
                      <a:schemeClr val="bg1"/>
                    </a:solidFill>
                    <a:latin typeface="+mj-lt"/>
                    <a:ea typeface="+mj-ea"/>
                    <a:cs typeface="+mj-cs"/>
                  </a:defRPr>
                </a:lvl1pPr>
              </a:lstStyle>
              <a:p>
                <a:r>
                  <a:rPr lang="en-GB" sz="2000" dirty="0">
                    <a:solidFill>
                      <a:srgbClr val="FFC000"/>
                    </a:solidFill>
                  </a:rPr>
                  <a:t>Amber</a:t>
                </a:r>
              </a:p>
            </p:txBody>
          </p:sp>
        </p:grpSp>
        <p:grpSp>
          <p:nvGrpSpPr>
            <p:cNvPr id="11" name="Group 10"/>
            <p:cNvGrpSpPr/>
            <p:nvPr/>
          </p:nvGrpSpPr>
          <p:grpSpPr>
            <a:xfrm>
              <a:off x="2788329" y="4158449"/>
              <a:ext cx="1440160" cy="1368152"/>
              <a:chOff x="3401217" y="1350137"/>
              <a:chExt cx="1440160" cy="1368152"/>
            </a:xfrm>
          </p:grpSpPr>
          <p:sp>
            <p:nvSpPr>
              <p:cNvPr id="12" name="Oval 11">
                <a:hlinkClick r:id="rId6" action="ppaction://hlinksldjump"/>
              </p:cNvPr>
              <p:cNvSpPr/>
              <p:nvPr/>
            </p:nvSpPr>
            <p:spPr>
              <a:xfrm>
                <a:off x="3401217" y="1350137"/>
                <a:ext cx="1440160" cy="1368152"/>
              </a:xfrm>
              <a:prstGeom prst="ellipse">
                <a:avLst/>
              </a:prstGeom>
              <a:solidFill>
                <a:schemeClr val="bg1"/>
              </a:solidFill>
              <a:ln w="1270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itle 1"/>
              <p:cNvSpPr txBox="1">
                <a:spLocks/>
              </p:cNvSpPr>
              <p:nvPr/>
            </p:nvSpPr>
            <p:spPr>
              <a:xfrm>
                <a:off x="3677494" y="1710720"/>
                <a:ext cx="924915" cy="628247"/>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3500" b="1" kern="1200">
                    <a:solidFill>
                      <a:schemeClr val="bg1"/>
                    </a:solidFill>
                    <a:latin typeface="+mj-lt"/>
                    <a:ea typeface="+mj-ea"/>
                    <a:cs typeface="+mj-cs"/>
                  </a:defRPr>
                </a:lvl1pPr>
              </a:lstStyle>
              <a:p>
                <a:r>
                  <a:rPr lang="en-GB" sz="2000" dirty="0">
                    <a:solidFill>
                      <a:srgbClr val="00B050"/>
                    </a:solidFill>
                  </a:rPr>
                  <a:t>Green</a:t>
                </a:r>
              </a:p>
            </p:txBody>
          </p:sp>
        </p:grpSp>
      </p:grpSp>
      <p:sp>
        <p:nvSpPr>
          <p:cNvPr id="19" name="Rectangle 2"/>
          <p:cNvSpPr>
            <a:spLocks noChangeArrowheads="1"/>
          </p:cNvSpPr>
          <p:nvPr/>
        </p:nvSpPr>
        <p:spPr bwMode="auto">
          <a:xfrm>
            <a:off x="2688154" y="1800405"/>
            <a:ext cx="3726107" cy="4093428"/>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838200" algn="l"/>
                <a:tab pos="6113463" algn="r"/>
              </a:tabLst>
              <a:defRPr>
                <a:solidFill>
                  <a:schemeClr val="tx1"/>
                </a:solidFill>
                <a:latin typeface="Arial" panose="020B0604020202020204" pitchFamily="34" charset="0"/>
              </a:defRPr>
            </a:lvl1pPr>
            <a:lvl2pPr eaLnBrk="0" fontAlgn="base" hangingPunct="0">
              <a:spcBef>
                <a:spcPct val="0"/>
              </a:spcBef>
              <a:spcAft>
                <a:spcPct val="0"/>
              </a:spcAft>
              <a:tabLst>
                <a:tab pos="838200" algn="l"/>
                <a:tab pos="6113463" algn="r"/>
              </a:tabLst>
              <a:defRPr>
                <a:solidFill>
                  <a:schemeClr val="tx1"/>
                </a:solidFill>
                <a:latin typeface="Arial" panose="020B0604020202020204" pitchFamily="34" charset="0"/>
              </a:defRPr>
            </a:lvl2pPr>
            <a:lvl3pPr eaLnBrk="0" fontAlgn="base" hangingPunct="0">
              <a:spcBef>
                <a:spcPct val="0"/>
              </a:spcBef>
              <a:spcAft>
                <a:spcPct val="0"/>
              </a:spcAft>
              <a:tabLst>
                <a:tab pos="838200" algn="l"/>
                <a:tab pos="6113463" algn="r"/>
              </a:tabLst>
              <a:defRPr>
                <a:solidFill>
                  <a:schemeClr val="tx1"/>
                </a:solidFill>
                <a:latin typeface="Arial" panose="020B0604020202020204" pitchFamily="34" charset="0"/>
              </a:defRPr>
            </a:lvl3pPr>
            <a:lvl4pPr eaLnBrk="0" fontAlgn="base" hangingPunct="0">
              <a:spcBef>
                <a:spcPct val="0"/>
              </a:spcBef>
              <a:spcAft>
                <a:spcPct val="0"/>
              </a:spcAft>
              <a:tabLst>
                <a:tab pos="838200" algn="l"/>
                <a:tab pos="6113463" algn="r"/>
              </a:tabLst>
              <a:defRPr>
                <a:solidFill>
                  <a:schemeClr val="tx1"/>
                </a:solidFill>
                <a:latin typeface="Arial" panose="020B0604020202020204" pitchFamily="34" charset="0"/>
              </a:defRPr>
            </a:lvl4pPr>
            <a:lvl5pPr eaLnBrk="0" fontAlgn="base" hangingPunct="0">
              <a:spcBef>
                <a:spcPct val="0"/>
              </a:spcBef>
              <a:spcAft>
                <a:spcPct val="0"/>
              </a:spcAft>
              <a:tabLst>
                <a:tab pos="838200" algn="l"/>
                <a:tab pos="6113463" algn="r"/>
              </a:tabLst>
              <a:defRPr>
                <a:solidFill>
                  <a:schemeClr val="tx1"/>
                </a:solidFill>
                <a:latin typeface="Arial" panose="020B0604020202020204" pitchFamily="34" charset="0"/>
              </a:defRPr>
            </a:lvl5pPr>
            <a:lvl6pPr eaLnBrk="0" fontAlgn="base" hangingPunct="0">
              <a:spcBef>
                <a:spcPct val="0"/>
              </a:spcBef>
              <a:spcAft>
                <a:spcPct val="0"/>
              </a:spcAft>
              <a:tabLst>
                <a:tab pos="838200" algn="l"/>
                <a:tab pos="6113463" algn="r"/>
              </a:tabLst>
              <a:defRPr>
                <a:solidFill>
                  <a:schemeClr val="tx1"/>
                </a:solidFill>
                <a:latin typeface="Arial" panose="020B0604020202020204" pitchFamily="34" charset="0"/>
              </a:defRPr>
            </a:lvl6pPr>
            <a:lvl7pPr eaLnBrk="0" fontAlgn="base" hangingPunct="0">
              <a:spcBef>
                <a:spcPct val="0"/>
              </a:spcBef>
              <a:spcAft>
                <a:spcPct val="0"/>
              </a:spcAft>
              <a:tabLst>
                <a:tab pos="838200" algn="l"/>
                <a:tab pos="6113463" algn="r"/>
              </a:tabLst>
              <a:defRPr>
                <a:solidFill>
                  <a:schemeClr val="tx1"/>
                </a:solidFill>
                <a:latin typeface="Arial" panose="020B0604020202020204" pitchFamily="34" charset="0"/>
              </a:defRPr>
            </a:lvl7pPr>
            <a:lvl8pPr eaLnBrk="0" fontAlgn="base" hangingPunct="0">
              <a:spcBef>
                <a:spcPct val="0"/>
              </a:spcBef>
              <a:spcAft>
                <a:spcPct val="0"/>
              </a:spcAft>
              <a:tabLst>
                <a:tab pos="838200" algn="l"/>
                <a:tab pos="6113463" algn="r"/>
              </a:tabLst>
              <a:defRPr>
                <a:solidFill>
                  <a:schemeClr val="tx1"/>
                </a:solidFill>
                <a:latin typeface="Arial" panose="020B0604020202020204" pitchFamily="34" charset="0"/>
              </a:defRPr>
            </a:lvl8pPr>
            <a:lvl9pPr eaLnBrk="0" fontAlgn="base" hangingPunct="0">
              <a:spcBef>
                <a:spcPct val="0"/>
              </a:spcBef>
              <a:spcAft>
                <a:spcPct val="0"/>
              </a:spcAft>
              <a:tabLst>
                <a:tab pos="838200" algn="l"/>
                <a:tab pos="6113463"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838200" algn="l"/>
                <a:tab pos="6113463" algn="r"/>
              </a:tabLst>
            </a:pPr>
            <a:r>
              <a:rPr kumimoji="0" lang="en-GB" altLang="en-US" sz="2000" b="0" i="0" strike="noStrike" cap="none" normalizeH="0" baseline="0" dirty="0">
                <a:ln>
                  <a:noFill/>
                </a:ln>
                <a:solidFill>
                  <a:srgbClr val="800080"/>
                </a:solidFill>
                <a:effectLst/>
                <a:latin typeface="+mn-lt"/>
                <a:ea typeface="Calibri" panose="020F0502020204030204" pitchFamily="34" charset="0"/>
                <a:cs typeface="Times New Roman" panose="02020603050405020304" pitchFamily="18" charset="0"/>
                <a:hlinkClick r:id="rId7" action="ppaction://hlinksldjump"/>
              </a:rPr>
              <a:t>Emotional Health &amp; Wellbeing of Children &amp; Young People</a:t>
            </a:r>
            <a:endParaRPr kumimoji="0" lang="en-GB" altLang="en-US" sz="2000" b="0" i="0" strike="noStrike" cap="none" normalizeH="0" baseline="0" dirty="0">
              <a:ln>
                <a:noFill/>
              </a:ln>
              <a:solidFill>
                <a:srgbClr val="800080"/>
              </a:solidFill>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838200" algn="l"/>
                <a:tab pos="6113463" algn="r"/>
              </a:tabLst>
            </a:pPr>
            <a:endParaRPr kumimoji="0" lang="en-GB" altLang="en-US" sz="2000" b="0" i="0" strike="noStrike" cap="none" normalizeH="0" baseline="0" dirty="0">
              <a:ln>
                <a:noFill/>
              </a:ln>
              <a:solidFill>
                <a:srgbClr val="80008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838200" algn="l"/>
                <a:tab pos="6113463" algn="r"/>
              </a:tabLst>
            </a:pPr>
            <a:r>
              <a:rPr kumimoji="0" lang="en-GB" altLang="en-US" sz="2000" b="0" i="0" strike="noStrike" cap="none" normalizeH="0" baseline="0" dirty="0">
                <a:ln>
                  <a:noFill/>
                </a:ln>
                <a:solidFill>
                  <a:srgbClr val="800080"/>
                </a:solidFill>
                <a:effectLst/>
                <a:latin typeface="+mn-lt"/>
                <a:ea typeface="Calibri" panose="020F0502020204030204" pitchFamily="34" charset="0"/>
                <a:cs typeface="Arial" panose="020B0604020202020204" pitchFamily="34" charset="0"/>
                <a:hlinkClick r:id="rId8" action="ppaction://hlinksldjump"/>
              </a:rPr>
              <a:t>Healthy Communities</a:t>
            </a:r>
            <a:endParaRPr kumimoji="0" lang="en-GB" altLang="en-US" sz="2000" b="0" i="0" strike="noStrike" cap="none" normalizeH="0" baseline="0" dirty="0">
              <a:ln>
                <a:noFill/>
              </a:ln>
              <a:solidFill>
                <a:srgbClr val="800080"/>
              </a:solidFill>
              <a:effectLst/>
              <a:latin typeface="+mn-l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838200" algn="l"/>
                <a:tab pos="6113463" algn="r"/>
              </a:tabLst>
            </a:pPr>
            <a:endParaRPr kumimoji="0" lang="en-GB" altLang="en-US" sz="2000" b="0" i="0" strike="noStrike" cap="none" normalizeH="0" baseline="0" dirty="0">
              <a:ln>
                <a:noFill/>
              </a:ln>
              <a:solidFill>
                <a:srgbClr val="80008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838200" algn="l"/>
                <a:tab pos="6113463" algn="r"/>
              </a:tabLst>
            </a:pPr>
            <a:r>
              <a:rPr kumimoji="0" lang="en-GB" altLang="en-US" sz="2000" b="0" i="0" strike="noStrike" cap="none" normalizeH="0" baseline="0" dirty="0">
                <a:ln>
                  <a:noFill/>
                </a:ln>
                <a:solidFill>
                  <a:srgbClr val="800080"/>
                </a:solidFill>
                <a:effectLst/>
                <a:latin typeface="+mn-lt"/>
                <a:ea typeface="Calibri" panose="020F0502020204030204" pitchFamily="34" charset="0"/>
                <a:cs typeface="Times New Roman" panose="02020603050405020304" pitchFamily="18" charset="0"/>
                <a:hlinkClick r:id="rId9" action="ppaction://hlinksldjump"/>
              </a:rPr>
              <a:t>Build Social Capital</a:t>
            </a:r>
            <a:endParaRPr kumimoji="0" lang="en-GB" altLang="en-US" sz="2000" b="0" i="0" strike="noStrike" cap="none" normalizeH="0" baseline="0" dirty="0">
              <a:ln>
                <a:noFill/>
              </a:ln>
              <a:solidFill>
                <a:srgbClr val="800080"/>
              </a:solidFill>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838200" algn="l"/>
                <a:tab pos="6113463" algn="r"/>
              </a:tabLst>
            </a:pPr>
            <a:endParaRPr kumimoji="0" lang="en-GB" altLang="en-US" sz="2000" b="0" i="0" strike="noStrike" cap="none" normalizeH="0" baseline="0" dirty="0">
              <a:ln>
                <a:noFill/>
              </a:ln>
              <a:solidFill>
                <a:srgbClr val="80008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838200" algn="l"/>
                <a:tab pos="6113463" algn="r"/>
              </a:tabLst>
            </a:pPr>
            <a:r>
              <a:rPr kumimoji="0" lang="en-GB" altLang="en-US" sz="2000" b="0" i="0" strike="noStrike" cap="none" normalizeH="0" baseline="0" dirty="0">
                <a:ln>
                  <a:noFill/>
                </a:ln>
                <a:solidFill>
                  <a:srgbClr val="800080"/>
                </a:solidFill>
                <a:effectLst/>
                <a:latin typeface="+mn-lt"/>
                <a:ea typeface="Calibri" panose="020F0502020204030204" pitchFamily="34" charset="0"/>
                <a:cs typeface="Times New Roman" panose="02020603050405020304" pitchFamily="18" charset="0"/>
                <a:hlinkClick r:id="rId10" action="ppaction://hlinksldjump"/>
              </a:rPr>
              <a:t>Keep People Healthy &amp; Independent in their Own Homes</a:t>
            </a:r>
            <a:endParaRPr kumimoji="0" lang="en-GB" altLang="en-US" sz="2000" b="0" i="0" strike="noStrike" cap="none" normalizeH="0" baseline="0" dirty="0">
              <a:ln>
                <a:noFill/>
              </a:ln>
              <a:solidFill>
                <a:srgbClr val="800080"/>
              </a:solidFill>
              <a:effectLst/>
              <a:latin typeface="+mn-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838200" algn="l"/>
                <a:tab pos="6113463" algn="r"/>
              </a:tabLst>
            </a:pPr>
            <a:endParaRPr kumimoji="0" lang="en-GB" altLang="en-US" sz="2000" b="0" i="0" strike="noStrike" cap="none" normalizeH="0" baseline="0" dirty="0">
              <a:ln>
                <a:noFill/>
              </a:ln>
              <a:solidFill>
                <a:srgbClr val="800080"/>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tab pos="838200" algn="l"/>
                <a:tab pos="6113463" algn="r"/>
              </a:tabLst>
            </a:pPr>
            <a:r>
              <a:rPr kumimoji="0" lang="en-GB" altLang="en-US" sz="2000" b="0" i="0" strike="noStrike" cap="none" normalizeH="0" baseline="0" dirty="0">
                <a:ln>
                  <a:noFill/>
                </a:ln>
                <a:solidFill>
                  <a:srgbClr val="800080"/>
                </a:solidFill>
                <a:effectLst/>
                <a:latin typeface="+mn-lt"/>
                <a:ea typeface="Calibri" panose="020F0502020204030204" pitchFamily="34" charset="0"/>
                <a:cs typeface="Times New Roman" panose="02020603050405020304" pitchFamily="18" charset="0"/>
                <a:hlinkClick r:id="rId8" action="ppaction://hlinksldjump"/>
              </a:rPr>
              <a:t>Population measures and strategy outcomes</a:t>
            </a:r>
            <a:endParaRPr kumimoji="0" lang="en-GB" altLang="en-US" sz="2000" b="0" i="0" strike="noStrike" cap="none" normalizeH="0" baseline="0" dirty="0">
              <a:ln>
                <a:noFill/>
              </a:ln>
              <a:solidFill>
                <a:srgbClr val="800080"/>
              </a:solidFill>
              <a:effectLst/>
              <a:latin typeface="+mn-lt"/>
            </a:endParaRPr>
          </a:p>
        </p:txBody>
      </p:sp>
      <p:grpSp>
        <p:nvGrpSpPr>
          <p:cNvPr id="22" name="Group 21"/>
          <p:cNvGrpSpPr/>
          <p:nvPr/>
        </p:nvGrpSpPr>
        <p:grpSpPr>
          <a:xfrm>
            <a:off x="0" y="5249"/>
            <a:ext cx="3491880" cy="369332"/>
            <a:chOff x="0" y="5249"/>
            <a:chExt cx="3491880" cy="369332"/>
          </a:xfrm>
        </p:grpSpPr>
        <p:sp>
          <p:nvSpPr>
            <p:cNvPr id="23" name="Rounded Rectangle 22"/>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grpSp>
        <p:nvGrpSpPr>
          <p:cNvPr id="41" name="Group 40"/>
          <p:cNvGrpSpPr/>
          <p:nvPr/>
        </p:nvGrpSpPr>
        <p:grpSpPr>
          <a:xfrm>
            <a:off x="7006176" y="1484784"/>
            <a:ext cx="1726372" cy="1080120"/>
            <a:chOff x="6976072" y="1718549"/>
            <a:chExt cx="1739531" cy="1080120"/>
          </a:xfrm>
        </p:grpSpPr>
        <p:sp>
          <p:nvSpPr>
            <p:cNvPr id="35" name="Rounded Rectangle 34">
              <a:hlinkClick r:id="rId11" action="ppaction://hlinksldjump"/>
            </p:cNvPr>
            <p:cNvSpPr/>
            <p:nvPr/>
          </p:nvSpPr>
          <p:spPr>
            <a:xfrm>
              <a:off x="6976072" y="1718549"/>
              <a:ext cx="1739530" cy="1080120"/>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6" name="TextBox 35">
              <a:hlinkClick r:id="rId11" action="ppaction://hlinksldjump"/>
            </p:cNvPr>
            <p:cNvSpPr txBox="1"/>
            <p:nvPr/>
          </p:nvSpPr>
          <p:spPr>
            <a:xfrm>
              <a:off x="6976073" y="1743127"/>
              <a:ext cx="1739530" cy="1015663"/>
            </a:xfrm>
            <a:prstGeom prst="rect">
              <a:avLst/>
            </a:prstGeom>
            <a:noFill/>
          </p:spPr>
          <p:txBody>
            <a:bodyPr wrap="square" rtlCol="0">
              <a:spAutoFit/>
            </a:bodyPr>
            <a:lstStyle/>
            <a:p>
              <a:pPr algn="ctr"/>
              <a:r>
                <a:rPr lang="en-GB" sz="2000" dirty="0">
                  <a:solidFill>
                    <a:schemeClr val="bg1"/>
                  </a:solidFill>
                </a:rPr>
                <a:t>Public Health Outcomes Framework</a:t>
              </a:r>
            </a:p>
          </p:txBody>
        </p:sp>
      </p:grpSp>
      <p:grpSp>
        <p:nvGrpSpPr>
          <p:cNvPr id="46" name="Group 45"/>
          <p:cNvGrpSpPr/>
          <p:nvPr/>
        </p:nvGrpSpPr>
        <p:grpSpPr>
          <a:xfrm>
            <a:off x="7006176" y="2655353"/>
            <a:ext cx="1739531" cy="1080120"/>
            <a:chOff x="6989231" y="2889118"/>
            <a:chExt cx="1739531" cy="1080120"/>
          </a:xfrm>
        </p:grpSpPr>
        <p:sp>
          <p:nvSpPr>
            <p:cNvPr id="43" name="Rounded Rectangle 42"/>
            <p:cNvSpPr/>
            <p:nvPr/>
          </p:nvSpPr>
          <p:spPr>
            <a:xfrm>
              <a:off x="6989231" y="2889118"/>
              <a:ext cx="1739530" cy="1080120"/>
            </a:xfrm>
            <a:prstGeom prst="roundRect">
              <a:avLst/>
            </a:prstGeom>
            <a:solidFill>
              <a:srgbClr val="00B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a:hlinkClick r:id="rId12" action="ppaction://hlinksldjump"/>
            </p:cNvPr>
            <p:cNvSpPr txBox="1"/>
            <p:nvPr/>
          </p:nvSpPr>
          <p:spPr>
            <a:xfrm>
              <a:off x="6989232" y="2913696"/>
              <a:ext cx="1739530" cy="1015663"/>
            </a:xfrm>
            <a:prstGeom prst="rect">
              <a:avLst/>
            </a:prstGeom>
            <a:noFill/>
          </p:spPr>
          <p:txBody>
            <a:bodyPr wrap="square" rtlCol="0">
              <a:spAutoFit/>
            </a:bodyPr>
            <a:lstStyle/>
            <a:p>
              <a:pPr algn="ctr"/>
              <a:r>
                <a:rPr lang="en-GB" sz="2000" dirty="0">
                  <a:solidFill>
                    <a:schemeClr val="bg1"/>
                  </a:solidFill>
                </a:rPr>
                <a:t>NHS Outcomes Framework</a:t>
              </a:r>
            </a:p>
          </p:txBody>
        </p:sp>
      </p:grpSp>
      <p:grpSp>
        <p:nvGrpSpPr>
          <p:cNvPr id="50" name="Group 49"/>
          <p:cNvGrpSpPr/>
          <p:nvPr/>
        </p:nvGrpSpPr>
        <p:grpSpPr>
          <a:xfrm>
            <a:off x="7006175" y="3825922"/>
            <a:ext cx="1739530" cy="1080120"/>
            <a:chOff x="6989230" y="4059687"/>
            <a:chExt cx="1739530" cy="1080120"/>
          </a:xfrm>
        </p:grpSpPr>
        <p:sp>
          <p:nvSpPr>
            <p:cNvPr id="48" name="Rounded Rectangle 47"/>
            <p:cNvSpPr/>
            <p:nvPr/>
          </p:nvSpPr>
          <p:spPr>
            <a:xfrm>
              <a:off x="6989230" y="4059687"/>
              <a:ext cx="1739530" cy="108012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9" name="TextBox 48">
              <a:hlinkClick r:id="rId13" action="ppaction://hlinksldjump"/>
            </p:cNvPr>
            <p:cNvSpPr txBox="1"/>
            <p:nvPr/>
          </p:nvSpPr>
          <p:spPr>
            <a:xfrm>
              <a:off x="6989230" y="4115694"/>
              <a:ext cx="1739530" cy="1015663"/>
            </a:xfrm>
            <a:prstGeom prst="rect">
              <a:avLst/>
            </a:prstGeom>
            <a:noFill/>
          </p:spPr>
          <p:txBody>
            <a:bodyPr wrap="square" rtlCol="0">
              <a:spAutoFit/>
            </a:bodyPr>
            <a:lstStyle/>
            <a:p>
              <a:pPr algn="ctr"/>
              <a:r>
                <a:rPr lang="en-GB" sz="2000" dirty="0">
                  <a:solidFill>
                    <a:schemeClr val="bg1"/>
                  </a:solidFill>
                </a:rPr>
                <a:t>CCG Outcomes Framework</a:t>
              </a:r>
            </a:p>
          </p:txBody>
        </p:sp>
      </p:grpSp>
      <p:sp>
        <p:nvSpPr>
          <p:cNvPr id="30" name="Title 1"/>
          <p:cNvSpPr>
            <a:spLocks noGrp="1"/>
          </p:cNvSpPr>
          <p:nvPr>
            <p:ph type="ctrTitle"/>
          </p:nvPr>
        </p:nvSpPr>
        <p:spPr>
          <a:xfrm>
            <a:off x="295680" y="568732"/>
            <a:ext cx="2230016" cy="434479"/>
          </a:xfrm>
        </p:spPr>
        <p:txBody>
          <a:bodyPr/>
          <a:lstStyle/>
          <a:p>
            <a:r>
              <a:rPr lang="en-GB" sz="2000" dirty="0"/>
              <a:t>Contents</a:t>
            </a:r>
          </a:p>
        </p:txBody>
      </p:sp>
    </p:spTree>
    <p:custDataLst>
      <p:tags r:id="rId1"/>
    </p:custDataLst>
    <p:extLst>
      <p:ext uri="{BB962C8B-B14F-4D97-AF65-F5344CB8AC3E}">
        <p14:creationId xmlns:p14="http://schemas.microsoft.com/office/powerpoint/2010/main" val="6017597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20"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861774"/>
            </a:xfrm>
            <a:prstGeom prst="rect">
              <a:avLst/>
            </a:prstGeom>
            <a:noFill/>
            <a:effectLst>
              <a:softEdge rad="12700"/>
            </a:effectLst>
          </p:spPr>
          <p:txBody>
            <a:bodyPr wrap="square" rtlCol="0">
              <a:spAutoFit/>
            </a:bodyPr>
            <a:lstStyle/>
            <a:p>
              <a:r>
                <a:rPr lang="en-GB" sz="1000" b="1" dirty="0"/>
                <a:t>1.01 Children in low income families</a:t>
              </a:r>
            </a:p>
            <a:p>
              <a:r>
                <a:rPr lang="en-GB" sz="1000" dirty="0"/>
                <a:t>The Marmot Review (2010) suggests there is evidence that childhood poverty leads to premature mortality and poor health outcomes for adults. Reducing the numbers of children who experience poverty should improve these adult health outcomes and increase healthy life expectancy.</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169551"/>
            </a:xfrm>
            <a:prstGeom prst="rect">
              <a:avLst/>
            </a:prstGeom>
            <a:noFill/>
          </p:spPr>
          <p:txBody>
            <a:bodyPr wrap="square" rtlCol="0">
              <a:spAutoFit/>
            </a:bodyPr>
            <a:lstStyle/>
            <a:p>
              <a:r>
                <a:rPr lang="en-GB" sz="1000" b="1" dirty="0"/>
                <a:t>ii Percentage of children under 16 in low income families</a:t>
              </a:r>
            </a:p>
            <a:p>
              <a:r>
                <a:rPr lang="en-GB" sz="1000" dirty="0"/>
                <a:t>In 2015, 14.7% of children aged under 16 in Derbyshire were living in low income families, a significantly lower proportion than for England (16.8%).  The Derbyshire rate has fallen significantly from 16.8%.</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9" name="Down Arrow 38"/>
          <p:cNvSpPr/>
          <p:nvPr/>
        </p:nvSpPr>
        <p:spPr>
          <a:xfrm>
            <a:off x="5868144" y="783340"/>
            <a:ext cx="216024" cy="349898"/>
          </a:xfrm>
          <a:prstGeom prst="downArrow">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58" y="3352842"/>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4859816"/>
            <a:ext cx="4757738" cy="1447800"/>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2872" y="1962772"/>
            <a:ext cx="4757738" cy="2138363"/>
          </a:xfrm>
          <a:prstGeom prst="rect">
            <a:avLst/>
          </a:prstGeom>
        </p:spPr>
      </p:pic>
      <p:grpSp>
        <p:nvGrpSpPr>
          <p:cNvPr id="30" name="Group 29"/>
          <p:cNvGrpSpPr/>
          <p:nvPr/>
        </p:nvGrpSpPr>
        <p:grpSpPr>
          <a:xfrm>
            <a:off x="6444208" y="6587514"/>
            <a:ext cx="2668602" cy="258042"/>
            <a:chOff x="6444208" y="6587514"/>
            <a:chExt cx="2668602" cy="258042"/>
          </a:xfrm>
        </p:grpSpPr>
        <p:sp>
          <p:nvSpPr>
            <p:cNvPr id="34" name="Rounded Rectangle 33"/>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36" name="Group 35"/>
            <p:cNvGrpSpPr/>
            <p:nvPr/>
          </p:nvGrpSpPr>
          <p:grpSpPr>
            <a:xfrm>
              <a:off x="8357280" y="6599335"/>
              <a:ext cx="755530" cy="246221"/>
              <a:chOff x="7020272" y="6583745"/>
              <a:chExt cx="755530" cy="246221"/>
            </a:xfrm>
          </p:grpSpPr>
          <p:sp>
            <p:nvSpPr>
              <p:cNvPr id="45" name="Rounded Rectangle 44"/>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TextBox 45"/>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spTree>
    <p:extLst>
      <p:ext uri="{BB962C8B-B14F-4D97-AF65-F5344CB8AC3E}">
        <p14:creationId xmlns:p14="http://schemas.microsoft.com/office/powerpoint/2010/main" val="13939855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0" y="5249"/>
            <a:ext cx="3491880" cy="369332"/>
            <a:chOff x="0" y="5249"/>
            <a:chExt cx="3491880" cy="369332"/>
          </a:xfrm>
        </p:grpSpPr>
        <p:sp>
          <p:nvSpPr>
            <p:cNvPr id="24" name="Rounded Rectangle 23"/>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20"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1.02i School Readiness</a:t>
              </a:r>
            </a:p>
            <a:p>
              <a:r>
                <a:rPr lang="en-GB" sz="1000" dirty="0"/>
                <a:t>Children are defined as having reached a good level of development if they achieve at least the expected level in the early learning goals in the prime areas of learning (personal, social and emotional development; physical development; and communication and language) and the early learning goals in the specific areas of mathematics and literacy.</a:t>
              </a:r>
            </a:p>
          </p:txBody>
        </p:sp>
      </p:grpSp>
      <p:grpSp>
        <p:nvGrpSpPr>
          <p:cNvPr id="3" name="Group 2"/>
          <p:cNvGrpSpPr/>
          <p:nvPr/>
        </p:nvGrpSpPr>
        <p:grpSpPr>
          <a:xfrm>
            <a:off x="337110" y="1553290"/>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169551"/>
            </a:xfrm>
            <a:prstGeom prst="rect">
              <a:avLst/>
            </a:prstGeom>
            <a:noFill/>
          </p:spPr>
          <p:txBody>
            <a:bodyPr wrap="square" rtlCol="0">
              <a:spAutoFit/>
            </a:bodyPr>
            <a:lstStyle/>
            <a:p>
              <a:r>
                <a:rPr lang="en-GB" sz="1000" b="1" dirty="0"/>
                <a:t>All children achieving a good level of development at the end of reception as a percentage of all eligible children.</a:t>
              </a:r>
            </a:p>
            <a:p>
              <a:r>
                <a:rPr lang="en-GB" sz="1000" dirty="0"/>
                <a:t>In 2016/17, 70.4% of children in Derbyshire achieved a good level of development at the end of reception. This was similar to England (70.7%). The Derbyshire rate has fallen from 70.4%.</a:t>
              </a:r>
            </a:p>
          </p:txBody>
        </p:sp>
      </p:grpSp>
      <p:grpSp>
        <p:nvGrpSpPr>
          <p:cNvPr id="10" name="Group 9"/>
          <p:cNvGrpSpPr/>
          <p:nvPr/>
        </p:nvGrpSpPr>
        <p:grpSpPr>
          <a:xfrm>
            <a:off x="4018008" y="1517034"/>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38" name="Group 37"/>
          <p:cNvGrpSpPr/>
          <p:nvPr/>
        </p:nvGrpSpPr>
        <p:grpSpPr>
          <a:xfrm>
            <a:off x="5652120" y="613034"/>
            <a:ext cx="648072" cy="673097"/>
            <a:chOff x="6012160" y="764703"/>
            <a:chExt cx="648072" cy="673097"/>
          </a:xfrm>
        </p:grpSpPr>
        <p:sp>
          <p:nvSpPr>
            <p:cNvPr id="36" name="Oval 35"/>
            <p:cNvSpPr/>
            <p:nvPr/>
          </p:nvSpPr>
          <p:spPr>
            <a:xfrm>
              <a:off x="6012160" y="764703"/>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Down Arrow 36"/>
            <p:cNvSpPr/>
            <p:nvPr/>
          </p:nvSpPr>
          <p:spPr>
            <a:xfrm>
              <a:off x="6228184" y="935009"/>
              <a:ext cx="216024" cy="349898"/>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44" y="3352842"/>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618" y="1847955"/>
            <a:ext cx="4757738" cy="2343150"/>
          </a:xfrm>
          <a:prstGeom prst="rect">
            <a:avLst/>
          </a:prstGeom>
        </p:spPr>
      </p:pic>
      <p:grpSp>
        <p:nvGrpSpPr>
          <p:cNvPr id="30" name="Group 29"/>
          <p:cNvGrpSpPr/>
          <p:nvPr/>
        </p:nvGrpSpPr>
        <p:grpSpPr>
          <a:xfrm>
            <a:off x="6444208" y="6587514"/>
            <a:ext cx="2668602" cy="258042"/>
            <a:chOff x="6444208" y="6587514"/>
            <a:chExt cx="2668602" cy="258042"/>
          </a:xfrm>
        </p:grpSpPr>
        <p:sp>
          <p:nvSpPr>
            <p:cNvPr id="34" name="Rounded Rectangle 33"/>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39" name="Group 38"/>
            <p:cNvGrpSpPr/>
            <p:nvPr/>
          </p:nvGrpSpPr>
          <p:grpSpPr>
            <a:xfrm>
              <a:off x="8357280" y="6599335"/>
              <a:ext cx="755530" cy="246221"/>
              <a:chOff x="7020272" y="6583745"/>
              <a:chExt cx="755530" cy="246221"/>
            </a:xfrm>
          </p:grpSpPr>
          <p:sp>
            <p:nvSpPr>
              <p:cNvPr id="46" name="Rounded Rectangle 45"/>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spTree>
    <p:extLst>
      <p:ext uri="{BB962C8B-B14F-4D97-AF65-F5344CB8AC3E}">
        <p14:creationId xmlns:p14="http://schemas.microsoft.com/office/powerpoint/2010/main" val="32343511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20"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420760"/>
            <a:ext cx="3555556" cy="3111111"/>
          </a:xfrm>
          <a:prstGeom prst="rect">
            <a:avLst/>
          </a:prstGeom>
        </p:spPr>
      </p:pic>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1.02i School Readiness</a:t>
              </a:r>
            </a:p>
            <a:p>
              <a:r>
                <a:rPr lang="en-GB" sz="1000" dirty="0"/>
                <a:t>Children are defined as having reached a good level of development if they achieve at least the expected level in the early learning goals in the prime areas of learning (personal, social and emotional development; physical development; and communication and language) and the early learning goals in the specific areas of mathematics and literacy.</a:t>
              </a:r>
            </a:p>
          </p:txBody>
        </p:sp>
      </p:grpSp>
      <p:grpSp>
        <p:nvGrpSpPr>
          <p:cNvPr id="3" name="Group 2"/>
          <p:cNvGrpSpPr/>
          <p:nvPr/>
        </p:nvGrpSpPr>
        <p:grpSpPr>
          <a:xfrm>
            <a:off x="337110" y="1553290"/>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169551"/>
            </a:xfrm>
            <a:prstGeom prst="rect">
              <a:avLst/>
            </a:prstGeom>
            <a:noFill/>
          </p:spPr>
          <p:txBody>
            <a:bodyPr wrap="square" rtlCol="0">
              <a:spAutoFit/>
            </a:bodyPr>
            <a:lstStyle/>
            <a:p>
              <a:r>
                <a:rPr lang="en-GB" sz="1000" b="1" dirty="0"/>
                <a:t>The percentage of children with free school meal status achieving a good level of development at the end of reception</a:t>
              </a:r>
            </a:p>
            <a:p>
              <a:r>
                <a:rPr lang="en-GB" sz="1000" dirty="0"/>
                <a:t>In 2016/17, 50.7% of children in Derbyshire achieved a good level of development at the end of reception. This was significantly lower than for England (56.0%). The Derbyshire rate has fallen from 52.6%.</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2024" y="1956686"/>
              <a:ext cx="4762500" cy="2343150"/>
            </a:xfrm>
            <a:prstGeom prst="rect">
              <a:avLst/>
            </a:prstGeom>
          </p:spPr>
        </p:pic>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38" name="Group 37"/>
          <p:cNvGrpSpPr/>
          <p:nvPr/>
        </p:nvGrpSpPr>
        <p:grpSpPr>
          <a:xfrm>
            <a:off x="5652120" y="613034"/>
            <a:ext cx="648072" cy="673097"/>
            <a:chOff x="6012160" y="764703"/>
            <a:chExt cx="648072" cy="673097"/>
          </a:xfrm>
        </p:grpSpPr>
        <p:sp>
          <p:nvSpPr>
            <p:cNvPr id="36" name="Oval 35"/>
            <p:cNvSpPr/>
            <p:nvPr/>
          </p:nvSpPr>
          <p:spPr>
            <a:xfrm>
              <a:off x="6012160" y="764703"/>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Down Arrow 36"/>
            <p:cNvSpPr/>
            <p:nvPr/>
          </p:nvSpPr>
          <p:spPr>
            <a:xfrm>
              <a:off x="6228184" y="935009"/>
              <a:ext cx="216024" cy="349898"/>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39" name="Group 38"/>
          <p:cNvGrpSpPr/>
          <p:nvPr/>
        </p:nvGrpSpPr>
        <p:grpSpPr>
          <a:xfrm>
            <a:off x="6444208" y="6587514"/>
            <a:ext cx="2668602" cy="258042"/>
            <a:chOff x="6444208" y="6587514"/>
            <a:chExt cx="2668602" cy="258042"/>
          </a:xfrm>
        </p:grpSpPr>
        <p:sp>
          <p:nvSpPr>
            <p:cNvPr id="40" name="Rounded Rectangle 39"/>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42" name="Group 41"/>
            <p:cNvGrpSpPr/>
            <p:nvPr/>
          </p:nvGrpSpPr>
          <p:grpSpPr>
            <a:xfrm>
              <a:off x="8357280" y="6599335"/>
              <a:ext cx="755530" cy="246221"/>
              <a:chOff x="7020272" y="6583745"/>
              <a:chExt cx="755530" cy="246221"/>
            </a:xfrm>
          </p:grpSpPr>
          <p:sp>
            <p:nvSpPr>
              <p:cNvPr id="49" name="Rounded Rectangle 48"/>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TextBox 49"/>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spTree>
    <p:extLst>
      <p:ext uri="{BB962C8B-B14F-4D97-AF65-F5344CB8AC3E}">
        <p14:creationId xmlns:p14="http://schemas.microsoft.com/office/powerpoint/2010/main" val="490318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849512"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1.02ii School Readiness</a:t>
              </a:r>
            </a:p>
            <a:p>
              <a:r>
                <a:rPr lang="en-GB" sz="1000" dirty="0"/>
                <a:t>Children are defined as having reached a good level of development if they achieve at least the expected level in the early learning goals in the prime areas of learning (personal, social and emotional development; physical development; and communication and language) and the early learning goals in the specific areas of mathematics and literacy.</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169551"/>
            </a:xfrm>
            <a:prstGeom prst="rect">
              <a:avLst/>
            </a:prstGeom>
            <a:noFill/>
          </p:spPr>
          <p:txBody>
            <a:bodyPr wrap="square" rtlCol="0">
              <a:spAutoFit/>
            </a:bodyPr>
            <a:lstStyle/>
            <a:p>
              <a:r>
                <a:rPr lang="en-GB" sz="1000" b="1" dirty="0"/>
                <a:t>Year 1 pupils achieving the expected level in the phonics screening check as a percentage of all eligible pupils</a:t>
              </a:r>
            </a:p>
            <a:p>
              <a:r>
                <a:rPr lang="en-GB" sz="1000" dirty="0"/>
                <a:t>In 2016/17, 79.6% of children in Derbyshire achieved the expected level. This was significantly lower than for England (81.1%). The Derbyshire rate has risen from 79.3%.</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418" y="1891252"/>
            <a:ext cx="4757738" cy="234315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387111"/>
            <a:ext cx="3555556" cy="3111111"/>
          </a:xfrm>
          <a:prstGeom prst="rect">
            <a:avLst/>
          </a:prstGeom>
        </p:spPr>
      </p:pic>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0" name="Group 39"/>
          <p:cNvGrpSpPr/>
          <p:nvPr/>
        </p:nvGrpSpPr>
        <p:grpSpPr>
          <a:xfrm>
            <a:off x="6444208" y="6587514"/>
            <a:ext cx="2668602" cy="258042"/>
            <a:chOff x="6444208" y="6587514"/>
            <a:chExt cx="2668602" cy="258042"/>
          </a:xfrm>
        </p:grpSpPr>
        <p:sp>
          <p:nvSpPr>
            <p:cNvPr id="41" name="Rounded Rectangle 40"/>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43" name="Group 42"/>
            <p:cNvGrpSpPr/>
            <p:nvPr/>
          </p:nvGrpSpPr>
          <p:grpSpPr>
            <a:xfrm>
              <a:off x="8357280" y="6599335"/>
              <a:ext cx="755530" cy="246221"/>
              <a:chOff x="7020272" y="6583745"/>
              <a:chExt cx="755530" cy="246221"/>
            </a:xfrm>
          </p:grpSpPr>
          <p:sp>
            <p:nvSpPr>
              <p:cNvPr id="50" name="Rounded Rectangle 49"/>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1" name="TextBox 50"/>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spTree>
    <p:extLst>
      <p:ext uri="{BB962C8B-B14F-4D97-AF65-F5344CB8AC3E}">
        <p14:creationId xmlns:p14="http://schemas.microsoft.com/office/powerpoint/2010/main" val="29020767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849511"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1.02ii School Readiness</a:t>
              </a:r>
            </a:p>
            <a:p>
              <a:r>
                <a:rPr lang="en-GB" sz="1000" dirty="0"/>
                <a:t>Children are defined as having reached a good level of development if they achieve at least the expected level in the early learning goals in the prime areas of learning (personal, social and emotional development; physical development; and communication and language) and the early learning goals in the specific areas of mathematics and literacy.</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169551"/>
            </a:xfrm>
            <a:prstGeom prst="rect">
              <a:avLst/>
            </a:prstGeom>
            <a:noFill/>
          </p:spPr>
          <p:txBody>
            <a:bodyPr wrap="square" rtlCol="0">
              <a:spAutoFit/>
            </a:bodyPr>
            <a:lstStyle/>
            <a:p>
              <a:r>
                <a:rPr lang="en-GB" sz="1000" b="1" dirty="0"/>
                <a:t>The percentage of Year 1 pupils with free school meal status achieving the expected level in the phonics screening check</a:t>
              </a:r>
            </a:p>
            <a:p>
              <a:r>
                <a:rPr lang="en-GB" sz="1000" dirty="0"/>
                <a:t>In 2016/17, 63.3% of children in Derbyshire achieved the expected level. This was significantly lower than for England (68.4%). The Derbyshire rate has risen from 66.6%.</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382989"/>
            <a:ext cx="3555556" cy="31111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1345" y="1884811"/>
            <a:ext cx="4757738" cy="2343150"/>
          </a:xfrm>
          <a:prstGeom prst="rect">
            <a:avLst/>
          </a:prstGeom>
        </p:spPr>
      </p:pic>
      <p:grpSp>
        <p:nvGrpSpPr>
          <p:cNvPr id="36" name="Group 35"/>
          <p:cNvGrpSpPr/>
          <p:nvPr/>
        </p:nvGrpSpPr>
        <p:grpSpPr>
          <a:xfrm>
            <a:off x="5652120" y="613034"/>
            <a:ext cx="648072" cy="673097"/>
            <a:chOff x="6012160" y="764703"/>
            <a:chExt cx="648072" cy="673097"/>
          </a:xfrm>
        </p:grpSpPr>
        <p:sp>
          <p:nvSpPr>
            <p:cNvPr id="37" name="Oval 36"/>
            <p:cNvSpPr/>
            <p:nvPr/>
          </p:nvSpPr>
          <p:spPr>
            <a:xfrm>
              <a:off x="6012160" y="764703"/>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Down Arrow 39"/>
            <p:cNvSpPr/>
            <p:nvPr/>
          </p:nvSpPr>
          <p:spPr>
            <a:xfrm>
              <a:off x="6228184" y="935009"/>
              <a:ext cx="216024" cy="349898"/>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1" name="Group 40"/>
          <p:cNvGrpSpPr/>
          <p:nvPr/>
        </p:nvGrpSpPr>
        <p:grpSpPr>
          <a:xfrm>
            <a:off x="6444208" y="6587514"/>
            <a:ext cx="2668602" cy="258042"/>
            <a:chOff x="6444208" y="6587514"/>
            <a:chExt cx="2668602" cy="258042"/>
          </a:xfrm>
        </p:grpSpPr>
        <p:sp>
          <p:nvSpPr>
            <p:cNvPr id="42" name="Rounded Rectangle 41"/>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POF</a:t>
              </a:r>
            </a:p>
          </p:txBody>
        </p:sp>
        <p:grpSp>
          <p:nvGrpSpPr>
            <p:cNvPr id="44" name="Group 43"/>
            <p:cNvGrpSpPr/>
            <p:nvPr/>
          </p:nvGrpSpPr>
          <p:grpSpPr>
            <a:xfrm>
              <a:off x="8357280" y="6599335"/>
              <a:ext cx="755530" cy="246221"/>
              <a:chOff x="7020272" y="6583745"/>
              <a:chExt cx="755530" cy="246221"/>
            </a:xfrm>
          </p:grpSpPr>
          <p:sp>
            <p:nvSpPr>
              <p:cNvPr id="51" name="Rounded Rectangle 50"/>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2" name="TextBox 51"/>
              <p:cNvSpPr txBox="1"/>
              <p:nvPr/>
            </p:nvSpPr>
            <p:spPr>
              <a:xfrm>
                <a:off x="7055802" y="6583745"/>
                <a:ext cx="720000" cy="246221"/>
              </a:xfrm>
              <a:prstGeom prst="rect">
                <a:avLst/>
              </a:prstGeom>
              <a:noFill/>
            </p:spPr>
            <p:txBody>
              <a:bodyPr wrap="square" rtlCol="0">
                <a:spAutoFit/>
              </a:bodyPr>
              <a:lstStyle/>
              <a:p>
                <a:r>
                  <a:rPr lang="en-GB" sz="1000" dirty="0">
                    <a:solidFill>
                      <a:schemeClr val="bg1"/>
                    </a:solidFill>
                  </a:rPr>
                  <a:t>PHOF</a:t>
                </a:r>
              </a:p>
            </p:txBody>
          </p:sp>
        </p:grpSp>
      </p:grpSp>
    </p:spTree>
    <p:extLst>
      <p:ext uri="{BB962C8B-B14F-4D97-AF65-F5344CB8AC3E}">
        <p14:creationId xmlns:p14="http://schemas.microsoft.com/office/powerpoint/2010/main" val="35849762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07484"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42711"/>
            <a:ext cx="5728076" cy="1169551"/>
            <a:chOff x="179512" y="122360"/>
            <a:chExt cx="5387765"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88621" y="122360"/>
              <a:ext cx="5278656" cy="1169551"/>
            </a:xfrm>
            <a:prstGeom prst="rect">
              <a:avLst/>
            </a:prstGeom>
            <a:noFill/>
            <a:effectLst>
              <a:softEdge rad="12700"/>
            </a:effectLst>
          </p:spPr>
          <p:txBody>
            <a:bodyPr wrap="square" rtlCol="0">
              <a:spAutoFit/>
            </a:bodyPr>
            <a:lstStyle/>
            <a:p>
              <a:r>
                <a:rPr lang="en-GB" sz="1000" b="1" dirty="0"/>
                <a:t>1.03 Pupil absence</a:t>
              </a:r>
            </a:p>
            <a:p>
              <a:r>
                <a:rPr lang="en-GB" sz="1000" dirty="0"/>
                <a:t>Parents of children of compulsory school age (aged 5 to 15 at the start of the school year) are required to ensure that they receive a suitable education by regular attendance at school or otherwise. Education attainment is influenced by both the quality of education they receive and their family socio-economic circumstances. Educational qualifications are a determinant of an individual's labour market position, which in turn influences income, housing and other material resources. These are related to health and health inequalities.</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716565"/>
              <a:ext cx="3240360" cy="707886"/>
            </a:xfrm>
            <a:prstGeom prst="rect">
              <a:avLst/>
            </a:prstGeom>
            <a:noFill/>
          </p:spPr>
          <p:txBody>
            <a:bodyPr wrap="square" rtlCol="0">
              <a:spAutoFit/>
            </a:bodyPr>
            <a:lstStyle/>
            <a:p>
              <a:r>
                <a:rPr lang="en-GB" sz="1000" dirty="0"/>
                <a:t>The percentage of half days missed by pupils in 2016/17 was significantly lower in Derbyshire (4.50%) than in England (4.65%).  It has, however, risen from 4.40%.  </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782100" y="61967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 name="Group 3"/>
          <p:cNvGrpSpPr>
            <a:grpSpLocks noChangeAspect="1"/>
          </p:cNvGrpSpPr>
          <p:nvPr/>
        </p:nvGrpSpPr>
        <p:grpSpPr>
          <a:xfrm>
            <a:off x="6444208" y="6587514"/>
            <a:ext cx="2595600" cy="258042"/>
            <a:chOff x="6444208" y="6587514"/>
            <a:chExt cx="2668602" cy="258042"/>
          </a:xfrm>
        </p:grpSpPr>
        <p:sp>
          <p:nvSpPr>
            <p:cNvPr id="15" name="Rounded Rectangle 14"/>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57280" y="6599335"/>
              <a:ext cx="755530"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418" y="1952275"/>
            <a:ext cx="4757738" cy="2205038"/>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3374699"/>
            <a:ext cx="3555556" cy="3111111"/>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6775" y="4826588"/>
            <a:ext cx="4757738" cy="1514475"/>
          </a:xfrm>
          <a:prstGeom prst="rect">
            <a:avLst/>
          </a:prstGeom>
        </p:spPr>
      </p:pic>
    </p:spTree>
    <p:extLst>
      <p:ext uri="{BB962C8B-B14F-4D97-AF65-F5344CB8AC3E}">
        <p14:creationId xmlns:p14="http://schemas.microsoft.com/office/powerpoint/2010/main" val="4169971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553998"/>
            </a:xfrm>
            <a:prstGeom prst="rect">
              <a:avLst/>
            </a:prstGeom>
            <a:noFill/>
            <a:effectLst>
              <a:softEdge rad="12700"/>
            </a:effectLst>
          </p:spPr>
          <p:txBody>
            <a:bodyPr wrap="square" rtlCol="0">
              <a:spAutoFit/>
            </a:bodyPr>
            <a:lstStyle/>
            <a:p>
              <a:r>
                <a:rPr lang="en-GB" sz="1000" b="1" dirty="0"/>
                <a:t>1.04 First time entrants to the youth justice system</a:t>
              </a:r>
            </a:p>
            <a:p>
              <a:r>
                <a:rPr lang="en-GB" sz="1000" dirty="0"/>
                <a:t>Children and young people at risk of offending or within the youth justice system often have more unmet health needs than other children.</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015663"/>
            </a:xfrm>
            <a:prstGeom prst="rect">
              <a:avLst/>
            </a:prstGeom>
            <a:noFill/>
          </p:spPr>
          <p:txBody>
            <a:bodyPr wrap="square" rtlCol="0">
              <a:spAutoFit/>
            </a:bodyPr>
            <a:lstStyle/>
            <a:p>
              <a:r>
                <a:rPr lang="en-GB" sz="1000" dirty="0"/>
                <a:t>The rate for Derbyshire in 2017 was 133.2 per 100,000 population, which is significantly lower than for England, at 292.5.  The Derbyshire rate has been falling since 2010, reflecting trends regionally and nationally, most recently falling significantly from 181.1.</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90640" y="1683533"/>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 name="Group 3"/>
          <p:cNvGrpSpPr>
            <a:grpSpLocks noChangeAspect="1"/>
          </p:cNvGrpSpPr>
          <p:nvPr/>
        </p:nvGrpSpPr>
        <p:grpSpPr>
          <a:xfrm>
            <a:off x="6444208" y="6587514"/>
            <a:ext cx="2595600" cy="258042"/>
            <a:chOff x="6444208" y="6587514"/>
            <a:chExt cx="2668602" cy="258042"/>
          </a:xfrm>
        </p:grpSpPr>
        <p:sp>
          <p:nvSpPr>
            <p:cNvPr id="15" name="Rounded Rectangle 14"/>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57280" y="6599335"/>
              <a:ext cx="755530"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381524"/>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418" y="1808145"/>
            <a:ext cx="4757738" cy="2490788"/>
          </a:xfrm>
          <a:prstGeom prst="rect">
            <a:avLst/>
          </a:prstGeom>
        </p:spPr>
      </p:pic>
    </p:spTree>
    <p:extLst>
      <p:ext uri="{BB962C8B-B14F-4D97-AF65-F5344CB8AC3E}">
        <p14:creationId xmlns:p14="http://schemas.microsoft.com/office/powerpoint/2010/main" val="11644490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553998"/>
            </a:xfrm>
            <a:prstGeom prst="rect">
              <a:avLst/>
            </a:prstGeom>
            <a:noFill/>
            <a:effectLst>
              <a:softEdge rad="12700"/>
            </a:effectLst>
          </p:spPr>
          <p:txBody>
            <a:bodyPr wrap="square" rtlCol="0">
              <a:spAutoFit/>
            </a:bodyPr>
            <a:lstStyle/>
            <a:p>
              <a:r>
                <a:rPr lang="en-GB" sz="1000" b="1" dirty="0"/>
                <a:t>1.05 16-18 year olds not in education employment or training (NEET)</a:t>
              </a:r>
            </a:p>
            <a:p>
              <a:r>
                <a:rPr lang="en-GB" sz="1000" dirty="0"/>
                <a:t>Young people who are not in education, employment or training are at greater risk of a range of negative outcomes, including poor health, depression or early parenthood.</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169551"/>
            </a:xfrm>
            <a:prstGeom prst="rect">
              <a:avLst/>
            </a:prstGeom>
            <a:noFill/>
          </p:spPr>
          <p:txBody>
            <a:bodyPr wrap="square" rtlCol="0">
              <a:spAutoFit/>
            </a:bodyPr>
            <a:lstStyle/>
            <a:p>
              <a:r>
                <a:rPr lang="en-GB" sz="1000" dirty="0"/>
                <a:t>The rate for Derbyshire is 3.6%, which is significantly lower than East Midlands at 3.9% and England at 4.2%.  The Derbyshire rate has fallen significantly from the 2011 baseline (7.1%).</a:t>
              </a:r>
            </a:p>
            <a:p>
              <a:endParaRPr lang="en-GB" sz="1000" dirty="0"/>
            </a:p>
            <a:p>
              <a:r>
                <a:rPr lang="en-GB" sz="1000" i="1" dirty="0"/>
                <a:t>The method of calculating this indicator has been changed and previous data is no longer comparable.</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p:cNvGrpSpPr>
            <a:grpSpLocks noChangeAspect="1"/>
          </p:cNvGrpSpPr>
          <p:nvPr/>
        </p:nvGrpSpPr>
        <p:grpSpPr>
          <a:xfrm>
            <a:off x="6444208" y="6587514"/>
            <a:ext cx="2595600" cy="258042"/>
            <a:chOff x="6444208" y="6587514"/>
            <a:chExt cx="2668602" cy="258042"/>
          </a:xfrm>
        </p:grpSpPr>
        <p:sp>
          <p:nvSpPr>
            <p:cNvPr id="15" name="Rounded Rectangle 14"/>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57280" y="6599335"/>
              <a:ext cx="755530"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37" name="TextBox 36"/>
          <p:cNvSpPr txBox="1"/>
          <p:nvPr/>
        </p:nvSpPr>
        <p:spPr>
          <a:xfrm>
            <a:off x="769327" y="4613595"/>
            <a:ext cx="1872208" cy="246221"/>
          </a:xfrm>
          <a:prstGeom prst="rect">
            <a:avLst/>
          </a:prstGeom>
          <a:noFill/>
        </p:spPr>
        <p:txBody>
          <a:bodyPr wrap="square" rtlCol="0">
            <a:spAutoFit/>
          </a:bodyPr>
          <a:lstStyle/>
          <a:p>
            <a:r>
              <a:rPr lang="en-GB" sz="1000" dirty="0"/>
              <a:t>Not available for this indicator</a:t>
            </a:r>
          </a:p>
        </p:txBody>
      </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4618" y="1901077"/>
            <a:ext cx="4757738" cy="2343150"/>
          </a:xfrm>
          <a:prstGeom prst="rect">
            <a:avLst/>
          </a:prstGeom>
        </p:spPr>
      </p:pic>
    </p:spTree>
    <p:extLst>
      <p:ext uri="{BB962C8B-B14F-4D97-AF65-F5344CB8AC3E}">
        <p14:creationId xmlns:p14="http://schemas.microsoft.com/office/powerpoint/2010/main" val="28034972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33066"/>
            <a:ext cx="5350664" cy="1148788"/>
            <a:chOff x="179512" y="112715"/>
            <a:chExt cx="5184576" cy="1148788"/>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49285" y="112715"/>
              <a:ext cx="5093264" cy="1015663"/>
            </a:xfrm>
            <a:prstGeom prst="rect">
              <a:avLst/>
            </a:prstGeom>
            <a:noFill/>
            <a:effectLst>
              <a:softEdge rad="12700"/>
            </a:effectLst>
          </p:spPr>
          <p:txBody>
            <a:bodyPr wrap="square" rtlCol="0">
              <a:spAutoFit/>
            </a:bodyPr>
            <a:lstStyle/>
            <a:p>
              <a:r>
                <a:rPr lang="en-GB" sz="1000" b="1" dirty="0"/>
                <a:t>1.06i Adults with a learning disability / in contact with secondary mental health services who live in stable and appropriate accommodation</a:t>
              </a:r>
            </a:p>
            <a:p>
              <a:r>
                <a:rPr lang="en-GB" sz="1000" dirty="0"/>
                <a:t>The nature of accommodation for people with a primary support reason of learning disability support has a strong impact on their safety and overall quality of life and the risk of social exclusion. </a:t>
              </a:r>
            </a:p>
            <a:p>
              <a:r>
                <a:rPr lang="en-GB" sz="1000" i="1" dirty="0"/>
                <a:t>See also ASCOF 1G</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861774"/>
            </a:xfrm>
            <a:prstGeom prst="rect">
              <a:avLst/>
            </a:prstGeom>
            <a:noFill/>
          </p:spPr>
          <p:txBody>
            <a:bodyPr wrap="square" rtlCol="0">
              <a:spAutoFit/>
            </a:bodyPr>
            <a:lstStyle/>
            <a:p>
              <a:r>
                <a:rPr lang="en-GB" sz="1000" dirty="0"/>
                <a:t>In 2016/17 84.3% of adults with a learning disability who were known to the council lived in their own home or with their family - significantly more than the 76.2% in England.  This was the same as for the last period in Derbyshire. </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p:cNvGrpSpPr>
            <a:grpSpLocks noChangeAspect="1"/>
          </p:cNvGrpSpPr>
          <p:nvPr/>
        </p:nvGrpSpPr>
        <p:grpSpPr>
          <a:xfrm>
            <a:off x="6444208" y="6587514"/>
            <a:ext cx="2595600" cy="258042"/>
            <a:chOff x="6444208" y="6587514"/>
            <a:chExt cx="2668602" cy="258042"/>
          </a:xfrm>
        </p:grpSpPr>
        <p:sp>
          <p:nvSpPr>
            <p:cNvPr id="15" name="Rounded Rectangle 14"/>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57280" y="6599335"/>
              <a:ext cx="755530"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418" y="1973731"/>
            <a:ext cx="4757738" cy="2138363"/>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3355846"/>
            <a:ext cx="3555556" cy="3111111"/>
          </a:xfrm>
          <a:prstGeom prst="rect">
            <a:avLst/>
          </a:prstGeom>
        </p:spPr>
      </p:pic>
      <p:sp>
        <p:nvSpPr>
          <p:cNvPr id="29" name="Rectangle 28"/>
          <p:cNvSpPr/>
          <p:nvPr/>
        </p:nvSpPr>
        <p:spPr>
          <a:xfrm>
            <a:off x="5796136" y="908720"/>
            <a:ext cx="360040"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453225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707886"/>
            </a:xfrm>
            <a:prstGeom prst="rect">
              <a:avLst/>
            </a:prstGeom>
            <a:noFill/>
            <a:effectLst>
              <a:softEdge rad="12700"/>
            </a:effectLst>
          </p:spPr>
          <p:txBody>
            <a:bodyPr wrap="square" rtlCol="0">
              <a:spAutoFit/>
            </a:bodyPr>
            <a:lstStyle/>
            <a:p>
              <a:r>
                <a:rPr lang="en-GB" sz="1000" b="1" dirty="0"/>
                <a:t>1.06ii - Adults in contact with secondary mental health services who live in stable and appropriate accommodation</a:t>
              </a:r>
            </a:p>
            <a:p>
              <a:r>
                <a:rPr lang="en-GB" sz="1000" dirty="0"/>
                <a:t>Stable and appropriate accommodation is closely linked to improving their safety and reducing their risk of social exclusion.</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015663"/>
            </a:xfrm>
            <a:prstGeom prst="rect">
              <a:avLst/>
            </a:prstGeom>
            <a:noFill/>
          </p:spPr>
          <p:txBody>
            <a:bodyPr wrap="square" rtlCol="0">
              <a:spAutoFit/>
            </a:bodyPr>
            <a:lstStyle/>
            <a:p>
              <a:r>
                <a:rPr lang="en-GB" sz="1000" dirty="0"/>
                <a:t>As of 2016/17 this stood at 86.0% of adults in contact with secondary mental health services living independently, significantly more than the 54.0% in England as a whole.  It has risen from 82.1% previously</a:t>
              </a:r>
              <a:r>
                <a:rPr lang="en-GB" sz="1000" dirty="0">
                  <a:solidFill>
                    <a:srgbClr val="FF0000"/>
                  </a:solidFill>
                </a:rPr>
                <a:t>. </a:t>
              </a:r>
            </a:p>
            <a:p>
              <a:r>
                <a:rPr lang="en-GB" sz="1000" i="1" dirty="0"/>
                <a:t>There are data quality issues with this indicator.</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4" name="Group 3"/>
          <p:cNvGrpSpPr>
            <a:grpSpLocks noChangeAspect="1"/>
          </p:cNvGrpSpPr>
          <p:nvPr/>
        </p:nvGrpSpPr>
        <p:grpSpPr>
          <a:xfrm>
            <a:off x="6444208" y="6587514"/>
            <a:ext cx="2595600" cy="258042"/>
            <a:chOff x="6444208" y="6587514"/>
            <a:chExt cx="2668602" cy="258042"/>
          </a:xfrm>
        </p:grpSpPr>
        <p:sp>
          <p:nvSpPr>
            <p:cNvPr id="15" name="Rounded Rectangle 14"/>
            <p:cNvSpPr/>
            <p:nvPr/>
          </p:nvSpPr>
          <p:spPr>
            <a:xfrm>
              <a:off x="6444208" y="6587514"/>
              <a:ext cx="2596287"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8497" y="6599335"/>
              <a:ext cx="720000"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nvGrpSpPr>
            <p:cNvPr id="31" name="Group 30"/>
            <p:cNvGrpSpPr/>
            <p:nvPr/>
          </p:nvGrpSpPr>
          <p:grpSpPr>
            <a:xfrm>
              <a:off x="8357280" y="6599335"/>
              <a:ext cx="755530"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7" y="3390260"/>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775" y="1901077"/>
            <a:ext cx="4757738" cy="2343150"/>
          </a:xfrm>
          <a:prstGeom prst="rect">
            <a:avLst/>
          </a:prstGeom>
        </p:spPr>
      </p:pic>
    </p:spTree>
    <p:extLst>
      <p:ext uri="{BB962C8B-B14F-4D97-AF65-F5344CB8AC3E}">
        <p14:creationId xmlns:p14="http://schemas.microsoft.com/office/powerpoint/2010/main" val="2734317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a:spLocks noChangeAspect="1"/>
          </p:cNvSpPr>
          <p:nvPr/>
        </p:nvSpPr>
        <p:spPr>
          <a:xfrm>
            <a:off x="1034496" y="1607458"/>
            <a:ext cx="384363" cy="384320"/>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p:cNvSpPr>
            <a:spLocks noGrp="1"/>
          </p:cNvSpPr>
          <p:nvPr>
            <p:ph type="ctrTitle"/>
          </p:nvPr>
        </p:nvSpPr>
        <p:spPr>
          <a:xfrm>
            <a:off x="295680" y="568733"/>
            <a:ext cx="3196200" cy="339988"/>
          </a:xfrm>
        </p:spPr>
        <p:txBody>
          <a:bodyPr/>
          <a:lstStyle/>
          <a:p>
            <a:r>
              <a:rPr lang="en-GB" sz="2000" dirty="0"/>
              <a:t>Key to indicator slides</a:t>
            </a:r>
          </a:p>
        </p:txBody>
      </p:sp>
      <p:sp>
        <p:nvSpPr>
          <p:cNvPr id="22" name="Oval 21"/>
          <p:cNvSpPr>
            <a:spLocks noChangeAspect="1"/>
          </p:cNvSpPr>
          <p:nvPr/>
        </p:nvSpPr>
        <p:spPr>
          <a:xfrm>
            <a:off x="5466894" y="3417496"/>
            <a:ext cx="384363" cy="384320"/>
          </a:xfrm>
          <a:prstGeom prst="ellipse">
            <a:avLst/>
          </a:prstGeom>
          <a:solidFill>
            <a:schemeClr val="bg1"/>
          </a:solidFill>
          <a:ln w="730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p:cNvSpPr>
            <a:spLocks noChangeAspect="1"/>
          </p:cNvSpPr>
          <p:nvPr/>
        </p:nvSpPr>
        <p:spPr>
          <a:xfrm>
            <a:off x="5475149" y="2814150"/>
            <a:ext cx="384363" cy="384320"/>
          </a:xfrm>
          <a:prstGeom prst="ellipse">
            <a:avLst/>
          </a:prstGeom>
          <a:solidFill>
            <a:schemeClr val="bg1"/>
          </a:solidFill>
          <a:ln w="730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Down Arrow 24"/>
          <p:cNvSpPr>
            <a:spLocks noChangeAspect="1"/>
          </p:cNvSpPr>
          <p:nvPr/>
        </p:nvSpPr>
        <p:spPr>
          <a:xfrm flipH="1">
            <a:off x="5622878" y="2938397"/>
            <a:ext cx="88904" cy="144000"/>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p:cNvSpPr>
            <a:spLocks noChangeAspect="1"/>
          </p:cNvSpPr>
          <p:nvPr/>
        </p:nvSpPr>
        <p:spPr>
          <a:xfrm>
            <a:off x="5475149" y="2206182"/>
            <a:ext cx="384363" cy="384320"/>
          </a:xfrm>
          <a:prstGeom prst="ellipse">
            <a:avLst/>
          </a:prstGeom>
          <a:solidFill>
            <a:schemeClr val="bg1"/>
          </a:solidFill>
          <a:ln w="730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Down Arrow 26"/>
          <p:cNvSpPr>
            <a:spLocks noChangeAspect="1"/>
          </p:cNvSpPr>
          <p:nvPr/>
        </p:nvSpPr>
        <p:spPr>
          <a:xfrm flipH="1">
            <a:off x="5622878" y="2326342"/>
            <a:ext cx="88904" cy="144000"/>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p:cNvSpPr>
            <a:spLocks noChangeAspect="1"/>
          </p:cNvSpPr>
          <p:nvPr/>
        </p:nvSpPr>
        <p:spPr>
          <a:xfrm>
            <a:off x="5475149" y="1603594"/>
            <a:ext cx="384363" cy="384320"/>
          </a:xfrm>
          <a:prstGeom prst="ellipse">
            <a:avLst/>
          </a:prstGeom>
          <a:solidFill>
            <a:schemeClr val="bg1"/>
          </a:solidFill>
          <a:ln w="730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Oval 31"/>
          <p:cNvSpPr>
            <a:spLocks noChangeAspect="1"/>
          </p:cNvSpPr>
          <p:nvPr/>
        </p:nvSpPr>
        <p:spPr>
          <a:xfrm>
            <a:off x="1034496" y="2104293"/>
            <a:ext cx="384363" cy="384320"/>
          </a:xfrm>
          <a:prstGeom prst="ellipse">
            <a:avLst/>
          </a:prstGeom>
          <a:solidFill>
            <a:schemeClr val="bg1"/>
          </a:solidFill>
          <a:ln w="73025">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33"/>
          <p:cNvSpPr>
            <a:spLocks noChangeAspect="1"/>
          </p:cNvSpPr>
          <p:nvPr/>
        </p:nvSpPr>
        <p:spPr>
          <a:xfrm>
            <a:off x="1034496" y="2601128"/>
            <a:ext cx="384363" cy="384320"/>
          </a:xfrm>
          <a:prstGeom prst="ellipse">
            <a:avLst/>
          </a:prstGeom>
          <a:solidFill>
            <a:schemeClr val="bg1"/>
          </a:solidFill>
          <a:ln w="73025">
            <a:solidFill>
              <a:srgbClr val="00B05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p:cNvSpPr>
            <a:spLocks noChangeAspect="1"/>
          </p:cNvSpPr>
          <p:nvPr/>
        </p:nvSpPr>
        <p:spPr>
          <a:xfrm>
            <a:off x="1034496" y="3109262"/>
            <a:ext cx="384363" cy="384320"/>
          </a:xfrm>
          <a:prstGeom prst="ellipse">
            <a:avLst/>
          </a:prstGeom>
          <a:solidFill>
            <a:schemeClr val="bg1"/>
          </a:solidFill>
          <a:ln w="73025">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Oval 37"/>
          <p:cNvSpPr>
            <a:spLocks noChangeAspect="1"/>
          </p:cNvSpPr>
          <p:nvPr/>
        </p:nvSpPr>
        <p:spPr>
          <a:xfrm>
            <a:off x="1034496" y="3617396"/>
            <a:ext cx="384363" cy="384320"/>
          </a:xfrm>
          <a:prstGeom prst="ellipse">
            <a:avLst/>
          </a:prstGeom>
          <a:solidFill>
            <a:schemeClr val="bg1"/>
          </a:solidFill>
          <a:ln w="73025">
            <a:solidFill>
              <a:srgbClr val="FF0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a:spLocks noChangeAspect="1"/>
          </p:cNvSpPr>
          <p:nvPr/>
        </p:nvSpPr>
        <p:spPr>
          <a:xfrm flipH="1">
            <a:off x="1182225" y="3741643"/>
            <a:ext cx="88904" cy="144000"/>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Oval 39"/>
          <p:cNvSpPr>
            <a:spLocks noChangeAspect="1"/>
          </p:cNvSpPr>
          <p:nvPr/>
        </p:nvSpPr>
        <p:spPr>
          <a:xfrm>
            <a:off x="1031583" y="4123570"/>
            <a:ext cx="384363" cy="384320"/>
          </a:xfrm>
          <a:prstGeom prst="ellipse">
            <a:avLst/>
          </a:prstGeom>
          <a:solidFill>
            <a:schemeClr val="bg1"/>
          </a:solidFill>
          <a:ln w="73025">
            <a:solidFill>
              <a:srgbClr val="FF0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Down Arrow 40"/>
          <p:cNvSpPr>
            <a:spLocks noChangeAspect="1"/>
          </p:cNvSpPr>
          <p:nvPr/>
        </p:nvSpPr>
        <p:spPr>
          <a:xfrm flipH="1">
            <a:off x="1179312" y="4247817"/>
            <a:ext cx="88904" cy="144000"/>
          </a:xfrm>
          <a:prstGeom prst="downArrow">
            <a:avLst/>
          </a:prstGeom>
          <a:solidFill>
            <a:srgbClr val="00B050"/>
          </a:solidFill>
          <a:ln>
            <a:solidFill>
              <a:srgbClr val="00B05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Oval 41"/>
          <p:cNvSpPr>
            <a:spLocks noChangeAspect="1"/>
          </p:cNvSpPr>
          <p:nvPr/>
        </p:nvSpPr>
        <p:spPr>
          <a:xfrm>
            <a:off x="1031583" y="4629744"/>
            <a:ext cx="384363" cy="384320"/>
          </a:xfrm>
          <a:prstGeom prst="ellipse">
            <a:avLst/>
          </a:prstGeom>
          <a:solidFill>
            <a:schemeClr val="bg1"/>
          </a:solidFill>
          <a:ln w="73025">
            <a:solidFill>
              <a:srgbClr val="FF0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Down Arrow 42"/>
          <p:cNvSpPr>
            <a:spLocks noChangeAspect="1"/>
          </p:cNvSpPr>
          <p:nvPr/>
        </p:nvSpPr>
        <p:spPr>
          <a:xfrm flipH="1">
            <a:off x="1179312" y="4753991"/>
            <a:ext cx="88904" cy="144000"/>
          </a:xfrm>
          <a:prstGeom prst="downArrow">
            <a:avLst/>
          </a:prstGeom>
          <a:solidFill>
            <a:srgbClr val="FF0000"/>
          </a:solidFill>
          <a:ln>
            <a:solidFill>
              <a:srgbClr val="FF0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TextBox 43"/>
          <p:cNvSpPr txBox="1"/>
          <p:nvPr/>
        </p:nvSpPr>
        <p:spPr>
          <a:xfrm>
            <a:off x="1679655" y="1713151"/>
            <a:ext cx="3024336" cy="276999"/>
          </a:xfrm>
          <a:prstGeom prst="rect">
            <a:avLst/>
          </a:prstGeom>
          <a:noFill/>
        </p:spPr>
        <p:txBody>
          <a:bodyPr wrap="square" rtlCol="0">
            <a:spAutoFit/>
          </a:bodyPr>
          <a:lstStyle/>
          <a:p>
            <a:r>
              <a:rPr lang="en-GB" sz="1200" dirty="0">
                <a:solidFill>
                  <a:schemeClr val="bg1"/>
                </a:solidFill>
              </a:rPr>
              <a:t>Significantly worse than England</a:t>
            </a:r>
          </a:p>
        </p:txBody>
      </p:sp>
      <p:sp>
        <p:nvSpPr>
          <p:cNvPr id="45" name="TextBox 44"/>
          <p:cNvSpPr txBox="1"/>
          <p:nvPr/>
        </p:nvSpPr>
        <p:spPr>
          <a:xfrm>
            <a:off x="1685414" y="2208193"/>
            <a:ext cx="3024336" cy="276999"/>
          </a:xfrm>
          <a:prstGeom prst="rect">
            <a:avLst/>
          </a:prstGeom>
          <a:noFill/>
        </p:spPr>
        <p:txBody>
          <a:bodyPr wrap="square" rtlCol="0">
            <a:spAutoFit/>
          </a:bodyPr>
          <a:lstStyle/>
          <a:p>
            <a:r>
              <a:rPr lang="en-GB" sz="1200" dirty="0">
                <a:solidFill>
                  <a:schemeClr val="bg1"/>
                </a:solidFill>
              </a:rPr>
              <a:t>Not significantly different from England</a:t>
            </a:r>
          </a:p>
        </p:txBody>
      </p:sp>
      <p:sp>
        <p:nvSpPr>
          <p:cNvPr id="46" name="TextBox 45"/>
          <p:cNvSpPr txBox="1"/>
          <p:nvPr/>
        </p:nvSpPr>
        <p:spPr>
          <a:xfrm>
            <a:off x="1679655" y="2729450"/>
            <a:ext cx="3024336" cy="276999"/>
          </a:xfrm>
          <a:prstGeom prst="rect">
            <a:avLst/>
          </a:prstGeom>
          <a:noFill/>
        </p:spPr>
        <p:txBody>
          <a:bodyPr wrap="square" rtlCol="0">
            <a:spAutoFit/>
          </a:bodyPr>
          <a:lstStyle/>
          <a:p>
            <a:r>
              <a:rPr lang="en-GB" sz="1200" dirty="0">
                <a:solidFill>
                  <a:schemeClr val="bg1"/>
                </a:solidFill>
              </a:rPr>
              <a:t>Significantly better than England</a:t>
            </a:r>
          </a:p>
        </p:txBody>
      </p:sp>
      <p:sp>
        <p:nvSpPr>
          <p:cNvPr id="47" name="TextBox 46"/>
          <p:cNvSpPr txBox="1"/>
          <p:nvPr/>
        </p:nvSpPr>
        <p:spPr>
          <a:xfrm>
            <a:off x="1679268" y="3218819"/>
            <a:ext cx="3024336" cy="276999"/>
          </a:xfrm>
          <a:prstGeom prst="rect">
            <a:avLst/>
          </a:prstGeom>
          <a:noFill/>
        </p:spPr>
        <p:txBody>
          <a:bodyPr wrap="square" rtlCol="0">
            <a:spAutoFit/>
          </a:bodyPr>
          <a:lstStyle/>
          <a:p>
            <a:r>
              <a:rPr lang="en-GB" sz="1200" dirty="0">
                <a:solidFill>
                  <a:schemeClr val="bg1"/>
                </a:solidFill>
              </a:rPr>
              <a:t>Not compared in terms of significance</a:t>
            </a:r>
          </a:p>
        </p:txBody>
      </p:sp>
      <p:sp>
        <p:nvSpPr>
          <p:cNvPr id="48" name="TextBox 47"/>
          <p:cNvSpPr txBox="1"/>
          <p:nvPr/>
        </p:nvSpPr>
        <p:spPr>
          <a:xfrm>
            <a:off x="1679655" y="3720977"/>
            <a:ext cx="3024336" cy="276999"/>
          </a:xfrm>
          <a:prstGeom prst="rect">
            <a:avLst/>
          </a:prstGeom>
          <a:noFill/>
        </p:spPr>
        <p:txBody>
          <a:bodyPr wrap="square" rtlCol="0">
            <a:spAutoFit/>
          </a:bodyPr>
          <a:lstStyle/>
          <a:p>
            <a:r>
              <a:rPr lang="en-GB" sz="1200" dirty="0">
                <a:solidFill>
                  <a:schemeClr val="bg1"/>
                </a:solidFill>
              </a:rPr>
              <a:t>No significant change</a:t>
            </a:r>
          </a:p>
        </p:txBody>
      </p:sp>
      <p:sp>
        <p:nvSpPr>
          <p:cNvPr id="49" name="TextBox 48"/>
          <p:cNvSpPr txBox="1"/>
          <p:nvPr/>
        </p:nvSpPr>
        <p:spPr>
          <a:xfrm>
            <a:off x="1679655" y="4238703"/>
            <a:ext cx="3024336" cy="276999"/>
          </a:xfrm>
          <a:prstGeom prst="rect">
            <a:avLst/>
          </a:prstGeom>
          <a:noFill/>
        </p:spPr>
        <p:txBody>
          <a:bodyPr wrap="square" rtlCol="0">
            <a:spAutoFit/>
          </a:bodyPr>
          <a:lstStyle/>
          <a:p>
            <a:r>
              <a:rPr lang="en-GB" sz="1200" dirty="0">
                <a:solidFill>
                  <a:schemeClr val="bg1"/>
                </a:solidFill>
              </a:rPr>
              <a:t>Improving significantly</a:t>
            </a:r>
          </a:p>
        </p:txBody>
      </p:sp>
      <p:sp>
        <p:nvSpPr>
          <p:cNvPr id="50" name="TextBox 49"/>
          <p:cNvSpPr txBox="1"/>
          <p:nvPr/>
        </p:nvSpPr>
        <p:spPr>
          <a:xfrm>
            <a:off x="1679655" y="4733745"/>
            <a:ext cx="3024336" cy="276999"/>
          </a:xfrm>
          <a:prstGeom prst="rect">
            <a:avLst/>
          </a:prstGeom>
          <a:noFill/>
        </p:spPr>
        <p:txBody>
          <a:bodyPr wrap="square" rtlCol="0">
            <a:spAutoFit/>
          </a:bodyPr>
          <a:lstStyle/>
          <a:p>
            <a:r>
              <a:rPr lang="en-GB" sz="1200" dirty="0">
                <a:solidFill>
                  <a:schemeClr val="bg1"/>
                </a:solidFill>
              </a:rPr>
              <a:t>Worsening significantly</a:t>
            </a:r>
          </a:p>
        </p:txBody>
      </p:sp>
      <p:sp>
        <p:nvSpPr>
          <p:cNvPr id="52" name="TextBox 51"/>
          <p:cNvSpPr txBox="1"/>
          <p:nvPr/>
        </p:nvSpPr>
        <p:spPr>
          <a:xfrm>
            <a:off x="6123221" y="1710914"/>
            <a:ext cx="3024336" cy="276999"/>
          </a:xfrm>
          <a:prstGeom prst="rect">
            <a:avLst/>
          </a:prstGeom>
          <a:noFill/>
        </p:spPr>
        <p:txBody>
          <a:bodyPr wrap="square" rtlCol="0">
            <a:spAutoFit/>
          </a:bodyPr>
          <a:lstStyle/>
          <a:p>
            <a:r>
              <a:rPr lang="en-GB" sz="1200" dirty="0">
                <a:solidFill>
                  <a:schemeClr val="bg1"/>
                </a:solidFill>
              </a:rPr>
              <a:t>No Trend</a:t>
            </a:r>
          </a:p>
        </p:txBody>
      </p:sp>
      <p:sp>
        <p:nvSpPr>
          <p:cNvPr id="53" name="TextBox 52"/>
          <p:cNvSpPr txBox="1"/>
          <p:nvPr/>
        </p:nvSpPr>
        <p:spPr>
          <a:xfrm>
            <a:off x="6123221" y="2234040"/>
            <a:ext cx="3024336" cy="276999"/>
          </a:xfrm>
          <a:prstGeom prst="rect">
            <a:avLst/>
          </a:prstGeom>
          <a:noFill/>
        </p:spPr>
        <p:txBody>
          <a:bodyPr wrap="square" rtlCol="0">
            <a:spAutoFit/>
          </a:bodyPr>
          <a:lstStyle/>
          <a:p>
            <a:r>
              <a:rPr lang="en-GB" sz="1200" dirty="0">
                <a:solidFill>
                  <a:schemeClr val="bg1"/>
                </a:solidFill>
              </a:rPr>
              <a:t>Falling</a:t>
            </a:r>
          </a:p>
        </p:txBody>
      </p:sp>
      <p:sp>
        <p:nvSpPr>
          <p:cNvPr id="54" name="TextBox 53"/>
          <p:cNvSpPr txBox="1"/>
          <p:nvPr/>
        </p:nvSpPr>
        <p:spPr>
          <a:xfrm>
            <a:off x="6135900" y="2832263"/>
            <a:ext cx="3024336" cy="276999"/>
          </a:xfrm>
          <a:prstGeom prst="rect">
            <a:avLst/>
          </a:prstGeom>
          <a:noFill/>
        </p:spPr>
        <p:txBody>
          <a:bodyPr wrap="square" rtlCol="0">
            <a:spAutoFit/>
          </a:bodyPr>
          <a:lstStyle/>
          <a:p>
            <a:r>
              <a:rPr lang="en-GB" sz="1200" dirty="0">
                <a:solidFill>
                  <a:schemeClr val="bg1"/>
                </a:solidFill>
              </a:rPr>
              <a:t>Rising</a:t>
            </a:r>
          </a:p>
        </p:txBody>
      </p:sp>
      <p:sp>
        <p:nvSpPr>
          <p:cNvPr id="55" name="Rectangle 54"/>
          <p:cNvSpPr>
            <a:spLocks noChangeAspect="1"/>
          </p:cNvSpPr>
          <p:nvPr/>
        </p:nvSpPr>
        <p:spPr>
          <a:xfrm>
            <a:off x="5569075" y="3603902"/>
            <a:ext cx="180000" cy="36000"/>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TextBox 55"/>
          <p:cNvSpPr txBox="1"/>
          <p:nvPr/>
        </p:nvSpPr>
        <p:spPr>
          <a:xfrm>
            <a:off x="6139094" y="3452051"/>
            <a:ext cx="3024336" cy="276999"/>
          </a:xfrm>
          <a:prstGeom prst="rect">
            <a:avLst/>
          </a:prstGeom>
          <a:noFill/>
        </p:spPr>
        <p:txBody>
          <a:bodyPr wrap="square" rtlCol="0">
            <a:spAutoFit/>
          </a:bodyPr>
          <a:lstStyle/>
          <a:p>
            <a:r>
              <a:rPr lang="en-GB" sz="1200" dirty="0">
                <a:solidFill>
                  <a:schemeClr val="bg1"/>
                </a:solidFill>
              </a:rPr>
              <a:t>No change</a:t>
            </a:r>
          </a:p>
        </p:txBody>
      </p:sp>
      <p:sp>
        <p:nvSpPr>
          <p:cNvPr id="57" name="Down Arrow 56"/>
          <p:cNvSpPr>
            <a:spLocks noChangeAspect="1"/>
          </p:cNvSpPr>
          <p:nvPr/>
        </p:nvSpPr>
        <p:spPr>
          <a:xfrm flipH="1">
            <a:off x="1177711" y="3713240"/>
            <a:ext cx="88904" cy="144000"/>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Down Arrow 57"/>
          <p:cNvSpPr>
            <a:spLocks noChangeAspect="1"/>
          </p:cNvSpPr>
          <p:nvPr/>
        </p:nvSpPr>
        <p:spPr>
          <a:xfrm flipH="1">
            <a:off x="1177711" y="4286612"/>
            <a:ext cx="88904" cy="144000"/>
          </a:xfrm>
          <a:prstGeom prst="downArrow">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9" name="Down Arrow 58"/>
          <p:cNvSpPr>
            <a:spLocks noChangeAspect="1"/>
          </p:cNvSpPr>
          <p:nvPr/>
        </p:nvSpPr>
        <p:spPr>
          <a:xfrm flipH="1">
            <a:off x="1177711" y="4725866"/>
            <a:ext cx="88904" cy="144000"/>
          </a:xfrm>
          <a:prstGeom prst="downArrow">
            <a:avLst/>
          </a:prstGeom>
          <a:solidFill>
            <a:srgbClr val="FF0000"/>
          </a:solidFill>
          <a:ln>
            <a:solidFill>
              <a:srgbClr val="FF0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ustDataLst>
      <p:tags r:id="rId1"/>
    </p:custDataLst>
    <p:extLst>
      <p:ext uri="{BB962C8B-B14F-4D97-AF65-F5344CB8AC3E}">
        <p14:creationId xmlns:p14="http://schemas.microsoft.com/office/powerpoint/2010/main" val="27485835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42711"/>
            <a:ext cx="5184576" cy="1139143"/>
            <a:chOff x="179512" y="122360"/>
            <a:chExt cx="5184576" cy="1139143"/>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15516" y="122360"/>
              <a:ext cx="5112568" cy="1015663"/>
            </a:xfrm>
            <a:prstGeom prst="rect">
              <a:avLst/>
            </a:prstGeom>
            <a:noFill/>
            <a:effectLst>
              <a:softEdge rad="12700"/>
            </a:effectLst>
          </p:spPr>
          <p:txBody>
            <a:bodyPr wrap="square" rtlCol="0">
              <a:spAutoFit/>
            </a:bodyPr>
            <a:lstStyle/>
            <a:p>
              <a:r>
                <a:rPr lang="en-GB" sz="1000" b="1" dirty="0"/>
                <a:t>1.08 - Gap in the employment rate </a:t>
              </a:r>
            </a:p>
            <a:p>
              <a:r>
                <a:rPr lang="en-GB" sz="1000" dirty="0"/>
                <a:t>The review "Is work good for your health and wellbeing" (2006) concluded that work was generally good for both physical and mental health and wellbeing. The strategy for public health takes a life course approach and this indicator provides a good indication of the impact limiting long-term illness has on employment among those in the "working well" life stage.</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169551"/>
            </a:xfrm>
            <a:prstGeom prst="rect">
              <a:avLst/>
            </a:prstGeom>
            <a:noFill/>
          </p:spPr>
          <p:txBody>
            <a:bodyPr wrap="square" rtlCol="0">
              <a:spAutoFit/>
            </a:bodyPr>
            <a:lstStyle/>
            <a:p>
              <a:r>
                <a:rPr lang="en-GB" sz="1000" b="1" dirty="0"/>
                <a:t>i Between those with a long-term health condition and the overall employment rate</a:t>
              </a:r>
            </a:p>
            <a:p>
              <a:r>
                <a:rPr lang="en-GB" sz="1000" dirty="0"/>
                <a:t>In 2016/17, the gap in the employment rate between those with long term conditions (LTCs) and the overall rate was significantly higher in Derbyshire (36.0%) than in England (29.4%).  It also rose from 33.5% previously.</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Rounded Rectangle 14"/>
          <p:cNvSpPr/>
          <p:nvPr/>
        </p:nvSpPr>
        <p:spPr>
          <a:xfrm>
            <a:off x="6415254" y="6571285"/>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27260" y="6583480"/>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7" y="3378836"/>
            <a:ext cx="3555556" cy="3111111"/>
          </a:xfrm>
          <a:prstGeom prst="rect">
            <a:avLst/>
          </a:prstGeom>
        </p:spPr>
      </p:pic>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779" y="4756201"/>
            <a:ext cx="4757738" cy="1652588"/>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4618" y="1860571"/>
            <a:ext cx="4757738" cy="2343150"/>
          </a:xfrm>
          <a:prstGeom prst="rect">
            <a:avLst/>
          </a:prstGeom>
        </p:spPr>
      </p:pic>
    </p:spTree>
    <p:extLst>
      <p:ext uri="{BB962C8B-B14F-4D97-AF65-F5344CB8AC3E}">
        <p14:creationId xmlns:p14="http://schemas.microsoft.com/office/powerpoint/2010/main" val="20359620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51001"/>
            <a:ext cx="5184576" cy="1130853"/>
            <a:chOff x="179512" y="130650"/>
            <a:chExt cx="5184576" cy="1130853"/>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130650"/>
              <a:ext cx="5112568" cy="1015663"/>
            </a:xfrm>
            <a:prstGeom prst="rect">
              <a:avLst/>
            </a:prstGeom>
            <a:noFill/>
            <a:effectLst>
              <a:softEdge rad="12700"/>
            </a:effectLst>
          </p:spPr>
          <p:txBody>
            <a:bodyPr wrap="square" rtlCol="0">
              <a:spAutoFit/>
            </a:bodyPr>
            <a:lstStyle/>
            <a:p>
              <a:r>
                <a:rPr lang="en-GB" sz="1000" b="1" dirty="0"/>
                <a:t>1.08 Gap in the employment rate </a:t>
              </a:r>
            </a:p>
            <a:p>
              <a:r>
                <a:rPr lang="en-GB" sz="1000" dirty="0"/>
                <a:t>The review "Is work good for your health and wellbeing" (2006) concluded that work was generally good for both physical and mental health and wellbeing. The strategy for public health takes a life course approach and this indicator provides a good indication of the impact limiting long-term illness has on employment among those in the "working well" life stage.</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015663"/>
            </a:xfrm>
            <a:prstGeom prst="rect">
              <a:avLst/>
            </a:prstGeom>
            <a:noFill/>
          </p:spPr>
          <p:txBody>
            <a:bodyPr wrap="square" rtlCol="0">
              <a:spAutoFit/>
            </a:bodyPr>
            <a:lstStyle/>
            <a:p>
              <a:r>
                <a:rPr lang="en-GB" sz="1000" b="1" dirty="0"/>
                <a:t>ii Between those with a learning disability and the overall employment rate</a:t>
              </a:r>
            </a:p>
            <a:p>
              <a:r>
                <a:rPr lang="en-GB" sz="1000" dirty="0"/>
                <a:t>In 2016/17, the gap in the employment rate between those with learning disabilities and the overall rate was significantly higher in Derbyshire (77.0%) than in England (68.7%).  It also rose from 76.0% previously.</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31" y="3352842"/>
            <a:ext cx="3555556" cy="3111111"/>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418" y="1937949"/>
            <a:ext cx="4757738" cy="2233613"/>
          </a:xfrm>
          <a:prstGeom prst="rect">
            <a:avLst/>
          </a:prstGeom>
        </p:spPr>
      </p:pic>
    </p:spTree>
    <p:extLst>
      <p:ext uri="{BB962C8B-B14F-4D97-AF65-F5344CB8AC3E}">
        <p14:creationId xmlns:p14="http://schemas.microsoft.com/office/powerpoint/2010/main" val="916685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59845"/>
            <a:ext cx="5184576" cy="1122009"/>
            <a:chOff x="179512" y="139494"/>
            <a:chExt cx="5184576" cy="1122009"/>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139494"/>
              <a:ext cx="5112568" cy="1015663"/>
            </a:xfrm>
            <a:prstGeom prst="rect">
              <a:avLst/>
            </a:prstGeom>
            <a:noFill/>
            <a:effectLst>
              <a:softEdge rad="12700"/>
            </a:effectLst>
          </p:spPr>
          <p:txBody>
            <a:bodyPr wrap="square" rtlCol="0">
              <a:spAutoFit/>
            </a:bodyPr>
            <a:lstStyle/>
            <a:p>
              <a:r>
                <a:rPr lang="en-GB" sz="1000" b="1" dirty="0"/>
                <a:t>1.08 Gap in the employment rate</a:t>
              </a:r>
            </a:p>
            <a:p>
              <a:r>
                <a:rPr lang="en-GB" sz="1000" dirty="0"/>
                <a:t>The review "Is work good for your health and wellbeing" (2006) concluded that work was generally good for both physical and mental health and wellbeing. The strategy for public health takes a life course approach and this indicator provides a good indication of the impact limiting long-term illness has on employment among those in the "working well" life stage.  </a:t>
              </a:r>
              <a:r>
                <a:rPr lang="en-GB" sz="1000" i="1" dirty="0"/>
                <a:t>See also ASCOF 1F, NHSOF 2.5i and CCGOF 3.17.</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435430"/>
              <a:ext cx="3240360" cy="1323439"/>
            </a:xfrm>
            <a:prstGeom prst="rect">
              <a:avLst/>
            </a:prstGeom>
            <a:noFill/>
          </p:spPr>
          <p:txBody>
            <a:bodyPr wrap="square" rtlCol="0">
              <a:spAutoFit/>
            </a:bodyPr>
            <a:lstStyle/>
            <a:p>
              <a:r>
                <a:rPr lang="en-GB" sz="1000" b="1" dirty="0"/>
                <a:t>iii For those in contact with secondary mental health services and the overall employment rate </a:t>
              </a:r>
            </a:p>
            <a:p>
              <a:r>
                <a:rPr lang="en-GB" sz="1000" dirty="0"/>
                <a:t>In 2016/17, the gap in the employment rate between those in contact with secondary mental health and the overall rate is slightly higher in Derbyshire (68.4%) than in England (67.4%).  It also rose from 62.6% previously.</a:t>
              </a:r>
            </a:p>
            <a:p>
              <a:r>
                <a:rPr lang="en-GB" sz="1000" i="1" dirty="0"/>
                <a:t>There is a data quality issue with this indicator.</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51" y="3420760"/>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775" y="1878280"/>
            <a:ext cx="4757738" cy="2343150"/>
          </a:xfrm>
          <a:prstGeom prst="rect">
            <a:avLst/>
          </a:prstGeom>
        </p:spPr>
      </p:pic>
    </p:spTree>
    <p:extLst>
      <p:ext uri="{BB962C8B-B14F-4D97-AF65-F5344CB8AC3E}">
        <p14:creationId xmlns:p14="http://schemas.microsoft.com/office/powerpoint/2010/main" val="27356065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707886"/>
            </a:xfrm>
            <a:prstGeom prst="rect">
              <a:avLst/>
            </a:prstGeom>
            <a:noFill/>
            <a:effectLst>
              <a:softEdge rad="12700"/>
            </a:effectLst>
          </p:spPr>
          <p:txBody>
            <a:bodyPr wrap="square" rtlCol="0">
              <a:spAutoFit/>
            </a:bodyPr>
            <a:lstStyle/>
            <a:p>
              <a:r>
                <a:rPr lang="en-GB" sz="1000" b="1" dirty="0"/>
                <a:t>1.09 Sickness Absence</a:t>
              </a:r>
            </a:p>
            <a:p>
              <a:r>
                <a:rPr lang="en-GB" sz="1000" dirty="0"/>
                <a:t>The Government's strategy for public health, which adopts a life-course approach and includes a focus on the working-age population in the "working well" stage to help people with health conditions to stay in or return to work.</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861774"/>
            </a:xfrm>
            <a:prstGeom prst="rect">
              <a:avLst/>
            </a:prstGeom>
            <a:noFill/>
          </p:spPr>
          <p:txBody>
            <a:bodyPr wrap="square" rtlCol="0">
              <a:spAutoFit/>
            </a:bodyPr>
            <a:lstStyle/>
            <a:p>
              <a:r>
                <a:rPr lang="en-GB" sz="1000" b="1" dirty="0"/>
                <a:t>i The percentage of employees who had at least one day off in the previous week.</a:t>
              </a:r>
            </a:p>
            <a:p>
              <a:r>
                <a:rPr lang="en-GB" sz="1000" dirty="0"/>
                <a:t>In 2015-17, this percentage was slightly lower, at 2.0%, than in England (2.1%), having fallen from 2.3%.</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409951"/>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418" y="1897129"/>
            <a:ext cx="4757738" cy="2233613"/>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6775" y="4807888"/>
            <a:ext cx="4757738" cy="1543050"/>
          </a:xfrm>
          <a:prstGeom prst="rect">
            <a:avLst/>
          </a:prstGeom>
        </p:spPr>
      </p:pic>
    </p:spTree>
    <p:extLst>
      <p:ext uri="{BB962C8B-B14F-4D97-AF65-F5344CB8AC3E}">
        <p14:creationId xmlns:p14="http://schemas.microsoft.com/office/powerpoint/2010/main" val="39926314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707886"/>
            </a:xfrm>
            <a:prstGeom prst="rect">
              <a:avLst/>
            </a:prstGeom>
            <a:noFill/>
            <a:effectLst>
              <a:softEdge rad="12700"/>
            </a:effectLst>
          </p:spPr>
          <p:txBody>
            <a:bodyPr wrap="square" rtlCol="0">
              <a:spAutoFit/>
            </a:bodyPr>
            <a:lstStyle/>
            <a:p>
              <a:r>
                <a:rPr lang="en-GB" sz="1000" b="1" dirty="0"/>
                <a:t>1.09 Sickness Absence</a:t>
              </a:r>
            </a:p>
            <a:p>
              <a:r>
                <a:rPr lang="en-GB" sz="1000" dirty="0"/>
                <a:t>The Government's strategy for public health, which adopts a life-course approach and includes a focus on the working-age population in the "working well" stage to help people with health conditions to stay in or return to work.</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b="1" dirty="0"/>
                <a:t>ii The percentage of working days lost due to sickness absence</a:t>
              </a:r>
            </a:p>
            <a:p>
              <a:r>
                <a:rPr lang="en-GB" sz="1000" dirty="0"/>
                <a:t>In 2015-17, this percentage was, at 1.1%, the same as for England, having fallen from 1.1%.</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329" y="3359039"/>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6775" y="1987543"/>
            <a:ext cx="4757738" cy="2138363"/>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184" y="4859816"/>
            <a:ext cx="4757738" cy="1447800"/>
          </a:xfrm>
          <a:prstGeom prst="rect">
            <a:avLst/>
          </a:prstGeom>
        </p:spPr>
      </p:pic>
    </p:spTree>
    <p:extLst>
      <p:ext uri="{BB962C8B-B14F-4D97-AF65-F5344CB8AC3E}">
        <p14:creationId xmlns:p14="http://schemas.microsoft.com/office/powerpoint/2010/main" val="39904847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1.10 Killed and seriously injured casualties on England's roads</a:t>
              </a:r>
            </a:p>
            <a:p>
              <a:r>
                <a:rPr lang="en-GB" sz="1000" dirty="0"/>
                <a:t>Motor vehicle traffic accidents are a major cause of preventable deaths and morbidity, particularly in younger age groups. For children and for men aged 20-64 years, mortality rates for motor vehicle traffic accidents are higher in lower socioeconomic groups.  The vast majority of road traffic collisions are preventable and can be avoided through improved education, awareness, road infrastructure and vehicle safety.</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553998"/>
            </a:xfrm>
            <a:prstGeom prst="rect">
              <a:avLst/>
            </a:prstGeom>
            <a:noFill/>
          </p:spPr>
          <p:txBody>
            <a:bodyPr wrap="square" rtlCol="0">
              <a:spAutoFit/>
            </a:bodyPr>
            <a:lstStyle/>
            <a:p>
              <a:r>
                <a:rPr lang="en-GB" sz="1000" dirty="0"/>
                <a:t>In2014-16, the rate per 100,000 population, at 44.9 was significantly higher than for England, at 39.7; it also had risen from 44.5.  </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689" y="3352842"/>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618" y="1917738"/>
            <a:ext cx="4762500" cy="2138363"/>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4618" y="4842253"/>
            <a:ext cx="4762500" cy="1447800"/>
          </a:xfrm>
          <a:prstGeom prst="rect">
            <a:avLst/>
          </a:prstGeom>
        </p:spPr>
      </p:pic>
    </p:spTree>
    <p:extLst>
      <p:ext uri="{BB962C8B-B14F-4D97-AF65-F5344CB8AC3E}">
        <p14:creationId xmlns:p14="http://schemas.microsoft.com/office/powerpoint/2010/main" val="40971282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53321" y="1420592"/>
            <a:ext cx="3915223" cy="145443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69552" y="1411725"/>
            <a:ext cx="3977418" cy="1515800"/>
          </a:xfrm>
          <a:prstGeom prst="rect">
            <a:avLst/>
          </a:prstGeom>
          <a:noFill/>
        </p:spPr>
        <p:txBody>
          <a:bodyPr wrap="square" rtlCol="0">
            <a:spAutoFit/>
          </a:bodyPr>
          <a:lstStyle/>
          <a:p>
            <a:pPr>
              <a:lnSpc>
                <a:spcPts val="1100"/>
              </a:lnSpc>
            </a:pPr>
            <a:r>
              <a:rPr lang="en-GB" sz="1000" spc="-10" dirty="0"/>
              <a:t>Domestic abuse related offences and incidents are defined as threatening behaviour, violence or abuse (psychological, physical, sexual, financial or emotional) between adults, aged 16 and over, who are or have been intimate partners or family members, regardless of gender or sexuality.  Offences have been recorded as a crime, whereas the number of incidents refers to those that were not recorded as a crime and the two categories are mutually exclusive.</a:t>
            </a:r>
          </a:p>
          <a:p>
            <a:pPr>
              <a:lnSpc>
                <a:spcPts val="1100"/>
              </a:lnSpc>
            </a:pPr>
            <a:r>
              <a:rPr lang="en-GB" sz="1000" spc="-10" dirty="0"/>
              <a:t>In 2016/17, the rate per 1,000 population, at 21.7, was lower than for England, at 22.5, having fallen from 22.8.</a:t>
            </a:r>
          </a:p>
          <a:p>
            <a:r>
              <a:rPr lang="en-GB" sz="1000" i="1" spc="-10" dirty="0"/>
              <a:t>  LAs are allocated the rate of the police force area in which they sit.</a:t>
            </a:r>
          </a:p>
        </p:txBody>
      </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69552" y="452591"/>
            <a:ext cx="4214416" cy="903844"/>
            <a:chOff x="69552" y="161936"/>
            <a:chExt cx="5294536" cy="1099567"/>
          </a:xfrm>
        </p:grpSpPr>
        <p:sp>
          <p:nvSpPr>
            <p:cNvPr id="2" name="Rounded Rectangle 1"/>
            <p:cNvSpPr/>
            <p:nvPr/>
          </p:nvSpPr>
          <p:spPr>
            <a:xfrm>
              <a:off x="69552" y="161936"/>
              <a:ext cx="529453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79512" y="201787"/>
              <a:ext cx="5184576" cy="707886"/>
            </a:xfrm>
            <a:prstGeom prst="rect">
              <a:avLst/>
            </a:prstGeom>
            <a:noFill/>
            <a:effectLst>
              <a:softEdge rad="12700"/>
            </a:effectLst>
          </p:spPr>
          <p:txBody>
            <a:bodyPr wrap="square" rtlCol="0">
              <a:spAutoFit/>
            </a:bodyPr>
            <a:lstStyle/>
            <a:p>
              <a:r>
                <a:rPr lang="en-GB" sz="1000" b="1" dirty="0"/>
                <a:t>1.11 Domestic abuse-related incidents and crimes</a:t>
              </a:r>
            </a:p>
            <a:p>
              <a:r>
                <a:rPr lang="en-GB" sz="1000" dirty="0"/>
                <a:t>Tackling domestic abuse as a public health issue is vital for ensuring that some of the most vulnerable people in society receive the support, understanding and treatment they deserve through effective interventions to treat victims and prevent future re-victimisation.</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590" cy="258042"/>
            <a:chOff x="6444208" y="6587514"/>
            <a:chExt cx="259559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37" y="6599335"/>
              <a:ext cx="734861"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3352842"/>
            <a:ext cx="3555556" cy="3111111"/>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618" y="1983182"/>
            <a:ext cx="4762500" cy="2138363"/>
          </a:xfrm>
          <a:prstGeom prst="rect">
            <a:avLst/>
          </a:prstGeom>
        </p:spPr>
      </p:pic>
    </p:spTree>
    <p:extLst>
      <p:ext uri="{BB962C8B-B14F-4D97-AF65-F5344CB8AC3E}">
        <p14:creationId xmlns:p14="http://schemas.microsoft.com/office/powerpoint/2010/main" val="24800272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861774"/>
            </a:xfrm>
            <a:prstGeom prst="rect">
              <a:avLst/>
            </a:prstGeom>
            <a:noFill/>
            <a:effectLst>
              <a:softEdge rad="12700"/>
            </a:effectLst>
          </p:spPr>
          <p:txBody>
            <a:bodyPr wrap="square" rtlCol="0">
              <a:spAutoFit/>
            </a:bodyPr>
            <a:lstStyle/>
            <a:p>
              <a:r>
                <a:rPr lang="en-GB" sz="1000" b="1" dirty="0"/>
                <a:t>1.12 Violent crime </a:t>
              </a:r>
            </a:p>
            <a:p>
              <a:r>
                <a:rPr lang="en-GB" sz="1000" dirty="0"/>
                <a:t>Public health services have an important role to play in tackling violence. Directors of Public Health, located within local authorities, are tasked with looking widely at issues including crime reduction, violence prevention, responses to violence and reducing levels of reoffending, which can also prevent health inequalities.</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b="1" dirty="0"/>
                <a:t>i Hospital admissions for violence</a:t>
              </a:r>
            </a:p>
            <a:p>
              <a:r>
                <a:rPr lang="en-GB" sz="1000" dirty="0"/>
                <a:t>In 201/15-2016/17, the rate of admission per 100,000 population was significantly lower at 33.9, than for either England at 42.9, having fallen from 37.1. </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367067"/>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964" y="1927846"/>
            <a:ext cx="4762500" cy="2276475"/>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8107" y="4806365"/>
            <a:ext cx="4762500" cy="1585913"/>
          </a:xfrm>
          <a:prstGeom prst="rect">
            <a:avLst/>
          </a:prstGeom>
        </p:spPr>
      </p:pic>
    </p:spTree>
    <p:extLst>
      <p:ext uri="{BB962C8B-B14F-4D97-AF65-F5344CB8AC3E}">
        <p14:creationId xmlns:p14="http://schemas.microsoft.com/office/powerpoint/2010/main" val="14286840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861774"/>
            </a:xfrm>
            <a:prstGeom prst="rect">
              <a:avLst/>
            </a:prstGeom>
            <a:noFill/>
            <a:effectLst>
              <a:softEdge rad="12700"/>
            </a:effectLst>
          </p:spPr>
          <p:txBody>
            <a:bodyPr wrap="square" rtlCol="0">
              <a:spAutoFit/>
            </a:bodyPr>
            <a:lstStyle/>
            <a:p>
              <a:r>
                <a:rPr lang="en-GB" sz="1000" b="1" dirty="0"/>
                <a:t>1.12 Violent crime </a:t>
              </a:r>
            </a:p>
            <a:p>
              <a:r>
                <a:rPr lang="en-GB" sz="1000" dirty="0"/>
                <a:t>Public health services have an important role to play in tackling violence. Directors of Public Health, located within local authorities, are tasked with looking widely at issues including crime reduction, violence prevention, responses to violence and reducing levels of reoffending, which can also prevent health inequalities.</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861774"/>
            </a:xfrm>
            <a:prstGeom prst="rect">
              <a:avLst/>
            </a:prstGeom>
            <a:noFill/>
          </p:spPr>
          <p:txBody>
            <a:bodyPr wrap="square" rtlCol="0">
              <a:spAutoFit/>
            </a:bodyPr>
            <a:lstStyle/>
            <a:p>
              <a:r>
                <a:rPr lang="en-GB" sz="1000" b="1" dirty="0"/>
                <a:t>ii Violence offences per 1,000 population</a:t>
              </a:r>
            </a:p>
            <a:p>
              <a:r>
                <a:rPr lang="en-GB" sz="1000" dirty="0"/>
                <a:t>In 2017/18, the rate of offences per 1,000 population was significantly lower at 9.9, than for England at 23.7.   However, the rate had risen from 9.5.  </a:t>
              </a:r>
            </a:p>
            <a:p>
              <a:r>
                <a:rPr lang="en-GB" sz="1000" dirty="0"/>
                <a:t>. </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981" y="4922622"/>
            <a:ext cx="4762500" cy="14478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31660"/>
            <a:ext cx="4762500" cy="2138363"/>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165" y="3397827"/>
            <a:ext cx="3555556" cy="3111111"/>
          </a:xfrm>
          <a:prstGeom prst="rect">
            <a:avLst/>
          </a:prstGeom>
        </p:spPr>
      </p:pic>
    </p:spTree>
    <p:extLst>
      <p:ext uri="{BB962C8B-B14F-4D97-AF65-F5344CB8AC3E}">
        <p14:creationId xmlns:p14="http://schemas.microsoft.com/office/powerpoint/2010/main" val="25075295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861774"/>
            </a:xfrm>
            <a:prstGeom prst="rect">
              <a:avLst/>
            </a:prstGeom>
            <a:noFill/>
            <a:effectLst>
              <a:softEdge rad="12700"/>
            </a:effectLst>
          </p:spPr>
          <p:txBody>
            <a:bodyPr wrap="square" rtlCol="0">
              <a:spAutoFit/>
            </a:bodyPr>
            <a:lstStyle/>
            <a:p>
              <a:r>
                <a:rPr lang="en-GB" sz="1000" b="1" dirty="0"/>
                <a:t>1.12 Violent crime </a:t>
              </a:r>
            </a:p>
            <a:p>
              <a:r>
                <a:rPr lang="en-GB" sz="1000" dirty="0"/>
                <a:t>Public health services have an important role to play in tackling violence. Directors of Public Health, located within local authorities, are tasked with looking widely at issues including crime reduction, violence prevention, responses to violence and reducing levels of reoffending, which can also prevent health inequalities.</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b="1" dirty="0"/>
                <a:t>iii Rate of sexual offences per 1,000 population</a:t>
              </a:r>
            </a:p>
            <a:p>
              <a:r>
                <a:rPr lang="en-GB" sz="1000" dirty="0"/>
                <a:t>The rate of offences per 1,000 population was significantly lower at 1.4, than for either England, at 2.4.  The rate remained the same as previously.</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428581"/>
            <a:ext cx="3555556" cy="3111111"/>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858" y="1994449"/>
            <a:ext cx="4762500" cy="2138363"/>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4379" y="4828637"/>
            <a:ext cx="4762500" cy="1447800"/>
          </a:xfrm>
          <a:prstGeom prst="rect">
            <a:avLst/>
          </a:prstGeom>
        </p:spPr>
      </p:pic>
      <p:sp>
        <p:nvSpPr>
          <p:cNvPr id="34" name="Oval 33"/>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p:cNvSpPr/>
          <p:nvPr/>
        </p:nvSpPr>
        <p:spPr>
          <a:xfrm>
            <a:off x="5796136" y="908720"/>
            <a:ext cx="360040"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5562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34151" y="1988839"/>
            <a:ext cx="4465842" cy="4708981"/>
          </a:xfrm>
          <a:prstGeom prst="rect">
            <a:avLst/>
          </a:prstGeom>
          <a:solidFill>
            <a:schemeClr val="bg1"/>
          </a:solidFill>
        </p:spPr>
        <p:txBody>
          <a:bodyPr wrap="square" rtlCol="0">
            <a:spAutoFit/>
          </a:bodyPr>
          <a:lstStyle/>
          <a:p>
            <a:pPr>
              <a:spcBef>
                <a:spcPts val="0"/>
              </a:spcBef>
            </a:pPr>
            <a:r>
              <a:rPr lang="en-GB" sz="1000" b="1" dirty="0">
                <a:hlinkClick r:id="rId3" action="ppaction://hlinksldjump"/>
              </a:rPr>
              <a:t>PHOF</a:t>
            </a:r>
          </a:p>
          <a:p>
            <a:pPr>
              <a:spcBef>
                <a:spcPts val="0"/>
              </a:spcBef>
            </a:pPr>
            <a:r>
              <a:rPr lang="en-GB" sz="1000" dirty="0">
                <a:hlinkClick r:id="rId4" action="ppaction://hlinksldjump"/>
              </a:rPr>
              <a:t>0.1ii Life expectancy at birth - male</a:t>
            </a:r>
            <a:endParaRPr lang="en-GB" sz="1000" dirty="0"/>
          </a:p>
          <a:p>
            <a:pPr>
              <a:spcBef>
                <a:spcPts val="0"/>
              </a:spcBef>
            </a:pPr>
            <a:r>
              <a:rPr lang="en-GB" sz="1000" dirty="0">
                <a:hlinkClick r:id="rId5" action="ppaction://hlinksldjump"/>
              </a:rPr>
              <a:t>0.1ii Life expectancy at birth – female</a:t>
            </a:r>
            <a:endParaRPr lang="en-GB" sz="1000" dirty="0"/>
          </a:p>
          <a:p>
            <a:pPr>
              <a:spcBef>
                <a:spcPts val="0"/>
              </a:spcBef>
            </a:pPr>
            <a:r>
              <a:rPr lang="en-GB" sz="1000" dirty="0">
                <a:hlinkClick r:id="rId6" action="ppaction://hlinksldjump"/>
              </a:rPr>
              <a:t>0.1ii Life expectancy at 65 - male</a:t>
            </a:r>
            <a:endParaRPr lang="en-GB" sz="1000" dirty="0"/>
          </a:p>
          <a:p>
            <a:pPr>
              <a:spcBef>
                <a:spcPts val="0"/>
              </a:spcBef>
            </a:pPr>
            <a:r>
              <a:rPr lang="en-GB" sz="1000" dirty="0">
                <a:hlinkClick r:id="rId6" action="ppaction://hlinksldjump"/>
              </a:rPr>
              <a:t>0.1ii Life expectancy at 65 - female</a:t>
            </a:r>
            <a:endParaRPr lang="en-GB" sz="1000" dirty="0"/>
          </a:p>
          <a:p>
            <a:pPr>
              <a:spcBef>
                <a:spcPts val="0"/>
              </a:spcBef>
            </a:pPr>
            <a:r>
              <a:rPr lang="en-GB" sz="1000" dirty="0">
                <a:hlinkClick r:id="rId7" action="ppaction://hlinksldjump"/>
              </a:rPr>
              <a:t>0.2iii Inequality in life expectancy at birth – male</a:t>
            </a:r>
            <a:endParaRPr lang="en-GB" sz="1000" dirty="0"/>
          </a:p>
          <a:p>
            <a:pPr>
              <a:spcBef>
                <a:spcPts val="0"/>
              </a:spcBef>
            </a:pPr>
            <a:r>
              <a:rPr lang="en-GB" sz="1000" dirty="0">
                <a:hlinkClick r:id="rId8" action="ppaction://hlinksldjump"/>
              </a:rPr>
              <a:t>0.2iv Gap in life expectancy between Derbyshire and England as a whole - male</a:t>
            </a:r>
            <a:endParaRPr lang="en-GB" sz="1000" dirty="0"/>
          </a:p>
          <a:p>
            <a:pPr>
              <a:spcBef>
                <a:spcPts val="0"/>
              </a:spcBef>
            </a:pPr>
            <a:r>
              <a:rPr lang="en-GB" sz="1000" dirty="0">
                <a:hlinkClick r:id="rId9" action="ppaction://hlinksldjump"/>
              </a:rPr>
              <a:t>0.2iv Gap in life expectancy between Derbyshire and England as a whole - female</a:t>
            </a:r>
            <a:endParaRPr lang="en-GB" sz="1000" dirty="0"/>
          </a:p>
          <a:p>
            <a:pPr>
              <a:spcBef>
                <a:spcPts val="0"/>
              </a:spcBef>
            </a:pPr>
            <a:r>
              <a:rPr lang="en-GB" sz="1000" dirty="0">
                <a:hlinkClick r:id="rId10" action="ppaction://hlinksldjump"/>
              </a:rPr>
              <a:t>1.02i School Readiness - children with free school meals achieving a good level of development</a:t>
            </a:r>
            <a:endParaRPr lang="en-GB" sz="1000" dirty="0"/>
          </a:p>
          <a:p>
            <a:pPr>
              <a:spcBef>
                <a:spcPts val="0"/>
              </a:spcBef>
            </a:pPr>
            <a:r>
              <a:rPr lang="en-GB" sz="1000" dirty="0">
                <a:hlinkClick r:id="rId11" action="ppaction://hlinksldjump"/>
              </a:rPr>
              <a:t>1.02ii School Readiness - pupils achieving the expected level in the phonics screening check</a:t>
            </a:r>
            <a:endParaRPr lang="en-GB" sz="1000" dirty="0"/>
          </a:p>
          <a:p>
            <a:pPr>
              <a:spcBef>
                <a:spcPts val="0"/>
              </a:spcBef>
            </a:pPr>
            <a:r>
              <a:rPr lang="en-GB" sz="1000" dirty="0">
                <a:hlinkClick r:id="rId12" action="ppaction://hlinksldjump"/>
              </a:rPr>
              <a:t>1.02ii School Readiness - pupils with free school meals status achieving in the phonics screening check</a:t>
            </a:r>
            <a:endParaRPr lang="en-GB" sz="1000" dirty="0"/>
          </a:p>
          <a:p>
            <a:pPr>
              <a:spcBef>
                <a:spcPts val="0"/>
              </a:spcBef>
            </a:pPr>
            <a:r>
              <a:rPr lang="en-GB" sz="1000" dirty="0">
                <a:hlinkClick r:id="rId13" action="ppaction://hlinksldjump"/>
              </a:rPr>
              <a:t>1.08i Gap in the employment rate between those with a long-term health condition and the overall employment rate</a:t>
            </a:r>
            <a:endParaRPr lang="en-GB" sz="1000" dirty="0"/>
          </a:p>
          <a:p>
            <a:pPr>
              <a:spcBef>
                <a:spcPts val="0"/>
              </a:spcBef>
            </a:pPr>
            <a:r>
              <a:rPr lang="en-GB" sz="1000" dirty="0">
                <a:hlinkClick r:id="rId14" action="ppaction://hlinksldjump"/>
              </a:rPr>
              <a:t>1.08ii Gap in the employment rate between those with a learning disability and the overall employment rate</a:t>
            </a:r>
            <a:endParaRPr lang="en-GB" sz="1000" dirty="0"/>
          </a:p>
          <a:p>
            <a:pPr>
              <a:spcBef>
                <a:spcPts val="0"/>
              </a:spcBef>
            </a:pPr>
            <a:r>
              <a:rPr lang="en-GB" sz="1000" dirty="0">
                <a:hlinkClick r:id="rId15" action="ppaction://hlinksldjump"/>
              </a:rPr>
              <a:t>1.10 Killed and seriously injured casualties on England's roads</a:t>
            </a:r>
            <a:endParaRPr lang="en-GB" sz="1000" dirty="0"/>
          </a:p>
          <a:p>
            <a:pPr>
              <a:spcBef>
                <a:spcPts val="0"/>
              </a:spcBef>
            </a:pPr>
            <a:r>
              <a:rPr lang="en-GB" sz="1000" dirty="0">
                <a:hlinkClick r:id="rId16" action="ppaction://hlinksldjump"/>
              </a:rPr>
              <a:t>2.02ii Breastfeeding prevalence at 6-8 weeks after birth</a:t>
            </a:r>
            <a:endParaRPr lang="en-GB" sz="1000" dirty="0"/>
          </a:p>
          <a:p>
            <a:pPr>
              <a:spcBef>
                <a:spcPts val="0"/>
              </a:spcBef>
            </a:pPr>
            <a:r>
              <a:rPr lang="en-GB" sz="1000" dirty="0">
                <a:hlinkClick r:id="rId17" action="ppaction://hlinksldjump"/>
              </a:rPr>
              <a:t>2.03 Smoking status at time of delivery</a:t>
            </a:r>
            <a:endParaRPr lang="en-GB" sz="1000" dirty="0"/>
          </a:p>
          <a:p>
            <a:pPr>
              <a:spcBef>
                <a:spcPts val="0"/>
              </a:spcBef>
            </a:pPr>
            <a:r>
              <a:rPr lang="en-GB" sz="1000" dirty="0">
                <a:hlinkClick r:id="rId18" action="ppaction://hlinksldjump"/>
              </a:rPr>
              <a:t>2.06i Child excess weight in 4-5 and 10-11 year olds - 4-5 year olds</a:t>
            </a:r>
            <a:endParaRPr lang="en-GB" sz="1000" dirty="0"/>
          </a:p>
          <a:p>
            <a:pPr>
              <a:spcBef>
                <a:spcPts val="0"/>
              </a:spcBef>
            </a:pPr>
            <a:r>
              <a:rPr lang="en-GB" sz="1000" dirty="0">
                <a:hlinkClick r:id="rId19" action="ppaction://hlinksldjump"/>
              </a:rPr>
              <a:t>2.08ii Percentage of children aged 5-16 who have been in care for at least 12 months on 31st March whose score in the SDQ indicates cause for concern </a:t>
            </a:r>
            <a:endParaRPr lang="en-GB" sz="1000" dirty="0"/>
          </a:p>
          <a:p>
            <a:pPr>
              <a:spcBef>
                <a:spcPts val="0"/>
              </a:spcBef>
            </a:pPr>
            <a:r>
              <a:rPr lang="en-GB" sz="1000" dirty="0">
                <a:hlinkClick r:id="rId20" action="ppaction://hlinksldjump"/>
              </a:rPr>
              <a:t>2.10ii Emergency Hospital Admissions for Intentional Self-Harm</a:t>
            </a:r>
            <a:endParaRPr lang="en-GB" sz="1000" dirty="0"/>
          </a:p>
          <a:p>
            <a:pPr>
              <a:spcBef>
                <a:spcPts val="0"/>
              </a:spcBef>
            </a:pPr>
            <a:r>
              <a:rPr lang="en-GB" sz="1000" dirty="0">
                <a:hlinkClick r:id="rId21" action="ppaction://hlinksldjump"/>
              </a:rPr>
              <a:t>2.11v Average number of portions of fruit consumed daily at age 15 (WAY survey)</a:t>
            </a:r>
            <a:endParaRPr lang="en-GB" sz="1000" dirty="0"/>
          </a:p>
        </p:txBody>
      </p:sp>
      <p:grpSp>
        <p:nvGrpSpPr>
          <p:cNvPr id="5" name="Group 4"/>
          <p:cNvGrpSpPr/>
          <p:nvPr/>
        </p:nvGrpSpPr>
        <p:grpSpPr>
          <a:xfrm>
            <a:off x="144000" y="468000"/>
            <a:ext cx="1440160" cy="1368152"/>
            <a:chOff x="3419872" y="1340768"/>
            <a:chExt cx="1440160" cy="1368152"/>
          </a:xfrm>
        </p:grpSpPr>
        <p:sp>
          <p:nvSpPr>
            <p:cNvPr id="6" name="Oval 5">
              <a:hlinkClick r:id="rId22" action="ppaction://hlinksldjump"/>
            </p:cNvPr>
            <p:cNvSpPr/>
            <p:nvPr/>
          </p:nvSpPr>
          <p:spPr>
            <a:xfrm>
              <a:off x="3419872" y="1340768"/>
              <a:ext cx="1440160" cy="1368152"/>
            </a:xfrm>
            <a:prstGeom prst="ellipse">
              <a:avLst/>
            </a:prstGeom>
            <a:solidFill>
              <a:schemeClr val="bg1"/>
            </a:solid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1"/>
            <p:cNvSpPr txBox="1">
              <a:spLocks/>
            </p:cNvSpPr>
            <p:nvPr/>
          </p:nvSpPr>
          <p:spPr>
            <a:xfrm>
              <a:off x="3779912" y="1710720"/>
              <a:ext cx="665578" cy="628247"/>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3500" b="1" kern="1200">
                  <a:solidFill>
                    <a:schemeClr val="bg1"/>
                  </a:solidFill>
                  <a:latin typeface="+mj-lt"/>
                  <a:ea typeface="+mj-ea"/>
                  <a:cs typeface="+mj-cs"/>
                </a:defRPr>
              </a:lvl1pPr>
            </a:lstStyle>
            <a:p>
              <a:r>
                <a:rPr lang="en-GB" sz="2000" dirty="0">
                  <a:solidFill>
                    <a:srgbClr val="FF0000"/>
                  </a:solidFill>
                </a:rPr>
                <a:t>Red</a:t>
              </a:r>
            </a:p>
          </p:txBody>
        </p:sp>
      </p:grpSp>
      <p:grpSp>
        <p:nvGrpSpPr>
          <p:cNvPr id="9" name="Group 8"/>
          <p:cNvGrpSpPr/>
          <p:nvPr/>
        </p:nvGrpSpPr>
        <p:grpSpPr>
          <a:xfrm>
            <a:off x="0" y="5249"/>
            <a:ext cx="3491880" cy="369332"/>
            <a:chOff x="0" y="5249"/>
            <a:chExt cx="3491880" cy="369332"/>
          </a:xfrm>
        </p:grpSpPr>
        <p:sp>
          <p:nvSpPr>
            <p:cNvPr id="10" name="Rounded Rectangle 9"/>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sp>
        <p:nvSpPr>
          <p:cNvPr id="12" name="Subtitle 3"/>
          <p:cNvSpPr txBox="1">
            <a:spLocks/>
          </p:cNvSpPr>
          <p:nvPr/>
        </p:nvSpPr>
        <p:spPr>
          <a:xfrm>
            <a:off x="4499993" y="1988840"/>
            <a:ext cx="4608511" cy="4401205"/>
          </a:xfrm>
          <a:prstGeom prst="rect">
            <a:avLst/>
          </a:prstGeom>
          <a:solidFill>
            <a:schemeClr val="bg1"/>
          </a:solidFill>
        </p:spPr>
        <p:txBody>
          <a:bodyPr vert="horz" wrap="square" lIns="91440" tIns="45720" rIns="91440" bIns="45720" rtlCol="0">
            <a:spAutoFit/>
          </a:bodyPr>
          <a:lstStyle>
            <a:lvl1pPr marL="0" indent="0" algn="l" defTabSz="914400"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en-GB" sz="1000" dirty="0">
                <a:hlinkClick r:id="rId23" action="ppaction://hlinksldjump"/>
              </a:rPr>
              <a:t>2.11vi Average number of portions of vegetables consumed daily at age 15 (WAY survey)</a:t>
            </a:r>
          </a:p>
          <a:p>
            <a:pPr>
              <a:spcBef>
                <a:spcPts val="0"/>
              </a:spcBef>
            </a:pPr>
            <a:r>
              <a:rPr lang="en-GB" sz="1000" dirty="0">
                <a:hlinkClick r:id="rId23" action="ppaction://hlinksldjump"/>
              </a:rPr>
              <a:t>2.12 Percentage of adults (aged 18+) classified as overweight or obese</a:t>
            </a:r>
            <a:endParaRPr lang="en-GB" sz="1000" dirty="0"/>
          </a:p>
          <a:p>
            <a:pPr>
              <a:spcBef>
                <a:spcPts val="0"/>
              </a:spcBef>
            </a:pPr>
            <a:r>
              <a:rPr lang="en-GB" sz="1000" dirty="0">
                <a:hlinkClick r:id="rId24" action="ppaction://hlinksldjump"/>
              </a:rPr>
              <a:t>2.15i Successful completion of drug treatment - opiate users</a:t>
            </a:r>
            <a:endParaRPr lang="en-GB" sz="1000" dirty="0"/>
          </a:p>
          <a:p>
            <a:pPr>
              <a:spcBef>
                <a:spcPts val="0"/>
              </a:spcBef>
            </a:pPr>
            <a:r>
              <a:rPr lang="en-GB" sz="1000" dirty="0">
                <a:hlinkClick r:id="rId25" action="ppaction://hlinksldjump"/>
              </a:rPr>
              <a:t>2.15ii Successful completion of drug treatment – non-opiate users</a:t>
            </a:r>
            <a:endParaRPr lang="en-GB" sz="1000" dirty="0"/>
          </a:p>
          <a:p>
            <a:pPr>
              <a:spcBef>
                <a:spcPts val="0"/>
              </a:spcBef>
            </a:pPr>
            <a:r>
              <a:rPr lang="en-GB" sz="1000" dirty="0">
                <a:hlinkClick r:id="rId26" action="ppaction://hlinksldjump"/>
              </a:rPr>
              <a:t>2.15iii Successful completion of alcohol treatment</a:t>
            </a:r>
            <a:endParaRPr lang="en-GB" sz="1000" dirty="0"/>
          </a:p>
          <a:p>
            <a:pPr>
              <a:spcBef>
                <a:spcPts val="0"/>
              </a:spcBef>
            </a:pPr>
            <a:r>
              <a:rPr lang="en-GB" sz="1000" dirty="0">
                <a:hlinkClick r:id="rId27" action="ppaction://hlinksldjump"/>
              </a:rPr>
              <a:t>2.18 Admission episodes for alcohol-related conditions - narrow definition</a:t>
            </a:r>
            <a:endParaRPr lang="en-GB" sz="1000" dirty="0"/>
          </a:p>
          <a:p>
            <a:pPr>
              <a:spcBef>
                <a:spcPts val="0"/>
              </a:spcBef>
            </a:pPr>
            <a:r>
              <a:rPr lang="en-GB" sz="1000" dirty="0">
                <a:hlinkClick r:id="rId28" action="ppaction://hlinksldjump"/>
              </a:rPr>
              <a:t>2.19 Cancer diagnosed at early stage</a:t>
            </a:r>
            <a:endParaRPr lang="en-GB" sz="1000" dirty="0"/>
          </a:p>
          <a:p>
            <a:pPr>
              <a:spcBef>
                <a:spcPts val="0"/>
              </a:spcBef>
            </a:pPr>
            <a:r>
              <a:rPr lang="en-GB" sz="1000" dirty="0">
                <a:hlinkClick r:id="rId29" action="ppaction://hlinksldjump"/>
              </a:rPr>
              <a:t>2.22iii Cumulative percentage of the eligible population aged 40-74 offered an NHS Health Check in the five year period 2013/14 - 2017/18</a:t>
            </a:r>
            <a:endParaRPr lang="en-GB" sz="1000" dirty="0"/>
          </a:p>
          <a:p>
            <a:pPr>
              <a:spcBef>
                <a:spcPts val="0"/>
              </a:spcBef>
            </a:pPr>
            <a:r>
              <a:rPr lang="en-GB" sz="1000" dirty="0">
                <a:hlinkClick r:id="rId30" action="ppaction://hlinksldjump"/>
              </a:rPr>
              <a:t>3.02i Chlamydia detection rate (15-24 year olds) – persons</a:t>
            </a:r>
            <a:endParaRPr lang="en-GB" sz="1000" dirty="0"/>
          </a:p>
          <a:p>
            <a:pPr>
              <a:spcBef>
                <a:spcPts val="0"/>
              </a:spcBef>
            </a:pPr>
            <a:r>
              <a:rPr lang="en-GB" sz="1000" dirty="0">
                <a:hlinkClick r:id="rId31" action="ppaction://hlinksldjump"/>
              </a:rPr>
              <a:t>3.02ii Chlamydia detection rate (15-24 year olds) - males</a:t>
            </a:r>
            <a:endParaRPr lang="en-GB" sz="1000" dirty="0"/>
          </a:p>
          <a:p>
            <a:pPr>
              <a:spcBef>
                <a:spcPts val="0"/>
              </a:spcBef>
            </a:pPr>
            <a:r>
              <a:rPr lang="en-GB" sz="1000" dirty="0">
                <a:hlinkClick r:id="rId32" action="ppaction://hlinksldjump"/>
              </a:rPr>
              <a:t>3.02i Chlamydia detection rate (15-24 year olds) – females</a:t>
            </a:r>
            <a:endParaRPr lang="en-GB" sz="1000" dirty="0"/>
          </a:p>
          <a:p>
            <a:pPr>
              <a:spcBef>
                <a:spcPts val="0"/>
              </a:spcBef>
            </a:pPr>
            <a:r>
              <a:rPr lang="en-GB" sz="1000" dirty="0">
                <a:hlinkClick r:id="rId33" action="ppaction://hlinksldjump"/>
              </a:rPr>
              <a:t>3.03xvi Population vaccination coverage - HPV vaccination for two doses (females 13-14 years old)</a:t>
            </a:r>
            <a:endParaRPr lang="en-GB" sz="1000" dirty="0"/>
          </a:p>
          <a:p>
            <a:pPr>
              <a:spcBef>
                <a:spcPts val="0"/>
              </a:spcBef>
            </a:pPr>
            <a:r>
              <a:rPr lang="en-GB" sz="1000" dirty="0">
                <a:hlinkClick r:id="rId34" action="ppaction://hlinksldjump"/>
              </a:rPr>
              <a:t>4.09ii - Proportion of adults in the population in contact with secondary mental health services </a:t>
            </a:r>
            <a:endParaRPr lang="en-GB" sz="1000" dirty="0"/>
          </a:p>
          <a:p>
            <a:pPr>
              <a:spcBef>
                <a:spcPts val="0"/>
              </a:spcBef>
            </a:pPr>
            <a:r>
              <a:rPr lang="en-GB" sz="1000" dirty="0">
                <a:hlinkClick r:id="rId35" action="ppaction://hlinksldjump"/>
              </a:rPr>
              <a:t>4.14ii Hip fractures in people aged 65 and over - aged 65-79</a:t>
            </a:r>
            <a:endParaRPr lang="en-GB" sz="1000" dirty="0"/>
          </a:p>
          <a:p>
            <a:pPr>
              <a:spcBef>
                <a:spcPts val="0"/>
              </a:spcBef>
            </a:pPr>
            <a:endParaRPr lang="en-GB" sz="1000" dirty="0"/>
          </a:p>
          <a:p>
            <a:pPr>
              <a:spcBef>
                <a:spcPts val="0"/>
              </a:spcBef>
            </a:pPr>
            <a:r>
              <a:rPr lang="en-GB" sz="1000" b="1" dirty="0">
                <a:hlinkClick r:id="rId36" action="ppaction://hlinksldjump"/>
              </a:rPr>
              <a:t>NHSOF</a:t>
            </a:r>
          </a:p>
          <a:p>
            <a:pPr>
              <a:spcBef>
                <a:spcPts val="0"/>
              </a:spcBef>
            </a:pPr>
            <a:r>
              <a:rPr lang="en-GB" sz="1000" dirty="0">
                <a:hlinkClick r:id="rId37" action="ppaction://hlinksldjump"/>
              </a:rPr>
              <a:t>1b Life expectancy at 75 - Male</a:t>
            </a:r>
          </a:p>
          <a:p>
            <a:pPr>
              <a:spcBef>
                <a:spcPts val="0"/>
              </a:spcBef>
            </a:pPr>
            <a:r>
              <a:rPr lang="en-GB" sz="1000" dirty="0">
                <a:hlinkClick r:id="rId37" action="ppaction://hlinksldjump"/>
              </a:rPr>
              <a:t>1b Life expectancy at 75 – Female</a:t>
            </a:r>
            <a:endParaRPr lang="en-GB" sz="1000" dirty="0"/>
          </a:p>
          <a:p>
            <a:pPr>
              <a:spcBef>
                <a:spcPts val="0"/>
              </a:spcBef>
            </a:pPr>
            <a:r>
              <a:rPr lang="en-GB" sz="1000" dirty="0">
                <a:hlinkClick r:id="rId38" action="ppaction://hlinksldjump"/>
              </a:rPr>
              <a:t>3a Emergency admissions for acute conditions that should not usually require hospital admission </a:t>
            </a:r>
            <a:endParaRPr lang="en-GB" sz="1000" dirty="0"/>
          </a:p>
          <a:p>
            <a:pPr>
              <a:spcBef>
                <a:spcPts val="0"/>
              </a:spcBef>
            </a:pPr>
            <a:r>
              <a:rPr lang="en-GB" sz="1000" dirty="0">
                <a:hlinkClick r:id="rId39" action="ppaction://hlinksldjump"/>
              </a:rPr>
              <a:t>3.2 Emergency admissions for children with lower respiratory tract infections (LRTIs)</a:t>
            </a:r>
            <a:endParaRPr lang="en-GB" sz="1000" dirty="0"/>
          </a:p>
          <a:p>
            <a:pPr>
              <a:spcBef>
                <a:spcPts val="0"/>
              </a:spcBef>
            </a:pPr>
            <a:r>
              <a:rPr lang="en-GB" sz="1000" dirty="0">
                <a:hlinkClick r:id="rId40" action="ppaction://hlinksldjump"/>
              </a:rPr>
              <a:t>3.6.ii Proportion of older people (65 and over) who were offered rehabilitation following discharge from acute or community hospital </a:t>
            </a:r>
            <a:endParaRPr lang="en-GB" sz="1000" dirty="0"/>
          </a:p>
        </p:txBody>
      </p:sp>
    </p:spTree>
    <p:custDataLst>
      <p:tags r:id="rId1"/>
    </p:custDataLst>
    <p:extLst>
      <p:ext uri="{BB962C8B-B14F-4D97-AF65-F5344CB8AC3E}">
        <p14:creationId xmlns:p14="http://schemas.microsoft.com/office/powerpoint/2010/main" val="13118253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b="1" dirty="0"/>
                <a:t>i Percentage of offenders who re-offend</a:t>
              </a:r>
            </a:p>
            <a:p>
              <a:r>
                <a:rPr lang="en-GB" sz="1000" dirty="0"/>
                <a:t>In 2014, reoffending was lower in Derbyshire than in England as a whole, at 24.2%, compared with 25.4%, having fallen from 24.9%.</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grpSp>
        <p:nvGrpSpPr>
          <p:cNvPr id="6" name="Group 5"/>
          <p:cNvGrpSpPr/>
          <p:nvPr/>
        </p:nvGrpSpPr>
        <p:grpSpPr>
          <a:xfrm>
            <a:off x="179512" y="346312"/>
            <a:ext cx="5184576" cy="1169551"/>
            <a:chOff x="179512" y="125961"/>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125961"/>
              <a:ext cx="5112568" cy="1169551"/>
            </a:xfrm>
            <a:prstGeom prst="rect">
              <a:avLst/>
            </a:prstGeom>
            <a:noFill/>
            <a:effectLst>
              <a:softEdge rad="12700"/>
            </a:effectLst>
          </p:spPr>
          <p:txBody>
            <a:bodyPr wrap="square" rtlCol="0">
              <a:spAutoFit/>
            </a:bodyPr>
            <a:lstStyle/>
            <a:p>
              <a:r>
                <a:rPr lang="en-GB" sz="1000" b="1" dirty="0"/>
                <a:t>1.13 Re-offending levels</a:t>
              </a:r>
              <a:endParaRPr lang="en-GB" sz="1000" dirty="0"/>
            </a:p>
            <a:p>
              <a:r>
                <a:rPr lang="en-GB" sz="1000" dirty="0"/>
                <a:t>Tackling a person’s offending behaviour is often intrinsically linked to their physical and mental health, and in particular any substance misuse issues. Offenders often also experience significant health inequalities that will need to be identified, examined and addressed locally in partnership with organisations across the criminal justice system. Furthermore, a large proportion of families with multiple needs are managed through the criminal justice system, and their issues are inter-generational. </a:t>
              </a:r>
            </a:p>
          </p:txBody>
        </p:sp>
      </p:gr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624" y="3352842"/>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618" y="1945770"/>
            <a:ext cx="4762500" cy="2138363"/>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2798" y="4835078"/>
            <a:ext cx="4762500" cy="1447800"/>
          </a:xfrm>
          <a:prstGeom prst="rect">
            <a:avLst/>
          </a:prstGeom>
        </p:spPr>
      </p:pic>
      <p:grpSp>
        <p:nvGrpSpPr>
          <p:cNvPr id="36" name="Group 35"/>
          <p:cNvGrpSpPr/>
          <p:nvPr/>
        </p:nvGrpSpPr>
        <p:grpSpPr>
          <a:xfrm>
            <a:off x="5652120" y="613034"/>
            <a:ext cx="648072" cy="673097"/>
            <a:chOff x="5652120" y="613034"/>
            <a:chExt cx="648072" cy="673097"/>
          </a:xfrm>
        </p:grpSpPr>
        <p:sp>
          <p:nvSpPr>
            <p:cNvPr id="37" name="Oval 36"/>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Down Arrow 37"/>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41726174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861774"/>
            </a:xfrm>
            <a:prstGeom prst="rect">
              <a:avLst/>
            </a:prstGeom>
            <a:noFill/>
          </p:spPr>
          <p:txBody>
            <a:bodyPr wrap="square" rtlCol="0">
              <a:spAutoFit/>
            </a:bodyPr>
            <a:lstStyle/>
            <a:p>
              <a:r>
                <a:rPr lang="en-GB" sz="1000" b="1" dirty="0"/>
                <a:t>ii Average number of re-offences per offender</a:t>
              </a:r>
            </a:p>
            <a:p>
              <a:r>
                <a:rPr lang="en-GB" sz="1000" dirty="0"/>
                <a:t>In 2014 , reoffending was significantly lower in Derbyshire than in England as a whole, 0.75 re-offences per offender, compared with 0.82, having fallen from 0.76.</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grpSp>
        <p:nvGrpSpPr>
          <p:cNvPr id="6" name="Group 5"/>
          <p:cNvGrpSpPr/>
          <p:nvPr/>
        </p:nvGrpSpPr>
        <p:grpSpPr>
          <a:xfrm>
            <a:off x="179512" y="346312"/>
            <a:ext cx="5184576" cy="1169551"/>
            <a:chOff x="179512" y="125961"/>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125961"/>
              <a:ext cx="5112568" cy="1169551"/>
            </a:xfrm>
            <a:prstGeom prst="rect">
              <a:avLst/>
            </a:prstGeom>
            <a:noFill/>
            <a:effectLst>
              <a:softEdge rad="12700"/>
            </a:effectLst>
          </p:spPr>
          <p:txBody>
            <a:bodyPr wrap="square" rtlCol="0">
              <a:spAutoFit/>
            </a:bodyPr>
            <a:lstStyle/>
            <a:p>
              <a:r>
                <a:rPr lang="en-GB" sz="1000" b="1" dirty="0"/>
                <a:t>1.13 Re-offending levels</a:t>
              </a:r>
              <a:endParaRPr lang="en-GB" sz="1000" dirty="0"/>
            </a:p>
            <a:p>
              <a:r>
                <a:rPr lang="en-GB" sz="1000" dirty="0"/>
                <a:t>Tackling a person’s offending behaviour is often intrinsically linked to their physical and mental health, and in particular any substance misuse issues. Offenders often also experience significant health inequalities that will need to be identified, examined and addressed locally in partnership with organisations across the criminal justice system. Furthermore, a large proportion of families with multiple needs are managed through the criminal justice system, and their issues are inter-generational. </a:t>
              </a:r>
            </a:p>
          </p:txBody>
        </p:sp>
      </p:grpSp>
      <p:grpSp>
        <p:nvGrpSpPr>
          <p:cNvPr id="36" name="Group 35"/>
          <p:cNvGrpSpPr/>
          <p:nvPr/>
        </p:nvGrpSpPr>
        <p:grpSpPr>
          <a:xfrm>
            <a:off x="5652120" y="613034"/>
            <a:ext cx="648072" cy="673097"/>
            <a:chOff x="5652120" y="613034"/>
            <a:chExt cx="648072" cy="673097"/>
          </a:xfrm>
        </p:grpSpPr>
        <p:sp>
          <p:nvSpPr>
            <p:cNvPr id="37" name="Oval 36"/>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Down Arrow 37"/>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8964" y="4859816"/>
            <a:ext cx="4762500" cy="14478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277" y="3360663"/>
            <a:ext cx="3555556" cy="3111111"/>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037" y="1913245"/>
            <a:ext cx="4762500" cy="2138363"/>
          </a:xfrm>
          <a:prstGeom prst="rect">
            <a:avLst/>
          </a:prstGeom>
        </p:spPr>
      </p:pic>
    </p:spTree>
    <p:extLst>
      <p:ext uri="{BB962C8B-B14F-4D97-AF65-F5344CB8AC3E}">
        <p14:creationId xmlns:p14="http://schemas.microsoft.com/office/powerpoint/2010/main" val="39593648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dirty="0"/>
                <a:t>In 2017, the rate of first offending was 113.6 per 1,000 population in Derbyshire, significantly lower than in England as a whole, at 166.4, having fallen significantly from 173.9.</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grpSp>
        <p:nvGrpSpPr>
          <p:cNvPr id="6" name="Group 5"/>
          <p:cNvGrpSpPr/>
          <p:nvPr/>
        </p:nvGrpSpPr>
        <p:grpSpPr>
          <a:xfrm>
            <a:off x="179512" y="346312"/>
            <a:ext cx="5184576" cy="1169551"/>
            <a:chOff x="179512" y="125961"/>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125961"/>
              <a:ext cx="5112568" cy="1169551"/>
            </a:xfrm>
            <a:prstGeom prst="rect">
              <a:avLst/>
            </a:prstGeom>
            <a:noFill/>
            <a:effectLst>
              <a:softEdge rad="12700"/>
            </a:effectLst>
          </p:spPr>
          <p:txBody>
            <a:bodyPr wrap="square" rtlCol="0">
              <a:spAutoFit/>
            </a:bodyPr>
            <a:lstStyle/>
            <a:p>
              <a:r>
                <a:rPr lang="en-GB" sz="1000" b="1" dirty="0"/>
                <a:t>13iii First time offenders</a:t>
              </a:r>
            </a:p>
            <a:p>
              <a:r>
                <a:rPr lang="en-GB" sz="1000" dirty="0"/>
                <a:t>Tackling a person’s offending behaviour is often intrinsically linked to their physical and mental health, and in particular any substance misuse issues. Offenders often also experience significant health inequalities that will need to be identified, examined and addressed locally in partnership with organisations across the criminal justice system. Furthermore, a large proportion of families with multiple needs are managed through the criminal justice system, and their issues are inter-generational. </a:t>
              </a:r>
            </a:p>
          </p:txBody>
        </p:sp>
      </p:grpSp>
      <p:grpSp>
        <p:nvGrpSpPr>
          <p:cNvPr id="36" name="Group 35"/>
          <p:cNvGrpSpPr/>
          <p:nvPr/>
        </p:nvGrpSpPr>
        <p:grpSpPr>
          <a:xfrm>
            <a:off x="5652120" y="613034"/>
            <a:ext cx="648072" cy="673097"/>
            <a:chOff x="5652120" y="613034"/>
            <a:chExt cx="648072" cy="673097"/>
          </a:xfrm>
        </p:grpSpPr>
        <p:sp>
          <p:nvSpPr>
            <p:cNvPr id="37" name="Oval 36"/>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Down Arrow 37"/>
            <p:cNvSpPr/>
            <p:nvPr/>
          </p:nvSpPr>
          <p:spPr>
            <a:xfrm>
              <a:off x="5868144" y="783340"/>
              <a:ext cx="216024" cy="349898"/>
            </a:xfrm>
            <a:prstGeom prst="downArrow">
              <a:avLst/>
            </a:prstGeom>
            <a:solidFill>
              <a:srgbClr val="00B050"/>
            </a:solidFill>
            <a:ln>
              <a:solidFill>
                <a:srgbClr val="00B05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528" y="3397827"/>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240" y="1962401"/>
            <a:ext cx="4762500" cy="2138363"/>
          </a:xfrm>
          <a:prstGeom prst="rect">
            <a:avLst/>
          </a:prstGeom>
        </p:spPr>
      </p:pic>
    </p:spTree>
    <p:extLst>
      <p:ext uri="{BB962C8B-B14F-4D97-AF65-F5344CB8AC3E}">
        <p14:creationId xmlns:p14="http://schemas.microsoft.com/office/powerpoint/2010/main" val="41815090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b="1" dirty="0"/>
                <a:t>i Complaints about noise</a:t>
              </a:r>
            </a:p>
            <a:p>
              <a:r>
                <a:rPr lang="en-GB" sz="1000" dirty="0"/>
                <a:t>The rate per 1,000 population in 2015/16 was significantly lower in Derbyshire (4.3) than in England (6.3), but remains the same as for the previous year.</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grpSp>
        <p:nvGrpSpPr>
          <p:cNvPr id="6" name="Group 5"/>
          <p:cNvGrpSpPr/>
          <p:nvPr/>
        </p:nvGrpSpPr>
        <p:grpSpPr>
          <a:xfrm>
            <a:off x="179512" y="346312"/>
            <a:ext cx="5184576" cy="1169551"/>
            <a:chOff x="179512" y="125961"/>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125961"/>
              <a:ext cx="5112568" cy="1169551"/>
            </a:xfrm>
            <a:prstGeom prst="rect">
              <a:avLst/>
            </a:prstGeom>
            <a:noFill/>
            <a:effectLst>
              <a:softEdge rad="12700"/>
            </a:effectLst>
          </p:spPr>
          <p:txBody>
            <a:bodyPr wrap="square" rtlCol="0">
              <a:spAutoFit/>
            </a:bodyPr>
            <a:lstStyle/>
            <a:p>
              <a:r>
                <a:rPr lang="en-GB" sz="1000" b="1" dirty="0"/>
                <a:t>1.14 Exposure to road, rail and air transport noise</a:t>
              </a:r>
            </a:p>
            <a:p>
              <a:r>
                <a:rPr lang="en-GB" sz="1000" dirty="0"/>
                <a:t>There are a number of direct and indirect links between exposure to noise and health and wellbeing outcomes. Complaints about noise are the largest single cause of complaint to most local authorities.  Exposure to noise can cause disturbance and interfere with activities, leading to annoyance and increased stress.  Furthermore, there is increasing evidence that exposure to high levels of noise can cause direct health effects such as  heart attacks and other health issues.</a:t>
              </a:r>
            </a:p>
          </p:txBody>
        </p:sp>
      </p:grpSp>
      <p:sp>
        <p:nvSpPr>
          <p:cNvPr id="37" name="Oval 36"/>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7037" y="1990560"/>
            <a:ext cx="4762500" cy="220503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67" y="3355880"/>
            <a:ext cx="3555556" cy="3111111"/>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2965" y="4806365"/>
            <a:ext cx="4762500" cy="1514475"/>
          </a:xfrm>
          <a:prstGeom prst="rect">
            <a:avLst/>
          </a:prstGeom>
        </p:spPr>
      </p:pic>
      <p:sp>
        <p:nvSpPr>
          <p:cNvPr id="34" name="Rectangle 33"/>
          <p:cNvSpPr/>
          <p:nvPr/>
        </p:nvSpPr>
        <p:spPr>
          <a:xfrm>
            <a:off x="5796136" y="908720"/>
            <a:ext cx="360040"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227477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b="1" dirty="0"/>
                <a:t>ii 65dB(A) or more, during the daytime</a:t>
              </a:r>
              <a:endParaRPr lang="en-GB" sz="1000" dirty="0"/>
            </a:p>
            <a:p>
              <a:r>
                <a:rPr lang="en-GB" sz="1000" dirty="0"/>
                <a:t>In 2011, the percentage of the population exposed, at 3.5%, was lower than for England (5.2%), up from the previous value of 3.1% in 2006.</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grpSp>
        <p:nvGrpSpPr>
          <p:cNvPr id="6" name="Group 5"/>
          <p:cNvGrpSpPr/>
          <p:nvPr/>
        </p:nvGrpSpPr>
        <p:grpSpPr>
          <a:xfrm>
            <a:off x="179512" y="346312"/>
            <a:ext cx="5184576" cy="1169551"/>
            <a:chOff x="179512" y="125961"/>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125961"/>
              <a:ext cx="5112568" cy="1169551"/>
            </a:xfrm>
            <a:prstGeom prst="rect">
              <a:avLst/>
            </a:prstGeom>
            <a:noFill/>
            <a:effectLst>
              <a:softEdge rad="12700"/>
            </a:effectLst>
          </p:spPr>
          <p:txBody>
            <a:bodyPr wrap="square" rtlCol="0">
              <a:spAutoFit/>
            </a:bodyPr>
            <a:lstStyle/>
            <a:p>
              <a:r>
                <a:rPr lang="en-GB" sz="1000" b="1" dirty="0"/>
                <a:t>1.14 Exposure to road, rail and air transport noise</a:t>
              </a:r>
            </a:p>
            <a:p>
              <a:r>
                <a:rPr lang="en-GB" sz="1000" dirty="0"/>
                <a:t>There are a number of direct and indirect links between exposure to noise and health and wellbeing outcomes. Complaints about noise are the largest single cause of complaint to most local authorities.  Exposure to noise can cause disturbance and interfere with activities, leading to annoyance and increased stress.  Furthermore, there is increasing evidence that exposure to high levels of noise can cause direct health effects such as  heart attacks and other health issues.</a:t>
              </a:r>
            </a:p>
          </p:txBody>
        </p:sp>
      </p:gr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8964" y="1893837"/>
            <a:ext cx="4762500" cy="234315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33" y="3397827"/>
            <a:ext cx="3555556" cy="3111111"/>
          </a:xfrm>
          <a:prstGeom prst="rect">
            <a:avLst/>
          </a:prstGeom>
        </p:spPr>
      </p:pic>
      <p:grpSp>
        <p:nvGrpSpPr>
          <p:cNvPr id="30" name="Group 29"/>
          <p:cNvGrpSpPr/>
          <p:nvPr/>
        </p:nvGrpSpPr>
        <p:grpSpPr>
          <a:xfrm>
            <a:off x="5652120" y="613034"/>
            <a:ext cx="648072" cy="673097"/>
            <a:chOff x="5652120" y="613034"/>
            <a:chExt cx="648072" cy="673097"/>
          </a:xfrm>
        </p:grpSpPr>
        <p:sp>
          <p:nvSpPr>
            <p:cNvPr id="35" name="Oval 34"/>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Down Arrow 35"/>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32453260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b="1" dirty="0"/>
                <a:t>ii 55dB(A) or more, during the night-time</a:t>
              </a:r>
              <a:endParaRPr lang="en-GB" sz="1000" dirty="0"/>
            </a:p>
            <a:p>
              <a:r>
                <a:rPr lang="en-GB" sz="1000" dirty="0"/>
                <a:t>In 2011, the percentage of the population exposed, at 6.3%, was lower than for England (58.0%), down from the previous value of 9.1% in 2006.</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grpSp>
        <p:nvGrpSpPr>
          <p:cNvPr id="6" name="Group 5"/>
          <p:cNvGrpSpPr/>
          <p:nvPr/>
        </p:nvGrpSpPr>
        <p:grpSpPr>
          <a:xfrm>
            <a:off x="179512" y="346312"/>
            <a:ext cx="5184576" cy="1169551"/>
            <a:chOff x="179512" y="125961"/>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125961"/>
              <a:ext cx="5112568" cy="1169551"/>
            </a:xfrm>
            <a:prstGeom prst="rect">
              <a:avLst/>
            </a:prstGeom>
            <a:noFill/>
            <a:effectLst>
              <a:softEdge rad="12700"/>
            </a:effectLst>
          </p:spPr>
          <p:txBody>
            <a:bodyPr wrap="square" rtlCol="0">
              <a:spAutoFit/>
            </a:bodyPr>
            <a:lstStyle/>
            <a:p>
              <a:r>
                <a:rPr lang="en-GB" sz="1000" b="1" dirty="0"/>
                <a:t>1.14 Exposure to road, rail and air transport noise</a:t>
              </a:r>
            </a:p>
            <a:p>
              <a:r>
                <a:rPr lang="en-GB" sz="1000" dirty="0"/>
                <a:t>There are a number of direct and indirect links between exposure to noise and health and wellbeing outcomes. Complaints about noise are the largest single cause of complaint to most local authorities.  Exposure to noise can cause disturbance and interfere with activities, leading to annoyance and increased stress.  Furthermore, there is increasing evidence that exposure to high levels of noise can cause direct health effects such as  heart attacks and other health issues.</a:t>
              </a:r>
            </a:p>
          </p:txBody>
        </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7" y="3417020"/>
            <a:ext cx="3555556" cy="311111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856926"/>
            <a:ext cx="4762500" cy="2343150"/>
          </a:xfrm>
          <a:prstGeom prst="rect">
            <a:avLst/>
          </a:prstGeom>
        </p:spPr>
      </p:pic>
      <p:grpSp>
        <p:nvGrpSpPr>
          <p:cNvPr id="29" name="Group 28"/>
          <p:cNvGrpSpPr/>
          <p:nvPr/>
        </p:nvGrpSpPr>
        <p:grpSpPr>
          <a:xfrm>
            <a:off x="5652120" y="613034"/>
            <a:ext cx="648072" cy="673097"/>
            <a:chOff x="5652120" y="613034"/>
            <a:chExt cx="648072" cy="673097"/>
          </a:xfrm>
        </p:grpSpPr>
        <p:sp>
          <p:nvSpPr>
            <p:cNvPr id="30" name="Oval 29"/>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Down Arrow 34"/>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9234842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52022"/>
            <a:ext cx="5471514" cy="1220847"/>
            <a:chOff x="58662" y="131671"/>
            <a:chExt cx="5471513" cy="1220847"/>
          </a:xfrm>
        </p:grpSpPr>
        <p:sp>
          <p:nvSpPr>
            <p:cNvPr id="2" name="Rounded Rectangle 1"/>
            <p:cNvSpPr/>
            <p:nvPr/>
          </p:nvSpPr>
          <p:spPr>
            <a:xfrm>
              <a:off x="58662" y="161936"/>
              <a:ext cx="5471513" cy="11426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131671"/>
              <a:ext cx="5377433" cy="1220847"/>
            </a:xfrm>
            <a:prstGeom prst="rect">
              <a:avLst/>
            </a:prstGeom>
            <a:noFill/>
            <a:effectLst>
              <a:softEdge rad="12700"/>
            </a:effectLst>
          </p:spPr>
          <p:txBody>
            <a:bodyPr wrap="square" rtlCol="0">
              <a:spAutoFit/>
            </a:bodyPr>
            <a:lstStyle/>
            <a:p>
              <a:pPr>
                <a:lnSpc>
                  <a:spcPts val="1100"/>
                </a:lnSpc>
              </a:pPr>
              <a:r>
                <a:rPr lang="en-GB" sz="1000" b="1" dirty="0"/>
                <a:t>1.15 Statutory homelessness </a:t>
              </a:r>
            </a:p>
            <a:p>
              <a:pPr>
                <a:lnSpc>
                  <a:spcPts val="1100"/>
                </a:lnSpc>
              </a:pPr>
              <a:r>
                <a:rPr lang="en-GB" sz="1000" dirty="0"/>
                <a:t>Homelessness is associated with severe poverty and is a social determinant of health. Homelessness is associated with adverse health, education and social outcomes, particularly for children. To be deemed statutorily homeless a household must have become unintentionally homeless. Households and individuals that are in temporary accommodation or are eligible but not in priority need can have greater public health needs than the population as a whole. As such, statutorily homeless households contain some of the most vulnerable and needy members of our communities.</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861774"/>
            </a:xfrm>
            <a:prstGeom prst="rect">
              <a:avLst/>
            </a:prstGeom>
            <a:noFill/>
          </p:spPr>
          <p:txBody>
            <a:bodyPr wrap="square" rtlCol="0">
              <a:spAutoFit/>
            </a:bodyPr>
            <a:lstStyle/>
            <a:p>
              <a:r>
                <a:rPr lang="en-GB" sz="1000" b="1" dirty="0"/>
                <a:t>i eligible homeless people not in priority need per 1,000 households</a:t>
              </a:r>
              <a:endParaRPr lang="en-GB" sz="1000" dirty="0"/>
            </a:p>
            <a:p>
              <a:r>
                <a:rPr lang="en-GB" sz="1000" dirty="0"/>
                <a:t>At 0.5 in 2017/18 the rate was significantly lower than England (0.8) and had fallen from 0.6 in the previous period. </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590" cy="258042"/>
            <a:chOff x="6444208" y="6587514"/>
            <a:chExt cx="259559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37" y="6599335"/>
              <a:ext cx="734861"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7037" y="1910919"/>
            <a:ext cx="4762500" cy="2138363"/>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433" y="3352842"/>
            <a:ext cx="3555556" cy="3111111"/>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037" y="4834982"/>
            <a:ext cx="4762500" cy="1462088"/>
          </a:xfrm>
          <a:prstGeom prst="rect">
            <a:avLst/>
          </a:prstGeom>
        </p:spPr>
      </p:pic>
    </p:spTree>
    <p:extLst>
      <p:ext uri="{BB962C8B-B14F-4D97-AF65-F5344CB8AC3E}">
        <p14:creationId xmlns:p14="http://schemas.microsoft.com/office/powerpoint/2010/main" val="18580692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8662" y="352022"/>
            <a:ext cx="5471514" cy="1220847"/>
            <a:chOff x="58662" y="131671"/>
            <a:chExt cx="5471513" cy="1220847"/>
          </a:xfrm>
        </p:grpSpPr>
        <p:sp>
          <p:nvSpPr>
            <p:cNvPr id="2" name="Rounded Rectangle 1"/>
            <p:cNvSpPr/>
            <p:nvPr/>
          </p:nvSpPr>
          <p:spPr>
            <a:xfrm>
              <a:off x="58662" y="161936"/>
              <a:ext cx="5471513" cy="114260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58662" y="131671"/>
              <a:ext cx="5377433" cy="1220847"/>
            </a:xfrm>
            <a:prstGeom prst="rect">
              <a:avLst/>
            </a:prstGeom>
            <a:noFill/>
            <a:effectLst>
              <a:softEdge rad="12700"/>
            </a:effectLst>
          </p:spPr>
          <p:txBody>
            <a:bodyPr wrap="square" rtlCol="0">
              <a:spAutoFit/>
            </a:bodyPr>
            <a:lstStyle/>
            <a:p>
              <a:pPr>
                <a:lnSpc>
                  <a:spcPts val="1100"/>
                </a:lnSpc>
              </a:pPr>
              <a:r>
                <a:rPr lang="en-GB" sz="1000" b="1" dirty="0"/>
                <a:t>1.15 Statutory homelessness </a:t>
              </a:r>
            </a:p>
            <a:p>
              <a:pPr>
                <a:lnSpc>
                  <a:spcPts val="1100"/>
                </a:lnSpc>
              </a:pPr>
              <a:r>
                <a:rPr lang="en-GB" sz="1000" dirty="0"/>
                <a:t>Homelessness is associated with severe poverty and is a social determinant of health. Homelessness is associated with adverse health, education and social outcomes, particularly for children. To be deemed statutorily homeless a household must have become unintentionally homeless. Households and individuals that are in temporary accommodation or are eligible but not in priority need can have greater public health needs than the population as a whole. As such, statutorily homeless households contain some of the most vulnerable and needy members of our communities.</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b="1" dirty="0"/>
                <a:t>ii households in temporary accommodation</a:t>
              </a:r>
            </a:p>
            <a:p>
              <a:r>
                <a:rPr lang="en-GB" sz="1000" dirty="0"/>
                <a:t>At 0.1 in 2017/18 the rate per 1,000 population was significantly lower than England (3.4) and had fallen from 0.2 in the previous period. </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420760"/>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4513" y="1917739"/>
            <a:ext cx="4762500" cy="2138363"/>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895" y="4793822"/>
            <a:ext cx="4762500" cy="1462088"/>
          </a:xfrm>
          <a:prstGeom prst="rect">
            <a:avLst/>
          </a:prstGeom>
        </p:spPr>
      </p:pic>
    </p:spTree>
    <p:extLst>
      <p:ext uri="{BB962C8B-B14F-4D97-AF65-F5344CB8AC3E}">
        <p14:creationId xmlns:p14="http://schemas.microsoft.com/office/powerpoint/2010/main" val="4565989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707886"/>
            </a:xfrm>
            <a:prstGeom prst="rect">
              <a:avLst/>
            </a:prstGeom>
            <a:noFill/>
            <a:effectLst>
              <a:softEdge rad="12700"/>
            </a:effectLst>
          </p:spPr>
          <p:txBody>
            <a:bodyPr wrap="square" rtlCol="0">
              <a:spAutoFit/>
            </a:bodyPr>
            <a:lstStyle/>
            <a:p>
              <a:r>
                <a:rPr lang="en-GB" sz="1000" b="1" dirty="0"/>
                <a:t>1.16 Utilisation of outdoor space for exercise/health reasons</a:t>
              </a:r>
            </a:p>
            <a:p>
              <a:r>
                <a:rPr lang="en-GB" sz="1000" dirty="0"/>
                <a:t>There is strong evidence to suggest that green spaces have a beneficial impact on physical and mental wellbeing and cognitive function through both physical access and usage.</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dirty="0"/>
                <a:t>The proportion of residents using outdoor space in Derbyshire between March 2015 and February 2016 was, at (18.5%), higher than in England (at 17.9) but had not changed from the previous period.</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352842"/>
            <a:ext cx="3555556" cy="3111111"/>
          </a:xfrm>
          <a:prstGeom prst="rect">
            <a:avLst/>
          </a:prstGeom>
        </p:spPr>
      </p:pic>
      <p:sp>
        <p:nvSpPr>
          <p:cNvPr id="40" name="Rectangle 39"/>
          <p:cNvSpPr/>
          <p:nvPr/>
        </p:nvSpPr>
        <p:spPr>
          <a:xfrm>
            <a:off x="5796136" y="908720"/>
            <a:ext cx="360040" cy="7200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964" y="1927846"/>
            <a:ext cx="4762500" cy="2138363"/>
          </a:xfrm>
          <a:prstGeom prst="rect">
            <a:avLst/>
          </a:prstGeom>
        </p:spPr>
      </p:pic>
    </p:spTree>
    <p:extLst>
      <p:ext uri="{BB962C8B-B14F-4D97-AF65-F5344CB8AC3E}">
        <p14:creationId xmlns:p14="http://schemas.microsoft.com/office/powerpoint/2010/main" val="8686350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74581"/>
            <a:ext cx="5184576" cy="1099567"/>
            <a:chOff x="179512" y="154230"/>
            <a:chExt cx="5184576" cy="1099567"/>
          </a:xfrm>
        </p:grpSpPr>
        <p:sp>
          <p:nvSpPr>
            <p:cNvPr id="2" name="Rounded Rectangle 1"/>
            <p:cNvSpPr/>
            <p:nvPr/>
          </p:nvSpPr>
          <p:spPr>
            <a:xfrm>
              <a:off x="179512" y="154230"/>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707886"/>
            </a:xfrm>
            <a:prstGeom prst="rect">
              <a:avLst/>
            </a:prstGeom>
            <a:noFill/>
            <a:effectLst>
              <a:softEdge rad="12700"/>
            </a:effectLst>
          </p:spPr>
          <p:txBody>
            <a:bodyPr wrap="square" rtlCol="0">
              <a:spAutoFit/>
            </a:bodyPr>
            <a:lstStyle/>
            <a:p>
              <a:r>
                <a:rPr lang="en-GB" sz="1000" b="1" dirty="0"/>
                <a:t>1.17 Fuel Poverty</a:t>
              </a:r>
            </a:p>
            <a:p>
              <a:r>
                <a:rPr lang="en-GB" sz="1000" dirty="0"/>
                <a:t>There is compelling evidence that the drivers of fuel poverty (low income, poor energy efficiency and energy prices) are strongly linked to living at low temperatures and that low temperatures are strongly linked to a range of negative health outcomes. </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707886"/>
            </a:xfrm>
            <a:prstGeom prst="rect">
              <a:avLst/>
            </a:prstGeom>
            <a:noFill/>
          </p:spPr>
          <p:txBody>
            <a:bodyPr wrap="square" rtlCol="0">
              <a:spAutoFit/>
            </a:bodyPr>
            <a:lstStyle/>
            <a:p>
              <a:r>
                <a:rPr lang="en-GB" sz="1000" dirty="0"/>
                <a:t>In 2016, the proportion of households living in fuel poverty in Derbyshire, at 11.6%, was higher than in England 11.1%, falling from 12.1% in the previous period.</a:t>
              </a: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32242" y="6609986"/>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7" y="3352842"/>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964" y="1958990"/>
            <a:ext cx="4762500" cy="2138363"/>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7658" y="4822450"/>
            <a:ext cx="4762500" cy="1447800"/>
          </a:xfrm>
          <a:prstGeom prst="rect">
            <a:avLst/>
          </a:prstGeom>
        </p:spPr>
      </p:pic>
    </p:spTree>
    <p:extLst>
      <p:ext uri="{BB962C8B-B14F-4D97-AF65-F5344CB8AC3E}">
        <p14:creationId xmlns:p14="http://schemas.microsoft.com/office/powerpoint/2010/main" val="1968011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ubtitle 3"/>
          <p:cNvSpPr txBox="1">
            <a:spLocks noGrp="1"/>
          </p:cNvSpPr>
          <p:nvPr>
            <p:ph type="subTitle" idx="1"/>
          </p:nvPr>
        </p:nvSpPr>
        <p:spPr>
          <a:xfrm>
            <a:off x="58662" y="1929571"/>
            <a:ext cx="4441330" cy="4862870"/>
          </a:xfrm>
          <a:prstGeom prst="rect">
            <a:avLst/>
          </a:prstGeom>
          <a:solidFill>
            <a:schemeClr val="bg1"/>
          </a:solidFill>
        </p:spPr>
        <p:txBody>
          <a:bodyPr wrap="square" rtlCol="0">
            <a:spAutoFit/>
          </a:bodyPr>
          <a:lstStyle/>
          <a:p>
            <a:pPr>
              <a:spcBef>
                <a:spcPts val="0"/>
              </a:spcBef>
            </a:pPr>
            <a:r>
              <a:rPr lang="en-GB" sz="1000" b="1" spc="-20" dirty="0">
                <a:hlinkClick r:id="rId2" action="ppaction://hlinksldjump"/>
              </a:rPr>
              <a:t>PHOF</a:t>
            </a:r>
          </a:p>
          <a:p>
            <a:pPr>
              <a:spcBef>
                <a:spcPts val="0"/>
              </a:spcBef>
            </a:pPr>
            <a:r>
              <a:rPr lang="en-GB" sz="1000" spc="-20" dirty="0">
                <a:hlinkClick r:id="rId3" action="ppaction://hlinksldjump"/>
              </a:rPr>
              <a:t>0.1i Healthy life expectancy at birth – males</a:t>
            </a:r>
            <a:endParaRPr lang="en-GB" sz="1000" spc="-20" dirty="0"/>
          </a:p>
          <a:p>
            <a:pPr>
              <a:spcBef>
                <a:spcPts val="0"/>
              </a:spcBef>
            </a:pPr>
            <a:r>
              <a:rPr lang="en-GB" sz="1000" spc="-20" dirty="0">
                <a:hlinkClick r:id="rId4" action="ppaction://hlinksldjump"/>
              </a:rPr>
              <a:t>0.1i Healthy life expectancy at birth – females</a:t>
            </a:r>
            <a:endParaRPr lang="en-GB" sz="1000" spc="-20" dirty="0"/>
          </a:p>
          <a:p>
            <a:pPr>
              <a:spcBef>
                <a:spcPts val="0"/>
              </a:spcBef>
            </a:pPr>
            <a:r>
              <a:rPr lang="en-GB" sz="1000" spc="-20" dirty="0">
                <a:hlinkClick r:id="rId5" action="ppaction://hlinksldjump"/>
              </a:rPr>
              <a:t>0.2iii Inequality in life expectancy at birth – female</a:t>
            </a:r>
            <a:endParaRPr lang="en-GB" sz="1000" spc="-20" dirty="0"/>
          </a:p>
          <a:p>
            <a:pPr>
              <a:spcBef>
                <a:spcPts val="0"/>
              </a:spcBef>
            </a:pPr>
            <a:r>
              <a:rPr lang="en-GB" sz="1000" spc="-20" dirty="0">
                <a:hlinkClick r:id="rId6" action="ppaction://hlinksldjump"/>
              </a:rPr>
              <a:t>0.2iii Inequality in life expectancy at 65 – male</a:t>
            </a:r>
            <a:endParaRPr lang="en-GB" sz="1000" spc="-20" dirty="0"/>
          </a:p>
          <a:p>
            <a:pPr>
              <a:spcBef>
                <a:spcPts val="0"/>
              </a:spcBef>
            </a:pPr>
            <a:r>
              <a:rPr lang="en-GB" sz="1000" spc="-20" dirty="0">
                <a:hlinkClick r:id="rId5" action="ppaction://hlinksldjump"/>
              </a:rPr>
              <a:t>0.2iii Inequality in life expectancy at 65 - female</a:t>
            </a:r>
            <a:endParaRPr lang="en-GB" sz="1000" spc="-20" dirty="0"/>
          </a:p>
          <a:p>
            <a:pPr>
              <a:spcBef>
                <a:spcPts val="0"/>
              </a:spcBef>
            </a:pPr>
            <a:r>
              <a:rPr lang="en-GB" sz="1000" spc="-20" dirty="0">
                <a:hlinkClick r:id="rId7" action="ppaction://hlinksldjump"/>
              </a:rPr>
              <a:t>1.02i School Readiness - children achieving a good level of development</a:t>
            </a:r>
            <a:endParaRPr lang="en-GB" sz="1000" spc="-20" dirty="0"/>
          </a:p>
          <a:p>
            <a:pPr>
              <a:spcBef>
                <a:spcPts val="0"/>
              </a:spcBef>
            </a:pPr>
            <a:r>
              <a:rPr lang="en-GB" sz="1000" spc="-20" dirty="0">
                <a:hlinkClick r:id="rId8" action="ppaction://hlinksldjump"/>
              </a:rPr>
              <a:t>1.09i Sickness Absence - The percentage of employees who had at least one day off in the previous week.</a:t>
            </a:r>
            <a:endParaRPr lang="en-GB" sz="1000" spc="-20" dirty="0"/>
          </a:p>
          <a:p>
            <a:pPr>
              <a:spcBef>
                <a:spcPts val="0"/>
              </a:spcBef>
            </a:pPr>
            <a:r>
              <a:rPr lang="en-GB" sz="1000" spc="-20" dirty="0">
                <a:hlinkClick r:id="rId9" action="ppaction://hlinksldjump"/>
              </a:rPr>
              <a:t>1.09ii Sickness Absence - The percentage of working days lost due to sickness absence</a:t>
            </a:r>
            <a:endParaRPr lang="en-GB" sz="1000" spc="-20" dirty="0"/>
          </a:p>
          <a:p>
            <a:pPr>
              <a:spcBef>
                <a:spcPts val="0"/>
              </a:spcBef>
            </a:pPr>
            <a:r>
              <a:rPr lang="en-GB" sz="1000" spc="-20" dirty="0">
                <a:hlinkClick r:id="rId10" action="ppaction://hlinksldjump"/>
              </a:rPr>
              <a:t>1.13i Re-offending levels - Percentage of offenders who re-offend</a:t>
            </a:r>
            <a:endParaRPr lang="en-GB" sz="1000" spc="-20" dirty="0"/>
          </a:p>
          <a:p>
            <a:pPr>
              <a:spcBef>
                <a:spcPts val="0"/>
              </a:spcBef>
            </a:pPr>
            <a:r>
              <a:rPr lang="en-GB" sz="1000" spc="-20" dirty="0">
                <a:hlinkClick r:id="rId11" action="ppaction://hlinksldjump"/>
              </a:rPr>
              <a:t>1.16 Utilisation of outdoor space for exercise/health reasons</a:t>
            </a:r>
            <a:endParaRPr lang="en-GB" sz="1000" spc="-20" dirty="0"/>
          </a:p>
          <a:p>
            <a:pPr>
              <a:spcBef>
                <a:spcPts val="0"/>
              </a:spcBef>
            </a:pPr>
            <a:r>
              <a:rPr lang="en-GB" sz="1000" spc="-20" dirty="0">
                <a:hlinkClick r:id="rId12" action="ppaction://hlinksldjump"/>
              </a:rPr>
              <a:t>1.18i Social Isolation - Percentage of adult social care users who have as much social contact as they would like</a:t>
            </a:r>
            <a:endParaRPr lang="en-GB" sz="1000" spc="-20" dirty="0"/>
          </a:p>
          <a:p>
            <a:pPr>
              <a:spcBef>
                <a:spcPts val="0"/>
              </a:spcBef>
            </a:pPr>
            <a:r>
              <a:rPr lang="en-GB" sz="1000" spc="-20" dirty="0">
                <a:hlinkClick r:id="rId13" action="ppaction://hlinksldjump"/>
              </a:rPr>
              <a:t>1.18ii Social Isolation - Percentage of adult carers who have as much social contact as they would like</a:t>
            </a:r>
            <a:endParaRPr lang="en-GB" sz="1000" spc="-20" dirty="0"/>
          </a:p>
          <a:p>
            <a:pPr>
              <a:spcBef>
                <a:spcPts val="0"/>
              </a:spcBef>
            </a:pPr>
            <a:r>
              <a:rPr lang="en-GB" sz="1000" spc="-20" dirty="0">
                <a:hlinkClick r:id="rId14" action="ppaction://hlinksldjump"/>
              </a:rPr>
              <a:t>2.02i Breastfeeding initiation</a:t>
            </a:r>
            <a:endParaRPr lang="en-GB" sz="1000" spc="-20" dirty="0"/>
          </a:p>
          <a:p>
            <a:pPr>
              <a:spcBef>
                <a:spcPts val="0"/>
              </a:spcBef>
            </a:pPr>
            <a:r>
              <a:rPr lang="en-GB" sz="1000" spc="-20" dirty="0">
                <a:hlinkClick r:id="rId15" action="ppaction://hlinksldjump"/>
              </a:rPr>
              <a:t>2.04 Under 18 conceptions</a:t>
            </a:r>
            <a:endParaRPr lang="en-GB" sz="1000" spc="-20" dirty="0"/>
          </a:p>
          <a:p>
            <a:pPr>
              <a:spcBef>
                <a:spcPts val="0"/>
              </a:spcBef>
            </a:pPr>
            <a:r>
              <a:rPr lang="en-GB" sz="1000" spc="-20" dirty="0">
                <a:hlinkClick r:id="rId16" action="ppaction://hlinksldjump"/>
              </a:rPr>
              <a:t>2.04 Under 18 conceptions: conceptions in those aged under 16</a:t>
            </a:r>
            <a:endParaRPr lang="en-GB" sz="1000" spc="-20" dirty="0"/>
          </a:p>
          <a:p>
            <a:pPr>
              <a:spcBef>
                <a:spcPts val="0"/>
              </a:spcBef>
            </a:pPr>
            <a:r>
              <a:rPr lang="en-GB" sz="1000" spc="-20" dirty="0">
                <a:hlinkClick r:id="rId17" action="ppaction://hlinksldjump"/>
              </a:rPr>
              <a:t>2.05ii Proportion of children aged 2-2½yrs offered ASQ-3 as part of the Healthy Child Programme or integrated review </a:t>
            </a:r>
            <a:endParaRPr lang="en-GB" sz="1000" spc="-20" dirty="0"/>
          </a:p>
          <a:p>
            <a:pPr>
              <a:spcBef>
                <a:spcPts val="0"/>
              </a:spcBef>
            </a:pPr>
            <a:r>
              <a:rPr lang="en-GB" sz="1000" spc="-20" dirty="0">
                <a:hlinkClick r:id="rId18" action="ppaction://hlinksldjump"/>
              </a:rPr>
              <a:t>2.07ii Hospital admissions caused by unintentional and deliberate injuries in young people (aged 15-24 years)</a:t>
            </a:r>
            <a:endParaRPr lang="en-GB" sz="1000" spc="-20" dirty="0"/>
          </a:p>
          <a:p>
            <a:pPr>
              <a:spcBef>
                <a:spcPts val="0"/>
              </a:spcBef>
            </a:pPr>
            <a:r>
              <a:rPr lang="en-GB" sz="1000" spc="-20" dirty="0">
                <a:hlinkClick r:id="rId19" action="ppaction://hlinksldjump"/>
              </a:rPr>
              <a:t>2.11iii Average number of portions of vegetables consumed daily (adults)</a:t>
            </a:r>
            <a:endParaRPr lang="en-GB" sz="1000" spc="-20" dirty="0"/>
          </a:p>
          <a:p>
            <a:pPr>
              <a:spcBef>
                <a:spcPts val="0"/>
              </a:spcBef>
            </a:pPr>
            <a:r>
              <a:rPr lang="en-GB" sz="1000" spc="-20" dirty="0">
                <a:hlinkClick r:id="rId20" action="ppaction://hlinksldjump"/>
              </a:rPr>
              <a:t>2.11iv Proportion of the population meeting the recommended ‘5-a-day’ at age 15</a:t>
            </a:r>
            <a:endParaRPr lang="en-GB" sz="1000" spc="-20" dirty="0"/>
          </a:p>
          <a:p>
            <a:pPr>
              <a:spcBef>
                <a:spcPts val="0"/>
              </a:spcBef>
            </a:pPr>
            <a:r>
              <a:rPr lang="en-GB" sz="1000" spc="-20" dirty="0">
                <a:hlinkClick r:id="rId21" action="ppaction://hlinksldjump"/>
              </a:rPr>
              <a:t>2.13ii Percentage of physically inactive adults</a:t>
            </a:r>
            <a:endParaRPr lang="en-GB" sz="1000" spc="-20" dirty="0"/>
          </a:p>
          <a:p>
            <a:pPr>
              <a:spcBef>
                <a:spcPts val="0"/>
              </a:spcBef>
            </a:pPr>
            <a:r>
              <a:rPr lang="en-GB" sz="1000" spc="-20" dirty="0">
                <a:hlinkClick r:id="rId22" action="ppaction://hlinksldjump"/>
              </a:rPr>
              <a:t>2.14 Smoking Prevalence in adults - current smokers (APS)</a:t>
            </a:r>
            <a:endParaRPr lang="en-GB" sz="1000" spc="-20" dirty="0"/>
          </a:p>
          <a:p>
            <a:pPr>
              <a:spcBef>
                <a:spcPts val="0"/>
              </a:spcBef>
            </a:pPr>
            <a:r>
              <a:rPr lang="en-GB" sz="1000" spc="-20" dirty="0">
                <a:hlinkClick r:id="rId23" action="ppaction://hlinksldjump"/>
              </a:rPr>
              <a:t>2.15iv Deaths from drugs misuse</a:t>
            </a:r>
            <a:endParaRPr lang="en-GB" sz="1000" spc="-20" dirty="0"/>
          </a:p>
          <a:p>
            <a:pPr>
              <a:spcBef>
                <a:spcPts val="0"/>
              </a:spcBef>
            </a:pPr>
            <a:r>
              <a:rPr lang="en-GB" sz="1000" spc="-20" dirty="0">
                <a:hlinkClick r:id="rId24" action="ppaction://hlinksldjump"/>
              </a:rPr>
              <a:t>2.17 Estimated diabetes diagnosis rate</a:t>
            </a:r>
            <a:endParaRPr lang="en-GB" sz="1000" spc="-20" dirty="0"/>
          </a:p>
        </p:txBody>
      </p:sp>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grpSp>
        <p:nvGrpSpPr>
          <p:cNvPr id="8" name="Group 7"/>
          <p:cNvGrpSpPr/>
          <p:nvPr/>
        </p:nvGrpSpPr>
        <p:grpSpPr>
          <a:xfrm>
            <a:off x="144000" y="468000"/>
            <a:ext cx="1440160" cy="1368152"/>
            <a:chOff x="3419872" y="1340768"/>
            <a:chExt cx="1440160" cy="1368152"/>
          </a:xfrm>
        </p:grpSpPr>
        <p:sp>
          <p:nvSpPr>
            <p:cNvPr id="9" name="Oval 8">
              <a:hlinkClick r:id="rId25" action="ppaction://hlinksldjump"/>
            </p:cNvPr>
            <p:cNvSpPr/>
            <p:nvPr/>
          </p:nvSpPr>
          <p:spPr>
            <a:xfrm>
              <a:off x="3419872" y="1340768"/>
              <a:ext cx="1440160" cy="1368152"/>
            </a:xfrm>
            <a:prstGeom prst="ellipse">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3618390" y="1710720"/>
              <a:ext cx="1043123" cy="628247"/>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3500" b="1" kern="1200">
                  <a:solidFill>
                    <a:schemeClr val="bg1"/>
                  </a:solidFill>
                  <a:latin typeface="+mj-lt"/>
                  <a:ea typeface="+mj-ea"/>
                  <a:cs typeface="+mj-cs"/>
                </a:defRPr>
              </a:lvl1pPr>
            </a:lstStyle>
            <a:p>
              <a:r>
                <a:rPr lang="en-GB" sz="2000" dirty="0">
                  <a:solidFill>
                    <a:srgbClr val="FFC000"/>
                  </a:solidFill>
                </a:rPr>
                <a:t>Amber</a:t>
              </a:r>
            </a:p>
          </p:txBody>
        </p:sp>
      </p:grpSp>
      <p:sp>
        <p:nvSpPr>
          <p:cNvPr id="12" name="Subtitle 3"/>
          <p:cNvSpPr txBox="1">
            <a:spLocks/>
          </p:cNvSpPr>
          <p:nvPr/>
        </p:nvSpPr>
        <p:spPr>
          <a:xfrm>
            <a:off x="4499992" y="1314018"/>
            <a:ext cx="4585346" cy="5478423"/>
          </a:xfrm>
          <a:prstGeom prst="rect">
            <a:avLst/>
          </a:prstGeom>
          <a:solidFill>
            <a:schemeClr val="bg1"/>
          </a:solidFill>
        </p:spPr>
        <p:txBody>
          <a:bodyPr vert="horz" wrap="square" lIns="91440" tIns="45720" rIns="91440" bIns="45720" rtlCol="0">
            <a:spAutoFit/>
          </a:bodyPr>
          <a:lstStyle>
            <a:lvl1pPr marL="0" indent="0" algn="l" defTabSz="914400"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r>
              <a:rPr lang="en-GB" sz="1000" spc="-20" dirty="0">
                <a:hlinkClick r:id="rId26" action="ppaction://hlinksldjump"/>
              </a:rPr>
              <a:t>2.23i Self-reported well-being - people with a low satisfaction score</a:t>
            </a:r>
            <a:endParaRPr lang="en-GB" sz="1000" spc="-20" dirty="0"/>
          </a:p>
          <a:p>
            <a:pPr>
              <a:spcBef>
                <a:spcPts val="0"/>
              </a:spcBef>
            </a:pPr>
            <a:r>
              <a:rPr lang="en-GB" sz="1000" spc="-20" dirty="0">
                <a:hlinkClick r:id="rId27" action="ppaction://hlinksldjump"/>
              </a:rPr>
              <a:t>2.23i Self-reported well-being - people with a low worthwhile score</a:t>
            </a:r>
            <a:endParaRPr lang="en-GB" sz="1000" spc="-20" dirty="0"/>
          </a:p>
          <a:p>
            <a:pPr>
              <a:spcBef>
                <a:spcPts val="0"/>
              </a:spcBef>
            </a:pPr>
            <a:r>
              <a:rPr lang="en-GB" sz="1000" spc="-20" dirty="0">
                <a:hlinkClick r:id="rId28" action="ppaction://hlinksldjump"/>
              </a:rPr>
              <a:t>2.23i Self-reported well-being - people with a low happiness score</a:t>
            </a:r>
            <a:endParaRPr lang="en-GB" sz="1000" spc="-20" dirty="0"/>
          </a:p>
          <a:p>
            <a:pPr>
              <a:spcBef>
                <a:spcPts val="0"/>
              </a:spcBef>
            </a:pPr>
            <a:r>
              <a:rPr lang="en-GB" sz="1000" spc="-20" dirty="0">
                <a:hlinkClick r:id="rId29" action="ppaction://hlinksldjump"/>
              </a:rPr>
              <a:t>2.23i Self-reported well-being - people with a high anxiety score</a:t>
            </a:r>
            <a:endParaRPr lang="en-GB" sz="1000" spc="-20" dirty="0"/>
          </a:p>
          <a:p>
            <a:pPr>
              <a:spcBef>
                <a:spcPts val="0"/>
              </a:spcBef>
            </a:pPr>
            <a:r>
              <a:rPr lang="en-GB" sz="1000" spc="-20" dirty="0">
                <a:hlinkClick r:id="rId30" action="ppaction://hlinksldjump"/>
              </a:rPr>
              <a:t>2.24i Emergency hospital admissions due to falls in people age 65 and over - 65+</a:t>
            </a:r>
            <a:r>
              <a:rPr lang="en-GB" sz="1000" spc="-20" dirty="0"/>
              <a:t>-</a:t>
            </a:r>
          </a:p>
          <a:p>
            <a:pPr>
              <a:spcBef>
                <a:spcPts val="0"/>
              </a:spcBef>
            </a:pPr>
            <a:r>
              <a:rPr lang="en-GB" sz="1000" spc="-20" dirty="0">
                <a:hlinkClick r:id="rId31" action="ppaction://hlinksldjump"/>
              </a:rPr>
              <a:t>2.24ii Emergency hospital admissions due to falls in people age 65 and over - 65-79</a:t>
            </a:r>
            <a:endParaRPr lang="en-GB" sz="1000" spc="-20" dirty="0"/>
          </a:p>
          <a:p>
            <a:pPr>
              <a:spcBef>
                <a:spcPts val="0"/>
              </a:spcBef>
            </a:pPr>
            <a:r>
              <a:rPr lang="en-GB" sz="1000" spc="-20" dirty="0">
                <a:hlinkClick r:id="rId32" action="ppaction://hlinksldjump"/>
              </a:rPr>
              <a:t>2.24iii Emergency hospital admissions due to falls in people age 65 and over - 80+</a:t>
            </a:r>
            <a:endParaRPr lang="en-GB" sz="1000" spc="-20" dirty="0"/>
          </a:p>
          <a:p>
            <a:pPr>
              <a:spcBef>
                <a:spcPts val="0"/>
              </a:spcBef>
            </a:pPr>
            <a:r>
              <a:rPr lang="en-GB" sz="1000" spc="-20" dirty="0">
                <a:hlinkClick r:id="rId33" action="ppaction://hlinksldjump"/>
              </a:rPr>
              <a:t>3.04 HIV late diagnosis</a:t>
            </a:r>
            <a:endParaRPr lang="en-GB" sz="1000" spc="-20" dirty="0"/>
          </a:p>
          <a:p>
            <a:pPr>
              <a:spcBef>
                <a:spcPts val="0"/>
              </a:spcBef>
            </a:pPr>
            <a:r>
              <a:rPr lang="en-GB" sz="1000" spc="-20" dirty="0">
                <a:hlinkClick r:id="rId34" action="ppaction://hlinksldjump"/>
              </a:rPr>
              <a:t>3.06 NHS organisations with a board approved sustainable development management plan</a:t>
            </a:r>
            <a:endParaRPr lang="en-GB" sz="1000" spc="-20" dirty="0"/>
          </a:p>
          <a:p>
            <a:pPr>
              <a:spcBef>
                <a:spcPts val="0"/>
              </a:spcBef>
            </a:pPr>
            <a:r>
              <a:rPr lang="en-GB" sz="1000" spc="-20" dirty="0">
                <a:hlinkClick r:id="rId35" action="ppaction://hlinksldjump"/>
              </a:rPr>
              <a:t>4.01 Infant Mortality</a:t>
            </a:r>
            <a:endParaRPr lang="en-GB" sz="1000" spc="-20" dirty="0"/>
          </a:p>
          <a:p>
            <a:pPr>
              <a:spcBef>
                <a:spcPts val="0"/>
              </a:spcBef>
            </a:pPr>
            <a:r>
              <a:rPr lang="en-GB" sz="1000" spc="-20" dirty="0">
                <a:hlinkClick r:id="rId36" action="ppaction://hlinksldjump"/>
              </a:rPr>
              <a:t>4.05i Under 75 mortality rate from cancer</a:t>
            </a:r>
            <a:endParaRPr lang="en-GB" sz="1000" spc="-20" dirty="0"/>
          </a:p>
          <a:p>
            <a:pPr>
              <a:spcBef>
                <a:spcPts val="0"/>
              </a:spcBef>
            </a:pPr>
            <a:r>
              <a:rPr lang="en-GB" sz="1000" spc="-20" dirty="0">
                <a:hlinkClick r:id="rId37" action="ppaction://hlinksldjump"/>
              </a:rPr>
              <a:t>4.05ii Under 75 mortality rate from all cancer considered preventable </a:t>
            </a:r>
            <a:endParaRPr lang="en-GB" sz="1000" spc="-20" dirty="0"/>
          </a:p>
          <a:p>
            <a:pPr>
              <a:spcBef>
                <a:spcPts val="0"/>
              </a:spcBef>
            </a:pPr>
            <a:r>
              <a:rPr lang="en-GB" sz="1000" spc="-20" dirty="0">
                <a:hlinkClick r:id="rId38" action="ppaction://hlinksldjump"/>
              </a:rPr>
              <a:t>4.06i Under 75 mortality rate from liver disease</a:t>
            </a:r>
            <a:endParaRPr lang="en-GB" sz="1000" spc="-20" dirty="0"/>
          </a:p>
          <a:p>
            <a:pPr>
              <a:spcBef>
                <a:spcPts val="0"/>
              </a:spcBef>
            </a:pPr>
            <a:r>
              <a:rPr lang="en-GB" sz="1000" spc="-20" dirty="0">
                <a:hlinkClick r:id="rId39" action="ppaction://hlinksldjump"/>
              </a:rPr>
              <a:t>4.06ii Under 75 mortality rate from all liver disease considered preventable</a:t>
            </a:r>
          </a:p>
          <a:p>
            <a:pPr>
              <a:spcBef>
                <a:spcPts val="0"/>
              </a:spcBef>
            </a:pPr>
            <a:r>
              <a:rPr lang="en-GB" sz="1000" spc="-20" dirty="0">
                <a:hlinkClick r:id="rId40" action="ppaction://hlinksldjump"/>
              </a:rPr>
              <a:t>4.07i Under 75 mortality rate from respiratory disease</a:t>
            </a:r>
            <a:endParaRPr lang="en-GB" sz="1000" spc="-20" dirty="0"/>
          </a:p>
          <a:p>
            <a:pPr>
              <a:spcBef>
                <a:spcPts val="0"/>
              </a:spcBef>
            </a:pPr>
            <a:r>
              <a:rPr lang="en-GB" sz="1000" spc="-20" dirty="0">
                <a:hlinkClick r:id="rId41" action="ppaction://hlinksldjump"/>
              </a:rPr>
              <a:t>4.07ii Under 75 mortality rate from all respiratory disease considered preventable </a:t>
            </a:r>
            <a:endParaRPr lang="en-GB" sz="1000" spc="-20" dirty="0"/>
          </a:p>
          <a:p>
            <a:pPr>
              <a:spcBef>
                <a:spcPts val="0"/>
              </a:spcBef>
            </a:pPr>
            <a:r>
              <a:rPr lang="en-GB" sz="1000" spc="-20" dirty="0">
                <a:hlinkClick r:id="rId42" action="ppaction://hlinksldjump"/>
              </a:rPr>
              <a:t>4.08 Mortality rate from a range of specified communicable diseases, including influenza</a:t>
            </a:r>
            <a:endParaRPr lang="en-GB" sz="1000" spc="-20" dirty="0"/>
          </a:p>
          <a:p>
            <a:pPr>
              <a:spcBef>
                <a:spcPts val="0"/>
              </a:spcBef>
            </a:pPr>
            <a:r>
              <a:rPr lang="en-GB" sz="1000" spc="-20" dirty="0">
                <a:hlinkClick r:id="rId43" action="ppaction://hlinksldjump"/>
              </a:rPr>
              <a:t>4.10 Suicide rate</a:t>
            </a:r>
            <a:endParaRPr lang="en-GB" sz="1000" spc="-20" dirty="0"/>
          </a:p>
          <a:p>
            <a:pPr>
              <a:spcBef>
                <a:spcPts val="0"/>
              </a:spcBef>
            </a:pPr>
            <a:r>
              <a:rPr lang="en-GB" sz="1000" spc="-20" dirty="0">
                <a:hlinkClick r:id="rId44" action="ppaction://hlinksldjump"/>
              </a:rPr>
              <a:t>4.12i Preventable sight loss – age related macular degeneration (AMD)</a:t>
            </a:r>
            <a:endParaRPr lang="en-GB" sz="1000" spc="-20" dirty="0"/>
          </a:p>
          <a:p>
            <a:pPr>
              <a:spcBef>
                <a:spcPts val="0"/>
              </a:spcBef>
            </a:pPr>
            <a:r>
              <a:rPr lang="en-GB" sz="1000" spc="-20" dirty="0">
                <a:hlinkClick r:id="rId45" action="ppaction://hlinksldjump"/>
              </a:rPr>
              <a:t>4.12ii Preventable sight loss - glaucoma</a:t>
            </a:r>
            <a:r>
              <a:rPr lang="en-GB" sz="1000" spc="-20" dirty="0"/>
              <a:t> </a:t>
            </a:r>
          </a:p>
          <a:p>
            <a:pPr>
              <a:spcBef>
                <a:spcPts val="0"/>
              </a:spcBef>
            </a:pPr>
            <a:r>
              <a:rPr lang="en-GB" sz="1000" spc="-20" dirty="0">
                <a:hlinkClick r:id="rId46" action="ppaction://hlinksldjump"/>
              </a:rPr>
              <a:t>4.12iii Preventable sight loss - diabetic eye disease</a:t>
            </a:r>
            <a:r>
              <a:rPr lang="en-GB" sz="1000" spc="-20" dirty="0"/>
              <a:t>d</a:t>
            </a:r>
          </a:p>
          <a:p>
            <a:pPr>
              <a:spcBef>
                <a:spcPts val="0"/>
              </a:spcBef>
            </a:pPr>
            <a:r>
              <a:rPr lang="en-GB" sz="1000" spc="-20" dirty="0">
                <a:hlinkClick r:id="rId47" action="ppaction://hlinksldjump"/>
              </a:rPr>
              <a:t>4.12iv Preventable sight loss - sight loss certifications</a:t>
            </a:r>
            <a:endParaRPr lang="en-GB" sz="1000" spc="-20" dirty="0"/>
          </a:p>
          <a:p>
            <a:pPr>
              <a:spcBef>
                <a:spcPts val="0"/>
              </a:spcBef>
            </a:pPr>
            <a:r>
              <a:rPr lang="en-GB" sz="1000" spc="-20" dirty="0">
                <a:hlinkClick r:id="rId48" action="ppaction://hlinksldjump"/>
              </a:rPr>
              <a:t>4.13 Health related quality of life for older people</a:t>
            </a:r>
            <a:r>
              <a:rPr lang="en-GB" sz="1000" spc="-20" dirty="0"/>
              <a:t> </a:t>
            </a:r>
          </a:p>
          <a:p>
            <a:pPr>
              <a:spcBef>
                <a:spcPts val="0"/>
              </a:spcBef>
            </a:pPr>
            <a:r>
              <a:rPr lang="en-GB" sz="1000" spc="-20" dirty="0">
                <a:hlinkClick r:id="rId49" action="ppaction://hlinksldjump"/>
              </a:rPr>
              <a:t>4.14i Hip fractures in people aged 65 and over </a:t>
            </a:r>
            <a:endParaRPr lang="en-GB" sz="1000" spc="-20" dirty="0"/>
          </a:p>
          <a:p>
            <a:pPr>
              <a:spcBef>
                <a:spcPts val="0"/>
              </a:spcBef>
            </a:pPr>
            <a:r>
              <a:rPr lang="en-GB" sz="1000" spc="-20" dirty="0">
                <a:hlinkClick r:id="rId50" action="ppaction://hlinksldjump"/>
              </a:rPr>
              <a:t>4.14iii Hip fractures in people aged 65 and over - aged 80+</a:t>
            </a:r>
            <a:endParaRPr lang="en-GB" sz="1000" spc="-20" dirty="0"/>
          </a:p>
          <a:p>
            <a:pPr>
              <a:spcBef>
                <a:spcPts val="0"/>
              </a:spcBef>
            </a:pPr>
            <a:r>
              <a:rPr lang="en-GB" sz="1000" spc="-20" dirty="0">
                <a:hlinkClick r:id="rId51" action="ppaction://hlinksldjump"/>
              </a:rPr>
              <a:t>4.15i Excess winter mortality - excess winter deaths index (single year, all ages)</a:t>
            </a:r>
            <a:endParaRPr lang="en-GB" sz="1000" spc="-20" dirty="0"/>
          </a:p>
          <a:p>
            <a:pPr>
              <a:spcBef>
                <a:spcPts val="0"/>
              </a:spcBef>
            </a:pPr>
            <a:r>
              <a:rPr lang="en-GB" sz="1000" spc="-20" dirty="0">
                <a:hlinkClick r:id="rId52" action="ppaction://hlinksldjump"/>
              </a:rPr>
              <a:t>4.15ii Excess winter mortality - excess winter deaths index (single year, age 85+)</a:t>
            </a:r>
            <a:endParaRPr lang="en-GB" sz="1000" spc="-20" dirty="0"/>
          </a:p>
          <a:p>
            <a:pPr>
              <a:spcBef>
                <a:spcPts val="0"/>
              </a:spcBef>
            </a:pPr>
            <a:r>
              <a:rPr lang="en-GB" sz="1000" spc="-20" dirty="0">
                <a:hlinkClick r:id="rId53" action="ppaction://hlinksldjump"/>
              </a:rPr>
              <a:t>4.15iii Excess winter mortality - excess winter deaths index (3 years, all ages)</a:t>
            </a:r>
            <a:endParaRPr lang="en-GB" sz="1000" spc="-20" dirty="0"/>
          </a:p>
          <a:p>
            <a:pPr>
              <a:spcBef>
                <a:spcPts val="0"/>
              </a:spcBef>
            </a:pPr>
            <a:r>
              <a:rPr lang="en-GB" sz="1000" spc="-20" dirty="0">
                <a:hlinkClick r:id="rId54" action="ppaction://hlinksldjump"/>
              </a:rPr>
              <a:t>4.15iv Excess winter mortality - excess winter deaths index (3 years, age 85+)</a:t>
            </a:r>
            <a:endParaRPr lang="en-GB" sz="1000" spc="-20" dirty="0"/>
          </a:p>
          <a:p>
            <a:pPr>
              <a:spcBef>
                <a:spcPts val="0"/>
              </a:spcBef>
            </a:pPr>
            <a:r>
              <a:rPr lang="en-GB" sz="1000" spc="-20" dirty="0">
                <a:hlinkClick r:id="rId55" action="ppaction://hlinksldjump"/>
              </a:rPr>
              <a:t>4.16 Estimated diagnosis rate for people with dementia</a:t>
            </a:r>
            <a:endParaRPr lang="en-GB" sz="1000" spc="-20" dirty="0"/>
          </a:p>
          <a:p>
            <a:pPr>
              <a:spcBef>
                <a:spcPts val="0"/>
              </a:spcBef>
            </a:pPr>
            <a:endParaRPr lang="en-GB" sz="1000" spc="-20" dirty="0"/>
          </a:p>
          <a:p>
            <a:pPr>
              <a:spcBef>
                <a:spcPts val="0"/>
              </a:spcBef>
            </a:pPr>
            <a:r>
              <a:rPr lang="en-GB" sz="1000" b="1" dirty="0">
                <a:hlinkClick r:id="rId56" action="ppaction://hlinksldjump"/>
              </a:rPr>
              <a:t>Amber - NHSOF &amp; ASCOF</a:t>
            </a:r>
            <a:endParaRPr lang="en-GB" sz="1000" b="1" dirty="0"/>
          </a:p>
        </p:txBody>
      </p:sp>
    </p:spTree>
    <p:extLst>
      <p:ext uri="{BB962C8B-B14F-4D97-AF65-F5344CB8AC3E}">
        <p14:creationId xmlns:p14="http://schemas.microsoft.com/office/powerpoint/2010/main" val="9444642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492104"/>
            <a:ext cx="5184576" cy="899456"/>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861774"/>
            </a:xfrm>
            <a:prstGeom prst="rect">
              <a:avLst/>
            </a:prstGeom>
            <a:noFill/>
            <a:effectLst>
              <a:softEdge rad="12700"/>
            </a:effectLst>
          </p:spPr>
          <p:txBody>
            <a:bodyPr wrap="square" rtlCol="0">
              <a:spAutoFit/>
            </a:bodyPr>
            <a:lstStyle/>
            <a:p>
              <a:r>
                <a:rPr lang="en-GB" sz="1000" b="1" dirty="0"/>
                <a:t>Social Isolation</a:t>
              </a:r>
            </a:p>
            <a:p>
              <a:r>
                <a:rPr lang="en-GB" sz="1000" dirty="0"/>
                <a:t>There is a clear link between loneliness and poor mental and physical health. A key element of the Government’s vision for social care is to tackle loneliness and social isolation, supporting people to remain connected to their communities and to develop and maintain connections to their friends and family.</a:t>
              </a:r>
            </a:p>
          </p:txBody>
        </p:sp>
      </p:grpSp>
      <p:grpSp>
        <p:nvGrpSpPr>
          <p:cNvPr id="3" name="Group 2"/>
          <p:cNvGrpSpPr/>
          <p:nvPr/>
        </p:nvGrpSpPr>
        <p:grpSpPr>
          <a:xfrm>
            <a:off x="543412" y="1524889"/>
            <a:ext cx="3026527" cy="1176775"/>
            <a:chOff x="179512" y="1413372"/>
            <a:chExt cx="339115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79512" y="1523918"/>
              <a:ext cx="3391156" cy="798662"/>
            </a:xfrm>
            <a:prstGeom prst="rect">
              <a:avLst/>
            </a:prstGeom>
            <a:noFill/>
          </p:spPr>
          <p:txBody>
            <a:bodyPr wrap="square" rtlCol="0">
              <a:spAutoFit/>
            </a:bodyPr>
            <a:lstStyle/>
            <a:p>
              <a:r>
                <a:rPr lang="en-GB" sz="1000" b="1" dirty="0"/>
                <a:t>1.18i - Percentage of adult social care users who have as much social contact as they would like</a:t>
              </a:r>
            </a:p>
            <a:p>
              <a:r>
                <a:rPr lang="en-GB" sz="1000" dirty="0"/>
                <a:t>In 2017/18, 44.6% of users said that they had as much social contact as they would like, falling from 47.8%, compared to 46.0% in England.</a:t>
              </a:r>
              <a:endParaRPr lang="en-GB" sz="1000" dirty="0">
                <a:solidFill>
                  <a:srgbClr val="FF0000"/>
                </a:solidFill>
              </a:endParaRP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553" y="3353656"/>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964" y="1862793"/>
            <a:ext cx="4762500" cy="2343150"/>
          </a:xfrm>
          <a:prstGeom prst="rect">
            <a:avLst/>
          </a:prstGeom>
        </p:spPr>
      </p:pic>
    </p:spTree>
    <p:extLst>
      <p:ext uri="{BB962C8B-B14F-4D97-AF65-F5344CB8AC3E}">
        <p14:creationId xmlns:p14="http://schemas.microsoft.com/office/powerpoint/2010/main" val="17787221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492855"/>
            <a:ext cx="5184576" cy="899456"/>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861774"/>
            </a:xfrm>
            <a:prstGeom prst="rect">
              <a:avLst/>
            </a:prstGeom>
            <a:noFill/>
            <a:effectLst>
              <a:softEdge rad="12700"/>
            </a:effectLst>
          </p:spPr>
          <p:txBody>
            <a:bodyPr wrap="square" rtlCol="0">
              <a:spAutoFit/>
            </a:bodyPr>
            <a:lstStyle/>
            <a:p>
              <a:r>
                <a:rPr lang="en-GB" sz="1000" b="1" dirty="0"/>
                <a:t>Social Isolation</a:t>
              </a:r>
            </a:p>
            <a:p>
              <a:r>
                <a:rPr lang="en-GB" sz="1000" dirty="0"/>
                <a:t>There is a clear link between loneliness and poor mental and physical health. A key element of the Government’s vision for social care is to tackle loneliness and social isolation, supporting people to remain connected to their communities and to develop and maintain connections to their friends and family.</a:t>
              </a:r>
            </a:p>
          </p:txBody>
        </p:sp>
      </p:grpSp>
      <p:grpSp>
        <p:nvGrpSpPr>
          <p:cNvPr id="3" name="Group 2"/>
          <p:cNvGrpSpPr/>
          <p:nvPr/>
        </p:nvGrpSpPr>
        <p:grpSpPr>
          <a:xfrm>
            <a:off x="611560" y="1524889"/>
            <a:ext cx="3027288" cy="1112024"/>
            <a:chOff x="91453" y="1321183"/>
            <a:chExt cx="3581868" cy="1545509"/>
          </a:xfrm>
        </p:grpSpPr>
        <p:sp>
          <p:nvSpPr>
            <p:cNvPr id="13" name="Rounded Rectangle 12"/>
            <p:cNvSpPr/>
            <p:nvPr/>
          </p:nvSpPr>
          <p:spPr>
            <a:xfrm>
              <a:off x="91453" y="1321183"/>
              <a:ext cx="3493174" cy="154550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94946" y="1466570"/>
              <a:ext cx="3578375" cy="798662"/>
            </a:xfrm>
            <a:prstGeom prst="rect">
              <a:avLst/>
            </a:prstGeom>
            <a:noFill/>
          </p:spPr>
          <p:txBody>
            <a:bodyPr wrap="square" rtlCol="0">
              <a:spAutoFit/>
            </a:bodyPr>
            <a:lstStyle/>
            <a:p>
              <a:r>
                <a:rPr lang="en-GB" sz="1000" b="1" dirty="0"/>
                <a:t>1.18ii - Percentage of adult carers who have as much social contact as they would like</a:t>
              </a:r>
            </a:p>
            <a:p>
              <a:r>
                <a:rPr lang="en-GB" sz="1000" dirty="0"/>
                <a:t>In 2016/17, 34.9% of carers said that they had as much social contact as they would like, falling from 36.9% two years previously, compared to 35.5% in England.  </a:t>
              </a:r>
              <a:endParaRPr lang="en-GB" sz="1000" dirty="0">
                <a:solidFill>
                  <a:srgbClr val="FF0000"/>
                </a:solidFill>
              </a:endParaRPr>
            </a:p>
          </p:txBody>
        </p:sp>
      </p:grpSp>
      <p:grpSp>
        <p:nvGrpSpPr>
          <p:cNvPr id="10" name="Group 9"/>
          <p:cNvGrpSpPr/>
          <p:nvPr/>
        </p:nvGrpSpPr>
        <p:grpSpPr>
          <a:xfrm>
            <a:off x="3999934" y="1524889"/>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27" name="Group 26"/>
            <p:cNvGrpSpPr/>
            <p:nvPr/>
          </p:nvGrpSpPr>
          <p:grpSpPr>
            <a:xfrm>
              <a:off x="6545644" y="6599335"/>
              <a:ext cx="700304" cy="246221"/>
              <a:chOff x="7005353" y="6583745"/>
              <a:chExt cx="720000" cy="246221"/>
            </a:xfrm>
          </p:grpSpPr>
          <p:sp>
            <p:nvSpPr>
              <p:cNvPr id="26" name="Rounded Rectangle 25"/>
              <p:cNvSpPr/>
              <p:nvPr/>
            </p:nvSpPr>
            <p:spPr>
              <a:xfrm>
                <a:off x="7020272" y="6596459"/>
                <a:ext cx="576064" cy="2089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25" name="TextBox 24"/>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ASCOF</a:t>
                </a:r>
              </a:p>
            </p:txBody>
          </p:sp>
        </p:gr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393070"/>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946584"/>
            <a:ext cx="4762500" cy="2233613"/>
          </a:xfrm>
          <a:prstGeom prst="rect">
            <a:avLst/>
          </a:prstGeom>
        </p:spPr>
      </p:pic>
    </p:spTree>
    <p:extLst>
      <p:ext uri="{BB962C8B-B14F-4D97-AF65-F5344CB8AC3E}">
        <p14:creationId xmlns:p14="http://schemas.microsoft.com/office/powerpoint/2010/main" val="31265814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113" y="359845"/>
            <a:ext cx="5184576" cy="1169551"/>
            <a:chOff x="179512" y="139664"/>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3728" y="139664"/>
              <a:ext cx="5112568" cy="1169551"/>
            </a:xfrm>
            <a:prstGeom prst="rect">
              <a:avLst/>
            </a:prstGeom>
            <a:noFill/>
            <a:effectLst>
              <a:softEdge rad="12700"/>
            </a:effectLst>
          </p:spPr>
          <p:txBody>
            <a:bodyPr wrap="square" rtlCol="0">
              <a:spAutoFit/>
            </a:bodyPr>
            <a:lstStyle/>
            <a:p>
              <a:r>
                <a:rPr lang="en-GB" sz="1000" b="1" dirty="0"/>
                <a:t>2.01 Low birth weight of term babies</a:t>
              </a:r>
            </a:p>
            <a:p>
              <a:r>
                <a:rPr lang="en-GB" sz="1000" dirty="0"/>
                <a:t>Low birth weight increases the risk of childhood mortality and of developmental problems for the child and is associated with poorer health in later life. At a population level there are inequalities in low birth weight and a high proportion of low birth weight births could indicate lifestyle issues of the mothers and/or issues with the maternity services.</a:t>
              </a:r>
            </a:p>
            <a:p>
              <a:r>
                <a:rPr lang="en-GB" sz="1000" i="1" dirty="0"/>
                <a:t>See also CCGOF 1.26</a:t>
              </a:r>
            </a:p>
          </p:txBody>
        </p:sp>
      </p:grpSp>
      <p:grpSp>
        <p:nvGrpSpPr>
          <p:cNvPr id="3" name="Group 2"/>
          <p:cNvGrpSpPr/>
          <p:nvPr/>
        </p:nvGrpSpPr>
        <p:grpSpPr>
          <a:xfrm>
            <a:off x="539552" y="1546531"/>
            <a:ext cx="302433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541001" y="1691617"/>
              <a:ext cx="2539404" cy="707886"/>
            </a:xfrm>
            <a:prstGeom prst="rect">
              <a:avLst/>
            </a:prstGeom>
            <a:noFill/>
          </p:spPr>
          <p:txBody>
            <a:bodyPr wrap="square" rtlCol="0">
              <a:spAutoFit/>
            </a:bodyPr>
            <a:lstStyle/>
            <a:p>
              <a:r>
                <a:rPr lang="en-GB" sz="1000" dirty="0"/>
                <a:t>In 2016, the proportion in Derbyshire, at 2.20% was significantly lower than for England (2.79%) and had fallen from 2.28%.  </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21" y="3342023"/>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024" y="1960787"/>
            <a:ext cx="4762500" cy="2138363"/>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1219" y="4859816"/>
            <a:ext cx="4762500" cy="1447800"/>
          </a:xfrm>
          <a:prstGeom prst="rect">
            <a:avLst/>
          </a:prstGeom>
        </p:spPr>
      </p:pic>
    </p:spTree>
    <p:extLst>
      <p:ext uri="{BB962C8B-B14F-4D97-AF65-F5344CB8AC3E}">
        <p14:creationId xmlns:p14="http://schemas.microsoft.com/office/powerpoint/2010/main" val="25156767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113" y="38211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08115" y="210998"/>
              <a:ext cx="5112568" cy="707886"/>
            </a:xfrm>
            <a:prstGeom prst="rect">
              <a:avLst/>
            </a:prstGeom>
            <a:noFill/>
            <a:effectLst>
              <a:softEdge rad="12700"/>
            </a:effectLst>
          </p:spPr>
          <p:txBody>
            <a:bodyPr wrap="square" rtlCol="0">
              <a:spAutoFit/>
            </a:bodyPr>
            <a:lstStyle/>
            <a:p>
              <a:r>
                <a:rPr lang="en-GB" sz="1000" b="1" dirty="0"/>
                <a:t>2.02i Breastfeeding initiation</a:t>
              </a:r>
            </a:p>
            <a:p>
              <a:r>
                <a:rPr lang="en-GB" sz="1000" dirty="0"/>
                <a:t>Increases in breastfeeding are expected to reduce illness in young children, have health benefits for the infant and the mother and result in cost savings to the NHS through reduced hospital admission for the treatment of infection in infants</a:t>
              </a:r>
            </a:p>
          </p:txBody>
        </p:sp>
      </p:grpSp>
      <p:grpSp>
        <p:nvGrpSpPr>
          <p:cNvPr id="3" name="Group 2"/>
          <p:cNvGrpSpPr/>
          <p:nvPr/>
        </p:nvGrpSpPr>
        <p:grpSpPr>
          <a:xfrm>
            <a:off x="56113" y="1546531"/>
            <a:ext cx="3952403" cy="1367556"/>
            <a:chOff x="179512" y="1413372"/>
            <a:chExt cx="3407443"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86911" y="1475306"/>
              <a:ext cx="3400044" cy="1015663"/>
            </a:xfrm>
            <a:prstGeom prst="rect">
              <a:avLst/>
            </a:prstGeom>
            <a:noFill/>
          </p:spPr>
          <p:txBody>
            <a:bodyPr wrap="square" rtlCol="0">
              <a:spAutoFit/>
            </a:bodyPr>
            <a:lstStyle/>
            <a:p>
              <a:r>
                <a:rPr lang="en-GB" sz="1000" dirty="0"/>
                <a:t>In 2014/15, the proportion of all mothers in Derbyshire who breastfeed their babies in the first 48hrs after delivery, at 73.4% was similar to that for England (74.3%) but had risen from 72.6%. </a:t>
              </a:r>
            </a:p>
            <a:p>
              <a:endParaRPr lang="en-GB" sz="1000" dirty="0"/>
            </a:p>
            <a:p>
              <a:r>
                <a:rPr lang="en-GB" sz="1000" dirty="0"/>
                <a:t>Data quality issue mean that no Derbyshire figures have been calculated for 2015/16 or 2016/17 </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229"/>
            <a:chOff x="6444208" y="6587514"/>
            <a:chExt cx="2595600" cy="258229"/>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nvGrpSpPr>
            <p:cNvPr id="42" name="Group 41"/>
            <p:cNvGrpSpPr/>
            <p:nvPr/>
          </p:nvGrpSpPr>
          <p:grpSpPr>
            <a:xfrm>
              <a:off x="7137486" y="6599522"/>
              <a:ext cx="700304" cy="246221"/>
              <a:chOff x="7005353" y="6583745"/>
              <a:chExt cx="720000" cy="246221"/>
            </a:xfrm>
          </p:grpSpPr>
          <p:sp>
            <p:nvSpPr>
              <p:cNvPr id="43" name="Rounded Rectangle 42"/>
              <p:cNvSpPr/>
              <p:nvPr/>
            </p:nvSpPr>
            <p:spPr>
              <a:xfrm>
                <a:off x="7020272" y="6596459"/>
                <a:ext cx="576064" cy="208972"/>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44" name="TextBox 43"/>
              <p:cNvSpPr txBox="1"/>
              <p:nvPr/>
            </p:nvSpPr>
            <p:spPr>
              <a:xfrm>
                <a:off x="7005353" y="6583745"/>
                <a:ext cx="720000" cy="246221"/>
              </a:xfrm>
              <a:prstGeom prst="rect">
                <a:avLst/>
              </a:prstGeom>
              <a:noFill/>
            </p:spPr>
            <p:txBody>
              <a:bodyPr wrap="square" rtlCol="0">
                <a:noAutofit/>
              </a:bodyPr>
              <a:lstStyle/>
              <a:p>
                <a:r>
                  <a:rPr lang="en-GB" sz="1000" dirty="0">
                    <a:solidFill>
                      <a:schemeClr val="bg1"/>
                    </a:solidFill>
                  </a:rPr>
                  <a:t>CCOF</a:t>
                </a:r>
              </a:p>
            </p:txBody>
          </p:sp>
        </p:grpSp>
      </p:grpSp>
      <p:pic>
        <p:nvPicPr>
          <p:cNvPr id="29" name="Picture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58" y="3322125"/>
            <a:ext cx="3555556" cy="3111111"/>
          </a:xfrm>
          <a:prstGeom prst="rect">
            <a:avLst/>
          </a:prstGeom>
        </p:spPr>
      </p:pic>
      <p:sp>
        <p:nvSpPr>
          <p:cNvPr id="41" name="TextBox 40"/>
          <p:cNvSpPr txBox="1"/>
          <p:nvPr/>
        </p:nvSpPr>
        <p:spPr>
          <a:xfrm>
            <a:off x="5524080" y="2705189"/>
            <a:ext cx="2576312" cy="246221"/>
          </a:xfrm>
          <a:prstGeom prst="rect">
            <a:avLst/>
          </a:prstGeom>
          <a:noFill/>
        </p:spPr>
        <p:txBody>
          <a:bodyPr wrap="square" rtlCol="0">
            <a:spAutoFit/>
          </a:bodyPr>
          <a:lstStyle/>
          <a:p>
            <a:r>
              <a:rPr lang="en-GB" sz="1000" dirty="0"/>
              <a:t>Not currently available for this indicator</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0471" y="4808765"/>
            <a:ext cx="4762500" cy="1457325"/>
          </a:xfrm>
          <a:prstGeom prst="rect">
            <a:avLst/>
          </a:prstGeom>
        </p:spPr>
      </p:pic>
    </p:spTree>
    <p:extLst>
      <p:ext uri="{BB962C8B-B14F-4D97-AF65-F5344CB8AC3E}">
        <p14:creationId xmlns:p14="http://schemas.microsoft.com/office/powerpoint/2010/main" val="38671075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56113" y="359845"/>
            <a:ext cx="5184576" cy="1169551"/>
            <a:chOff x="179512" y="139664"/>
            <a:chExt cx="5184576" cy="116955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3728" y="139664"/>
              <a:ext cx="5112568" cy="1169551"/>
            </a:xfrm>
            <a:prstGeom prst="rect">
              <a:avLst/>
            </a:prstGeom>
            <a:noFill/>
            <a:effectLst>
              <a:softEdge rad="12700"/>
            </a:effectLst>
          </p:spPr>
          <p:txBody>
            <a:bodyPr wrap="square" rtlCol="0">
              <a:spAutoFit/>
            </a:bodyPr>
            <a:lstStyle/>
            <a:p>
              <a:r>
                <a:rPr lang="en-GB" sz="1000" b="1" dirty="0"/>
                <a:t>2.02ii Breastfeeding prevalence at 6-8 weeks after birth</a:t>
              </a:r>
            </a:p>
            <a:p>
              <a:r>
                <a:rPr lang="en-GB" sz="1000" dirty="0"/>
                <a:t>The proportion of all infants due a 6-8 week check that are totally or partially breastfed.</a:t>
              </a:r>
              <a:endParaRPr lang="en-GB" sz="1000" b="1" dirty="0"/>
            </a:p>
            <a:p>
              <a:r>
                <a:rPr lang="en-GB" sz="1000" dirty="0"/>
                <a:t>Increases in breastfeeding are expected to reduce illness in young children, have health benefits for the infant and the mother and result in cost savings to the NHS through reduced hospital admission for the treatment of infection in infants</a:t>
              </a:r>
            </a:p>
            <a:p>
              <a:r>
                <a:rPr lang="en-GB" sz="1000" dirty="0"/>
                <a:t>services.</a:t>
              </a:r>
            </a:p>
            <a:p>
              <a:r>
                <a:rPr lang="en-GB" sz="1000" i="1" dirty="0"/>
                <a:t>See also CCGOF 1.15</a:t>
              </a:r>
            </a:p>
          </p:txBody>
        </p:sp>
      </p:grpSp>
      <p:grpSp>
        <p:nvGrpSpPr>
          <p:cNvPr id="3" name="Group 2"/>
          <p:cNvGrpSpPr/>
          <p:nvPr/>
        </p:nvGrpSpPr>
        <p:grpSpPr>
          <a:xfrm>
            <a:off x="479349" y="1555437"/>
            <a:ext cx="3116574" cy="1367556"/>
            <a:chOff x="163844" y="1413372"/>
            <a:chExt cx="3400044"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163844" y="1741927"/>
              <a:ext cx="3400044" cy="374461"/>
            </a:xfrm>
            <a:prstGeom prst="rect">
              <a:avLst/>
            </a:prstGeom>
            <a:noFill/>
          </p:spPr>
          <p:txBody>
            <a:bodyPr wrap="square" rtlCol="0">
              <a:spAutoFit/>
            </a:bodyPr>
            <a:lstStyle/>
            <a:p>
              <a:pPr>
                <a:lnSpc>
                  <a:spcPts val="1100"/>
                </a:lnSpc>
              </a:pPr>
              <a:r>
                <a:rPr lang="en-GB" sz="1000" dirty="0"/>
                <a:t>In 2017/18, the proportion in Derbyshire, at 41.2% was significantly lower than for England (42.7%) but had risen from 40.3%.  </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58" y="3417020"/>
            <a:ext cx="3555556" cy="3111111"/>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6476" y="1915491"/>
            <a:ext cx="4762500" cy="2157413"/>
          </a:xfrm>
          <a:prstGeom prst="rect">
            <a:avLst/>
          </a:prstGeom>
        </p:spPr>
      </p:pic>
    </p:spTree>
    <p:extLst>
      <p:ext uri="{BB962C8B-B14F-4D97-AF65-F5344CB8AC3E}">
        <p14:creationId xmlns:p14="http://schemas.microsoft.com/office/powerpoint/2010/main" val="38555417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34041" y="382117"/>
            <a:ext cx="5510067" cy="1131345"/>
            <a:chOff x="157440" y="161936"/>
            <a:chExt cx="5510067" cy="1131345"/>
          </a:xfrm>
        </p:grpSpPr>
        <p:sp>
          <p:nvSpPr>
            <p:cNvPr id="2" name="Rounded Rectangle 1"/>
            <p:cNvSpPr/>
            <p:nvPr/>
          </p:nvSpPr>
          <p:spPr>
            <a:xfrm>
              <a:off x="179511" y="161936"/>
              <a:ext cx="5487995"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57440" y="175026"/>
              <a:ext cx="5510067" cy="1118255"/>
            </a:xfrm>
            <a:prstGeom prst="rect">
              <a:avLst/>
            </a:prstGeom>
            <a:noFill/>
            <a:effectLst>
              <a:softEdge rad="12700"/>
            </a:effectLst>
          </p:spPr>
          <p:txBody>
            <a:bodyPr wrap="square" rtlCol="0">
              <a:spAutoFit/>
            </a:bodyPr>
            <a:lstStyle/>
            <a:p>
              <a:pPr>
                <a:lnSpc>
                  <a:spcPts val="1000"/>
                </a:lnSpc>
              </a:pPr>
              <a:r>
                <a:rPr lang="en-GB" sz="1000" b="1" spc="-70" dirty="0"/>
                <a:t>2.03 - Smoking status at time of delivery  </a:t>
              </a:r>
              <a:r>
                <a:rPr lang="en-GB" sz="1000" i="1" spc="-70" dirty="0"/>
                <a:t>See also CCGOG 1.14</a:t>
              </a:r>
            </a:p>
            <a:p>
              <a:pPr>
                <a:lnSpc>
                  <a:spcPts val="1000"/>
                </a:lnSpc>
              </a:pPr>
              <a:r>
                <a:rPr lang="en-GB" sz="1000" spc="-70" dirty="0"/>
                <a:t>Smoking in pregnancy has well known detrimental effects for the growth and development of the baby and health of the mother. On average, smokers have more complications during pregnancy and labour, including bleeding during pregnancy, placental abruption and premature rupture of membranes.  Encouraging pregnant women to stop smoking during pregnancy may also help them kick the habit for good, and thus provide health benefits for the mother and reduce exposure to secondhand smoke by the infant.  Smoking during pregnancy can cause serious pregnancy-related health problems. These include complications during labour and an increased risk of miscarriage, premature birth, stillbirth, low birth-weight and sudden unexpected death in infancy.</a:t>
              </a:r>
            </a:p>
          </p:txBody>
        </p:sp>
      </p:grpSp>
      <p:grpSp>
        <p:nvGrpSpPr>
          <p:cNvPr id="3" name="Group 2"/>
          <p:cNvGrpSpPr/>
          <p:nvPr/>
        </p:nvGrpSpPr>
        <p:grpSpPr>
          <a:xfrm>
            <a:off x="539552" y="1546531"/>
            <a:ext cx="3024336" cy="1367556"/>
            <a:chOff x="179512" y="1413372"/>
            <a:chExt cx="3437995"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13508" y="1436152"/>
              <a:ext cx="3403999" cy="553998"/>
            </a:xfrm>
            <a:prstGeom prst="rect">
              <a:avLst/>
            </a:prstGeom>
            <a:noFill/>
          </p:spPr>
          <p:txBody>
            <a:bodyPr wrap="square" rtlCol="0">
              <a:spAutoFit/>
            </a:bodyPr>
            <a:lstStyle/>
            <a:p>
              <a:r>
                <a:rPr lang="en-GB" sz="1000" dirty="0"/>
                <a:t>In 2017/18, the proportion of mothers still smokers at the time of delivery was significantly higher in Derbyshire, at 15.4%, than in England (10.8%), and has risen from 14.1%.</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5" name="Picture 4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352842"/>
            <a:ext cx="3555556" cy="3111111"/>
          </a:xfrm>
          <a:prstGeom prst="rect">
            <a:avLst/>
          </a:prstGeom>
        </p:spPr>
      </p:pic>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3858" y="1927165"/>
            <a:ext cx="4762500" cy="2143125"/>
          </a:xfrm>
          <a:prstGeom prst="rect">
            <a:avLst/>
          </a:prstGeom>
        </p:spPr>
      </p:pic>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3858" y="4877300"/>
            <a:ext cx="4762500" cy="1447800"/>
          </a:xfrm>
          <a:prstGeom prst="rect">
            <a:avLst/>
          </a:prstGeom>
        </p:spPr>
      </p:pic>
    </p:spTree>
    <p:extLst>
      <p:ext uri="{BB962C8B-B14F-4D97-AF65-F5344CB8AC3E}">
        <p14:creationId xmlns:p14="http://schemas.microsoft.com/office/powerpoint/2010/main" val="28088698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6112" y="340822"/>
            <a:ext cx="5474063" cy="1143903"/>
            <a:chOff x="179511" y="120641"/>
            <a:chExt cx="5474063" cy="1143903"/>
          </a:xfrm>
        </p:grpSpPr>
        <p:sp>
          <p:nvSpPr>
            <p:cNvPr id="2" name="Rounded Rectangle 1"/>
            <p:cNvSpPr/>
            <p:nvPr/>
          </p:nvSpPr>
          <p:spPr>
            <a:xfrm>
              <a:off x="179511" y="161936"/>
              <a:ext cx="5379983"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3727" y="120641"/>
              <a:ext cx="5419847" cy="1143903"/>
            </a:xfrm>
            <a:prstGeom prst="rect">
              <a:avLst/>
            </a:prstGeom>
            <a:noFill/>
            <a:effectLst>
              <a:softEdge rad="12700"/>
            </a:effectLst>
          </p:spPr>
          <p:txBody>
            <a:bodyPr wrap="square" rtlCol="0">
              <a:spAutoFit/>
            </a:bodyPr>
            <a:lstStyle/>
            <a:p>
              <a:r>
                <a:rPr lang="en-GB" sz="1000" b="1" dirty="0"/>
                <a:t>2.04 Under 18 conceptions</a:t>
              </a:r>
            </a:p>
            <a:p>
              <a:pPr>
                <a:lnSpc>
                  <a:spcPts val="1000"/>
                </a:lnSpc>
              </a:pPr>
              <a:r>
                <a:rPr lang="en-GB" sz="1000" dirty="0"/>
                <a:t>Research evidence, particularly from longitudinal studies, shows that teenage pregnancy is associated with poorer outcomes for both young parents and their children. Teenage mothers are less likely to finish their education, are more likely to bring up their child alone and in poverty and have a higher risk of poor mental health than older mothers. Infant mortality rates for babies born to teenage mothers are around 60% higher than for babies born to older mothers. The children of teenage mothers have an increased risk of living in poverty and poor quality housing and are more likely to have accidents and behavioural problems.</a:t>
              </a:r>
            </a:p>
          </p:txBody>
        </p:sp>
      </p:gr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539552" y="1557571"/>
            <a:ext cx="3024336" cy="1367556"/>
            <a:chOff x="179512" y="1413372"/>
            <a:chExt cx="3415848"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82883" y="1513730"/>
              <a:ext cx="3312477" cy="553998"/>
            </a:xfrm>
            <a:prstGeom prst="rect">
              <a:avLst/>
            </a:prstGeom>
            <a:noFill/>
          </p:spPr>
          <p:txBody>
            <a:bodyPr wrap="square" rtlCol="0">
              <a:spAutoFit/>
            </a:bodyPr>
            <a:lstStyle/>
            <a:p>
              <a:r>
                <a:rPr lang="en-GB" sz="1000" dirty="0"/>
                <a:t>In 2016, the rate of conception per 1,000 in females aged 15-17 was, at 16.9, similar to that for England (18.8), but had risen from 15.4.  </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89" y="3341253"/>
            <a:ext cx="3555556" cy="3111111"/>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502" y="1951265"/>
            <a:ext cx="4762500" cy="2138363"/>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2502" y="4813528"/>
            <a:ext cx="4762500" cy="1447800"/>
          </a:xfrm>
          <a:prstGeom prst="rect">
            <a:avLst/>
          </a:prstGeom>
        </p:spPr>
      </p:pic>
    </p:spTree>
    <p:extLst>
      <p:ext uri="{BB962C8B-B14F-4D97-AF65-F5344CB8AC3E}">
        <p14:creationId xmlns:p14="http://schemas.microsoft.com/office/powerpoint/2010/main" val="29488702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6112" y="340822"/>
            <a:ext cx="5474063" cy="1143903"/>
            <a:chOff x="179511" y="120641"/>
            <a:chExt cx="5474063" cy="1143903"/>
          </a:xfrm>
        </p:grpSpPr>
        <p:sp>
          <p:nvSpPr>
            <p:cNvPr id="2" name="Rounded Rectangle 1"/>
            <p:cNvSpPr/>
            <p:nvPr/>
          </p:nvSpPr>
          <p:spPr>
            <a:xfrm>
              <a:off x="179511" y="161936"/>
              <a:ext cx="5379983"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33727" y="120641"/>
              <a:ext cx="5419847" cy="1143903"/>
            </a:xfrm>
            <a:prstGeom prst="rect">
              <a:avLst/>
            </a:prstGeom>
            <a:noFill/>
            <a:effectLst>
              <a:softEdge rad="12700"/>
            </a:effectLst>
          </p:spPr>
          <p:txBody>
            <a:bodyPr wrap="square" rtlCol="0">
              <a:spAutoFit/>
            </a:bodyPr>
            <a:lstStyle/>
            <a:p>
              <a:r>
                <a:rPr lang="en-GB" sz="1000" b="1" dirty="0"/>
                <a:t>2.04 Under 18 conceptions: conceptions in those aged under 16</a:t>
              </a:r>
            </a:p>
            <a:p>
              <a:pPr>
                <a:lnSpc>
                  <a:spcPts val="1000"/>
                </a:lnSpc>
              </a:pPr>
              <a:r>
                <a:rPr lang="en-GB" sz="1000" dirty="0"/>
                <a:t>Research evidence, particularly from longitudinal studies, shows that teenage pregnancy is associated with poorer outcomes for both young parents and their children. Teenage mothers are less likely to finish their education, are more likely to bring up their child alone and in poverty and have a higher risk of poor mental health than older mothers. Infant mortality rates for babies born to teenage mothers are around 60% higher than for babies born to older mothers. The children of teenage mothers have an increased risk of living in poverty and poor quality housing and are more likely to have accidents and behavioural problems.</a:t>
              </a:r>
            </a:p>
          </p:txBody>
        </p:sp>
      </p:grpSp>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3" name="Group 2"/>
          <p:cNvGrpSpPr/>
          <p:nvPr/>
        </p:nvGrpSpPr>
        <p:grpSpPr>
          <a:xfrm>
            <a:off x="539552" y="1546531"/>
            <a:ext cx="3024336" cy="1367556"/>
            <a:chOff x="179512" y="1413372"/>
            <a:chExt cx="3415848"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82883" y="1513730"/>
              <a:ext cx="3312477" cy="553998"/>
            </a:xfrm>
            <a:prstGeom prst="rect">
              <a:avLst/>
            </a:prstGeom>
            <a:noFill/>
          </p:spPr>
          <p:txBody>
            <a:bodyPr wrap="square" rtlCol="0">
              <a:spAutoFit/>
            </a:bodyPr>
            <a:lstStyle/>
            <a:p>
              <a:r>
                <a:rPr lang="en-GB" sz="1000" dirty="0"/>
                <a:t>In 2016, the rate of conception per 1,000 in females aged 13-15 was, at 3.4, similar to that for England (3.0), but had risen from 2.4.  </a:t>
              </a:r>
            </a:p>
          </p:txBody>
        </p:sp>
      </p:grpSp>
      <p:grpSp>
        <p:nvGrpSpPr>
          <p:cNvPr id="10" name="Group 9"/>
          <p:cNvGrpSpPr/>
          <p:nvPr/>
        </p:nvGrpSpPr>
        <p:grpSpPr>
          <a:xfrm>
            <a:off x="4024828" y="1511600"/>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393070"/>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738" y="1963206"/>
            <a:ext cx="4762500" cy="2138363"/>
          </a:xfrm>
          <a:prstGeom prst="rect">
            <a:avLst/>
          </a:prstGeom>
        </p:spPr>
      </p:pic>
    </p:spTree>
    <p:extLst>
      <p:ext uri="{BB962C8B-B14F-4D97-AF65-F5344CB8AC3E}">
        <p14:creationId xmlns:p14="http://schemas.microsoft.com/office/powerpoint/2010/main" val="41078441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1015663"/>
            </a:xfrm>
            <a:prstGeom prst="rect">
              <a:avLst/>
            </a:prstGeom>
            <a:noFill/>
            <a:effectLst>
              <a:softEdge rad="12700"/>
            </a:effectLst>
          </p:spPr>
          <p:txBody>
            <a:bodyPr wrap="square" rtlCol="0">
              <a:spAutoFit/>
            </a:bodyPr>
            <a:lstStyle/>
            <a:p>
              <a:r>
                <a:rPr lang="en-GB" sz="1000" b="1" dirty="0"/>
                <a:t>2.05ii Proportion of children aged 2-2½yrs offered ASQ-3 as part of the Healthy Child Programme or integrated review </a:t>
              </a:r>
            </a:p>
            <a:p>
              <a:r>
                <a:rPr lang="en-GB" sz="1000" dirty="0"/>
                <a:t>The Ages and Stages Questionnaire-3 (ASQ-3) covers five domains of child development: communication, gross motor skills, fine motor skills, problem solving and personal-social development. Health visiting teams should have been using ASQ-3 as part of HCP two year reviews from April 2015.</a:t>
              </a:r>
            </a:p>
          </p:txBody>
        </p:sp>
      </p:grpSp>
      <p:grpSp>
        <p:nvGrpSpPr>
          <p:cNvPr id="3" name="Group 2"/>
          <p:cNvGrpSpPr/>
          <p:nvPr/>
        </p:nvGrpSpPr>
        <p:grpSpPr>
          <a:xfrm>
            <a:off x="539551" y="1546531"/>
            <a:ext cx="2952329"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861774"/>
            </a:xfrm>
            <a:prstGeom prst="rect">
              <a:avLst/>
            </a:prstGeom>
            <a:noFill/>
          </p:spPr>
          <p:txBody>
            <a:bodyPr wrap="square" rtlCol="0">
              <a:spAutoFit/>
            </a:bodyPr>
            <a:lstStyle/>
            <a:p>
              <a:r>
                <a:rPr lang="en-GB" sz="1000" dirty="0"/>
                <a:t>The proportion of children offered assessment in 2017/18 was 89.9% in Derbyshire, similar to that in England as a whole. This proportion had risen significantly from 72.0 in 2016/17, following a significant fall from 2015/16.</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3387111"/>
            <a:ext cx="3555556" cy="3111111"/>
          </a:xfrm>
          <a:prstGeom prst="rect">
            <a:avLst/>
          </a:prstGeom>
        </p:spPr>
      </p:pic>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00B050"/>
            </a:solidFill>
            <a:ln>
              <a:solidFill>
                <a:srgbClr val="00B05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590" cy="258042"/>
            <a:chOff x="6444208" y="6587514"/>
            <a:chExt cx="259559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37" y="6599335"/>
              <a:ext cx="734861"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0045" y="1894773"/>
            <a:ext cx="4762500" cy="2343150"/>
          </a:xfrm>
          <a:prstGeom prst="rect">
            <a:avLst/>
          </a:prstGeom>
        </p:spPr>
      </p:pic>
    </p:spTree>
    <p:extLst>
      <p:ext uri="{BB962C8B-B14F-4D97-AF65-F5344CB8AC3E}">
        <p14:creationId xmlns:p14="http://schemas.microsoft.com/office/powerpoint/2010/main" val="17869759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5328" y="383692"/>
            <a:ext cx="5593457" cy="1161370"/>
            <a:chOff x="138451" y="161936"/>
            <a:chExt cx="5300124" cy="112082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38451" y="190860"/>
              <a:ext cx="5300124" cy="1091897"/>
            </a:xfrm>
            <a:prstGeom prst="rect">
              <a:avLst/>
            </a:prstGeom>
            <a:noFill/>
            <a:effectLst>
              <a:softEdge rad="12700"/>
            </a:effectLst>
          </p:spPr>
          <p:txBody>
            <a:bodyPr wrap="square" rtlCol="0">
              <a:spAutoFit/>
            </a:bodyPr>
            <a:lstStyle/>
            <a:p>
              <a:pPr>
                <a:lnSpc>
                  <a:spcPts val="900"/>
                </a:lnSpc>
              </a:pPr>
              <a:r>
                <a:rPr lang="en-GB" sz="1000" b="1" dirty="0"/>
                <a:t>2.06 Child excess weight in 4-5 and 10-11 year olds </a:t>
              </a:r>
            </a:p>
            <a:p>
              <a:pPr>
                <a:lnSpc>
                  <a:spcPts val="900"/>
                </a:lnSpc>
              </a:pPr>
              <a:r>
                <a:rPr lang="en-GB" sz="1000" dirty="0"/>
                <a:t>There is concern about the rise of childhood obesity and the implications of such obesity persisting into adulthood. The risk of obesity in adulthood and risk of future obesity-related ill health are greater as children get older. Studies tracking child obesity into adulthood have found that the probability of overweight and obese children becoming overweight or obese adults increases with age. The health consequences of childhood obesity include: increased blood lipids, glucose intolerance, Type 2 diabetes, hypertension, increases in liver enzymes associated with fatty liver, exacerbation of conditions such as asthma and psychological problems such as social isolation, low self-esteem, teasing and bullying.</a:t>
              </a:r>
            </a:p>
          </p:txBody>
        </p:sp>
      </p:grpSp>
      <p:grpSp>
        <p:nvGrpSpPr>
          <p:cNvPr id="3" name="Group 2"/>
          <p:cNvGrpSpPr/>
          <p:nvPr/>
        </p:nvGrpSpPr>
        <p:grpSpPr>
          <a:xfrm>
            <a:off x="536799" y="1598830"/>
            <a:ext cx="2952329" cy="1281620"/>
            <a:chOff x="176357" y="1465671"/>
            <a:chExt cx="3384376" cy="1281620"/>
          </a:xfrm>
        </p:grpSpPr>
        <p:sp>
          <p:nvSpPr>
            <p:cNvPr id="13" name="Rounded Rectangle 12"/>
            <p:cNvSpPr/>
            <p:nvPr/>
          </p:nvSpPr>
          <p:spPr>
            <a:xfrm>
              <a:off x="176357" y="1465671"/>
              <a:ext cx="3384376" cy="12816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67090" y="1568125"/>
              <a:ext cx="3240360" cy="861774"/>
            </a:xfrm>
            <a:prstGeom prst="rect">
              <a:avLst/>
            </a:prstGeom>
            <a:noFill/>
          </p:spPr>
          <p:txBody>
            <a:bodyPr wrap="square" rtlCol="0">
              <a:spAutoFit/>
            </a:bodyPr>
            <a:lstStyle/>
            <a:p>
              <a:r>
                <a:rPr lang="en-GB" sz="1000" b="1" dirty="0"/>
                <a:t>i 4-5 year olds</a:t>
              </a:r>
            </a:p>
            <a:p>
              <a:r>
                <a:rPr lang="en-GB" sz="1000" dirty="0"/>
                <a:t>In 2017/18, the proportion of children who were overweight or obese was significantly higher in Derbyshire (23.9%) than England (22.4%), and had risen from 23.7%.</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590" cy="258042"/>
            <a:chOff x="6444208" y="6587514"/>
            <a:chExt cx="259559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37" y="6599335"/>
              <a:ext cx="734861"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33" y="3416827"/>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618" y="1979809"/>
            <a:ext cx="4762500" cy="2143125"/>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0574" y="4830900"/>
            <a:ext cx="4762500" cy="1447800"/>
          </a:xfrm>
          <a:prstGeom prst="rect">
            <a:avLst/>
          </a:prstGeom>
        </p:spPr>
      </p:pic>
    </p:spTree>
    <p:extLst>
      <p:ext uri="{BB962C8B-B14F-4D97-AF65-F5344CB8AC3E}">
        <p14:creationId xmlns:p14="http://schemas.microsoft.com/office/powerpoint/2010/main" val="599009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0" y="5249"/>
            <a:ext cx="3491880" cy="369332"/>
            <a:chOff x="0" y="5249"/>
            <a:chExt cx="3491880" cy="369332"/>
          </a:xfrm>
        </p:grpSpPr>
        <p:sp>
          <p:nvSpPr>
            <p:cNvPr id="6" name="Rounded Rectangle 5"/>
            <p:cNvSpPr/>
            <p:nvPr/>
          </p:nvSpPr>
          <p:spPr>
            <a:xfrm>
              <a:off x="58662" y="14548"/>
              <a:ext cx="343321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0" y="5249"/>
              <a:ext cx="3419872" cy="369332"/>
            </a:xfrm>
            <a:prstGeom prst="rect">
              <a:avLst/>
            </a:prstGeom>
            <a:noFill/>
          </p:spPr>
          <p:txBody>
            <a:bodyPr wrap="square" rtlCol="0">
              <a:spAutoFit/>
            </a:bodyPr>
            <a:lstStyle/>
            <a:p>
              <a:r>
                <a:rPr lang="en-GB" b="1" i="1" dirty="0"/>
                <a:t>The State of Derbyshire 2018</a:t>
              </a:r>
            </a:p>
          </p:txBody>
        </p:sp>
      </p:grpSp>
      <p:grpSp>
        <p:nvGrpSpPr>
          <p:cNvPr id="8" name="Group 7"/>
          <p:cNvGrpSpPr/>
          <p:nvPr/>
        </p:nvGrpSpPr>
        <p:grpSpPr>
          <a:xfrm>
            <a:off x="144000" y="468000"/>
            <a:ext cx="1440160" cy="1368152"/>
            <a:chOff x="3419872" y="1340768"/>
            <a:chExt cx="1440160" cy="1368152"/>
          </a:xfrm>
        </p:grpSpPr>
        <p:sp>
          <p:nvSpPr>
            <p:cNvPr id="9" name="Oval 8">
              <a:hlinkClick r:id="rId3" action="ppaction://hlinksldjump"/>
            </p:cNvPr>
            <p:cNvSpPr/>
            <p:nvPr/>
          </p:nvSpPr>
          <p:spPr>
            <a:xfrm>
              <a:off x="3419872" y="1340768"/>
              <a:ext cx="1440160" cy="1368152"/>
            </a:xfrm>
            <a:prstGeom prst="ellipse">
              <a:avLst/>
            </a:prstGeom>
            <a:solidFill>
              <a:schemeClr val="bg1"/>
            </a:solidFill>
            <a:ln w="1270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itle 1"/>
            <p:cNvSpPr txBox="1">
              <a:spLocks/>
            </p:cNvSpPr>
            <p:nvPr/>
          </p:nvSpPr>
          <p:spPr>
            <a:xfrm>
              <a:off x="3618390" y="1710720"/>
              <a:ext cx="1043123" cy="628247"/>
            </a:xfrm>
            <a:prstGeom prst="rect">
              <a:avLst/>
            </a:prstGeom>
            <a:solidFill>
              <a:schemeClr val="bg1"/>
            </a:solidFill>
          </p:spPr>
          <p:txBody>
            <a:bodyPr vert="horz" lIns="91440" tIns="45720" rIns="91440" bIns="45720" rtlCol="0" anchor="ctr">
              <a:noAutofit/>
            </a:bodyPr>
            <a:lstStyle>
              <a:lvl1pPr algn="l" defTabSz="914400" rtl="0" eaLnBrk="1" latinLnBrk="0" hangingPunct="1">
                <a:spcBef>
                  <a:spcPct val="0"/>
                </a:spcBef>
                <a:buNone/>
                <a:defRPr sz="3500" b="1" kern="1200">
                  <a:solidFill>
                    <a:schemeClr val="bg1"/>
                  </a:solidFill>
                  <a:latin typeface="+mj-lt"/>
                  <a:ea typeface="+mj-ea"/>
                  <a:cs typeface="+mj-cs"/>
                </a:defRPr>
              </a:lvl1pPr>
            </a:lstStyle>
            <a:p>
              <a:r>
                <a:rPr lang="en-GB" sz="2000" dirty="0">
                  <a:solidFill>
                    <a:srgbClr val="FFC000"/>
                  </a:solidFill>
                </a:rPr>
                <a:t>Amber</a:t>
              </a:r>
            </a:p>
          </p:txBody>
        </p:sp>
      </p:grpSp>
      <p:sp>
        <p:nvSpPr>
          <p:cNvPr id="12" name="Subtitle 3"/>
          <p:cNvSpPr txBox="1">
            <a:spLocks/>
          </p:cNvSpPr>
          <p:nvPr/>
        </p:nvSpPr>
        <p:spPr>
          <a:xfrm>
            <a:off x="58662" y="1983976"/>
            <a:ext cx="8977834" cy="2862322"/>
          </a:xfrm>
          <a:prstGeom prst="rect">
            <a:avLst/>
          </a:prstGeom>
          <a:solidFill>
            <a:schemeClr val="bg1"/>
          </a:solidFill>
        </p:spPr>
        <p:txBody>
          <a:bodyPr vert="horz" wrap="square" lIns="91440" tIns="45720" rIns="91440" bIns="45720" rtlCol="0">
            <a:spAutoFit/>
          </a:bodyPr>
          <a:lstStyle>
            <a:lvl1pPr marL="0" indent="0" algn="l" defTabSz="914400" rtl="0" eaLnBrk="1" latinLnBrk="0" hangingPunct="1">
              <a:spcBef>
                <a:spcPct val="20000"/>
              </a:spcBef>
              <a:buFont typeface="Arial" panose="020B0604020202020204" pitchFamily="34" charset="0"/>
              <a:buNone/>
              <a:defRPr sz="3200" kern="1200">
                <a:solidFill>
                  <a:schemeClr val="bg1"/>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Bef>
                <a:spcPts val="0"/>
              </a:spcBef>
            </a:pPr>
            <a:endParaRPr lang="en-GB" sz="1000" b="1" spc="-10" dirty="0">
              <a:hlinkClick r:id="rId4" action="ppaction://hlinksldjump"/>
            </a:endParaRPr>
          </a:p>
          <a:p>
            <a:pPr>
              <a:spcBef>
                <a:spcPts val="0"/>
              </a:spcBef>
            </a:pPr>
            <a:r>
              <a:rPr lang="en-GB" sz="1000" b="1" spc="-10" dirty="0">
                <a:hlinkClick r:id="rId4" action="ppaction://hlinksldjump"/>
              </a:rPr>
              <a:t>NHSOF</a:t>
            </a:r>
          </a:p>
          <a:p>
            <a:pPr>
              <a:spcBef>
                <a:spcPts val="0"/>
              </a:spcBef>
            </a:pPr>
            <a:r>
              <a:rPr lang="en-GB" sz="1000" dirty="0">
                <a:hlinkClick r:id="rId5" action="ppaction://hlinksldjump"/>
              </a:rPr>
              <a:t>1.6.i Infant mortality </a:t>
            </a:r>
            <a:endParaRPr lang="en-GB" sz="1000" dirty="0"/>
          </a:p>
          <a:p>
            <a:pPr>
              <a:spcBef>
                <a:spcPts val="0"/>
              </a:spcBef>
            </a:pPr>
            <a:r>
              <a:rPr lang="en-GB" sz="1000" dirty="0">
                <a:hlinkClick r:id="rId6" action="ppaction://hlinksldjump"/>
              </a:rPr>
              <a:t>1c Neonatal mortality and stillbirths (formerly indicator 1.6.ii) </a:t>
            </a:r>
            <a:endParaRPr lang="en-GB" sz="1000" dirty="0"/>
          </a:p>
          <a:p>
            <a:pPr>
              <a:spcBef>
                <a:spcPts val="0"/>
              </a:spcBef>
            </a:pPr>
            <a:r>
              <a:rPr lang="en-GB" sz="1000" dirty="0">
                <a:hlinkClick r:id="rId7" action="ppaction://hlinksldjump"/>
              </a:rPr>
              <a:t>2.3.i Unplanned hospitalisation for chronic ambulatory care sensitive conditions </a:t>
            </a:r>
            <a:endParaRPr lang="en-GB" sz="1000" dirty="0"/>
          </a:p>
          <a:p>
            <a:pPr>
              <a:spcBef>
                <a:spcPts val="0"/>
              </a:spcBef>
            </a:pPr>
            <a:r>
              <a:rPr lang="en-GB" sz="1000" dirty="0">
                <a:hlinkClick r:id="rId8" action="ppaction://hlinksldjump"/>
              </a:rPr>
              <a:t>3.6.i The proportion of older people (aged 65 and over) who were still at home 91 days after discharge from hospital into reablement/rehabilitation services</a:t>
            </a:r>
            <a:endParaRPr lang="en-GB" sz="1000" dirty="0"/>
          </a:p>
          <a:p>
            <a:pPr>
              <a:spcBef>
                <a:spcPts val="0"/>
              </a:spcBef>
            </a:pPr>
            <a:r>
              <a:rPr lang="en-GB" sz="1000" dirty="0">
                <a:hlinkClick r:id="rId9" action="ppaction://hlinksldjump"/>
              </a:rPr>
              <a:t>4.4.ii Access to NHS dental services</a:t>
            </a:r>
            <a:endParaRPr lang="en-GB" sz="1000" dirty="0"/>
          </a:p>
          <a:p>
            <a:pPr>
              <a:spcBef>
                <a:spcPts val="0"/>
              </a:spcBef>
            </a:pPr>
            <a:endParaRPr lang="en-GB" sz="1000" dirty="0"/>
          </a:p>
          <a:p>
            <a:pPr>
              <a:spcBef>
                <a:spcPts val="0"/>
              </a:spcBef>
            </a:pPr>
            <a:r>
              <a:rPr lang="en-GB" sz="1000" b="1" dirty="0">
                <a:hlinkClick r:id="rId10" action="ppaction://hlinksldjump"/>
              </a:rPr>
              <a:t>ASCOF</a:t>
            </a:r>
          </a:p>
          <a:p>
            <a:pPr>
              <a:spcBef>
                <a:spcPts val="0"/>
              </a:spcBef>
            </a:pPr>
            <a:r>
              <a:rPr lang="en-GB" sz="1000" dirty="0">
                <a:hlinkClick r:id="rId11" action="ppaction://hlinksldjump"/>
              </a:rPr>
              <a:t>1A Social care-related quality of life score</a:t>
            </a:r>
            <a:endParaRPr lang="en-GB" sz="1000" dirty="0"/>
          </a:p>
          <a:p>
            <a:pPr>
              <a:spcBef>
                <a:spcPts val="0"/>
              </a:spcBef>
            </a:pPr>
            <a:r>
              <a:rPr lang="en-GB" sz="1000" dirty="0">
                <a:hlinkClick r:id="rId12" action="ppaction://hlinksldjump"/>
              </a:rPr>
              <a:t>1B Proportion of people who use services who have control over their daily life</a:t>
            </a:r>
            <a:endParaRPr lang="en-GB" sz="1000" dirty="0"/>
          </a:p>
          <a:p>
            <a:pPr>
              <a:spcBef>
                <a:spcPts val="0"/>
              </a:spcBef>
            </a:pPr>
            <a:r>
              <a:rPr lang="en-GB" sz="1000" dirty="0">
                <a:hlinkClick r:id="rId13" action="ppaction://hlinksldjump"/>
              </a:rPr>
              <a:t>1I1 Proportion of people who use services who reported that they had as much social contact as they would like</a:t>
            </a:r>
            <a:endParaRPr lang="en-GB" sz="1000" dirty="0"/>
          </a:p>
          <a:p>
            <a:pPr>
              <a:spcBef>
                <a:spcPts val="0"/>
              </a:spcBef>
            </a:pPr>
            <a:r>
              <a:rPr lang="en-GB" sz="1000" dirty="0">
                <a:hlinkClick r:id="rId14" action="ppaction://hlinksldjump"/>
              </a:rPr>
              <a:t>3A Overall satisfaction of people who use services with their care and support</a:t>
            </a:r>
            <a:endParaRPr lang="en-GB" sz="1000" dirty="0"/>
          </a:p>
          <a:p>
            <a:pPr>
              <a:spcBef>
                <a:spcPts val="0"/>
              </a:spcBef>
            </a:pPr>
            <a:r>
              <a:rPr lang="en-GB" sz="1000" dirty="0">
                <a:hlinkClick r:id="rId15" action="ppaction://hlinksldjump"/>
              </a:rPr>
              <a:t>3D(1) The proportion of people who use services who find it easy to find information about support</a:t>
            </a:r>
            <a:endParaRPr lang="en-GB" sz="1000" dirty="0"/>
          </a:p>
          <a:p>
            <a:pPr>
              <a:spcBef>
                <a:spcPts val="0"/>
              </a:spcBef>
            </a:pPr>
            <a:r>
              <a:rPr lang="en-GB" sz="1000" dirty="0">
                <a:hlinkClick r:id="rId16" action="ppaction://hlinksldjump"/>
              </a:rPr>
              <a:t>4A Proportion of people who use services who feel safe</a:t>
            </a:r>
            <a:endParaRPr lang="en-GB" sz="1000" dirty="0"/>
          </a:p>
          <a:p>
            <a:pPr>
              <a:spcBef>
                <a:spcPts val="0"/>
              </a:spcBef>
            </a:pPr>
            <a:r>
              <a:rPr lang="en-GB" sz="1000" dirty="0">
                <a:hlinkClick r:id="rId17" action="ppaction://hlinksldjump"/>
              </a:rPr>
              <a:t>4B Proportion of people who use services who say that those services have made them feel safe and secure</a:t>
            </a:r>
            <a:endParaRPr lang="en-GB" sz="1000" dirty="0"/>
          </a:p>
          <a:p>
            <a:pPr>
              <a:spcBef>
                <a:spcPts val="0"/>
              </a:spcBef>
            </a:pPr>
            <a:endParaRPr lang="en-GB" sz="1000" dirty="0"/>
          </a:p>
          <a:p>
            <a:pPr>
              <a:spcBef>
                <a:spcPts val="0"/>
              </a:spcBef>
            </a:pPr>
            <a:r>
              <a:rPr lang="en-GB" sz="1000" b="1" spc="-10" dirty="0">
                <a:hlinkClick r:id="rId3" action="ppaction://hlinksldjump"/>
              </a:rPr>
              <a:t>Amber - PHOF</a:t>
            </a:r>
            <a:endParaRPr lang="en-GB" sz="1000" b="1" spc="-10" dirty="0"/>
          </a:p>
        </p:txBody>
      </p:sp>
    </p:spTree>
    <p:custDataLst>
      <p:tags r:id="rId1"/>
    </p:custDataLst>
    <p:extLst>
      <p:ext uri="{BB962C8B-B14F-4D97-AF65-F5344CB8AC3E}">
        <p14:creationId xmlns:p14="http://schemas.microsoft.com/office/powerpoint/2010/main" val="26769116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5328" y="383692"/>
            <a:ext cx="5593457" cy="1161370"/>
            <a:chOff x="138451" y="161936"/>
            <a:chExt cx="5300124" cy="1120821"/>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138451" y="190860"/>
              <a:ext cx="5300124" cy="1091897"/>
            </a:xfrm>
            <a:prstGeom prst="rect">
              <a:avLst/>
            </a:prstGeom>
            <a:noFill/>
            <a:effectLst>
              <a:softEdge rad="12700"/>
            </a:effectLst>
          </p:spPr>
          <p:txBody>
            <a:bodyPr wrap="square" rtlCol="0">
              <a:spAutoFit/>
            </a:bodyPr>
            <a:lstStyle/>
            <a:p>
              <a:pPr>
                <a:lnSpc>
                  <a:spcPts val="900"/>
                </a:lnSpc>
              </a:pPr>
              <a:r>
                <a:rPr lang="en-GB" sz="1000" b="1" dirty="0"/>
                <a:t>2.06 Child excess weight in 4-5 and 10-11 year olds </a:t>
              </a:r>
            </a:p>
            <a:p>
              <a:pPr>
                <a:lnSpc>
                  <a:spcPts val="900"/>
                </a:lnSpc>
              </a:pPr>
              <a:r>
                <a:rPr lang="en-GB" sz="1000" dirty="0"/>
                <a:t>There is concern about the rise of childhood obesity and the implications of such obesity persisting into adulthood. The risk of obesity in adulthood and risk of future obesity-related ill health are greater as children get older. Studies tracking child obesity into adulthood have found that the probability of overweight and obese children becoming overweight or obese adults increases with age. The health consequences of childhood obesity include: increased blood lipids, glucose intolerance, Type 2 diabetes, hypertension, increases in liver enzymes associated with fatty liver, exacerbation of conditions such as asthma and psychological problems such as social isolation, low self-esteem, teasing and bullying.</a:t>
              </a:r>
            </a:p>
          </p:txBody>
        </p:sp>
      </p:grpSp>
      <p:grpSp>
        <p:nvGrpSpPr>
          <p:cNvPr id="3" name="Group 2"/>
          <p:cNvGrpSpPr/>
          <p:nvPr/>
        </p:nvGrpSpPr>
        <p:grpSpPr>
          <a:xfrm>
            <a:off x="536799" y="1598830"/>
            <a:ext cx="2952329" cy="1281620"/>
            <a:chOff x="176357" y="1465671"/>
            <a:chExt cx="3384376" cy="1281620"/>
          </a:xfrm>
        </p:grpSpPr>
        <p:sp>
          <p:nvSpPr>
            <p:cNvPr id="13" name="Rounded Rectangle 12"/>
            <p:cNvSpPr/>
            <p:nvPr/>
          </p:nvSpPr>
          <p:spPr>
            <a:xfrm>
              <a:off x="176357" y="1465671"/>
              <a:ext cx="3384376" cy="12816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67090" y="1568125"/>
              <a:ext cx="3240360" cy="861774"/>
            </a:xfrm>
            <a:prstGeom prst="rect">
              <a:avLst/>
            </a:prstGeom>
            <a:noFill/>
          </p:spPr>
          <p:txBody>
            <a:bodyPr wrap="square" rtlCol="0">
              <a:spAutoFit/>
            </a:bodyPr>
            <a:lstStyle/>
            <a:p>
              <a:r>
                <a:rPr lang="en-GB" sz="1000" b="1" dirty="0"/>
                <a:t>ii 10-11 year olds</a:t>
              </a:r>
            </a:p>
            <a:p>
              <a:r>
                <a:rPr lang="en-GB" sz="1000" dirty="0"/>
                <a:t>In 2017/18, the proportion of children who were overweight or obese was significantly lower in Derbyshire (33.0%) than England (34.3%), but had risen from 32.7%.</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590" cy="258042"/>
            <a:chOff x="6444208" y="6587514"/>
            <a:chExt cx="259559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37" y="6599335"/>
              <a:ext cx="734861"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85" y="3349906"/>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6164" y="1946503"/>
            <a:ext cx="4762500" cy="2143125"/>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6164" y="4830900"/>
            <a:ext cx="4762500" cy="1447800"/>
          </a:xfrm>
          <a:prstGeom prst="rect">
            <a:avLst/>
          </a:prstGeom>
        </p:spPr>
      </p:pic>
    </p:spTree>
    <p:extLst>
      <p:ext uri="{BB962C8B-B14F-4D97-AF65-F5344CB8AC3E}">
        <p14:creationId xmlns:p14="http://schemas.microsoft.com/office/powerpoint/2010/main" val="32432088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861774"/>
            </a:xfrm>
            <a:prstGeom prst="rect">
              <a:avLst/>
            </a:prstGeom>
            <a:noFill/>
            <a:effectLst>
              <a:softEdge rad="12700"/>
            </a:effectLst>
          </p:spPr>
          <p:txBody>
            <a:bodyPr wrap="square" rtlCol="0">
              <a:spAutoFit/>
            </a:bodyPr>
            <a:lstStyle/>
            <a:p>
              <a:r>
                <a:rPr lang="en-GB" sz="1000" b="1" dirty="0"/>
                <a:t>2.07 Hospital admissions caused by unintentional and deliberate injuries in children </a:t>
              </a:r>
            </a:p>
            <a:p>
              <a:r>
                <a:rPr lang="en-GB" sz="1000" dirty="0"/>
                <a:t>Injuries are a leading cause of hospitalisation and represent a major cause of premature mortality for children and young people. They are also a source of long-term health issues, including mental health related to experience(s).</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861774"/>
            </a:xfrm>
            <a:prstGeom prst="rect">
              <a:avLst/>
            </a:prstGeom>
            <a:noFill/>
          </p:spPr>
          <p:txBody>
            <a:bodyPr wrap="square" rtlCol="0">
              <a:spAutoFit/>
            </a:bodyPr>
            <a:lstStyle/>
            <a:p>
              <a:r>
                <a:rPr lang="en-GB" sz="1000" b="1" dirty="0"/>
                <a:t>i (aged 0-14 years)</a:t>
              </a:r>
            </a:p>
            <a:p>
              <a:endParaRPr lang="en-GB" sz="1000" b="1" dirty="0"/>
            </a:p>
            <a:p>
              <a:r>
                <a:rPr lang="en-GB" sz="1000" dirty="0"/>
                <a:t>In 2016/17, the rate of 85.8 admissions per 10,000 population was significantly lower than for England (101.5), having fallen from 91.0 in 2015/16.</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255" y="3352842"/>
            <a:ext cx="3555556" cy="3111111"/>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618" y="1916439"/>
            <a:ext cx="4762500" cy="2238375"/>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4618" y="4765903"/>
            <a:ext cx="4762500" cy="1543050"/>
          </a:xfrm>
          <a:prstGeom prst="rect">
            <a:avLst/>
          </a:prstGeom>
        </p:spPr>
      </p:pic>
    </p:spTree>
    <p:extLst>
      <p:ext uri="{BB962C8B-B14F-4D97-AF65-F5344CB8AC3E}">
        <p14:creationId xmlns:p14="http://schemas.microsoft.com/office/powerpoint/2010/main" val="273537029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861774"/>
            </a:xfrm>
            <a:prstGeom prst="rect">
              <a:avLst/>
            </a:prstGeom>
            <a:noFill/>
            <a:effectLst>
              <a:softEdge rad="12700"/>
            </a:effectLst>
          </p:spPr>
          <p:txBody>
            <a:bodyPr wrap="square" rtlCol="0">
              <a:spAutoFit/>
            </a:bodyPr>
            <a:lstStyle/>
            <a:p>
              <a:r>
                <a:rPr lang="en-GB" sz="1000" b="1" dirty="0"/>
                <a:t>2.07 Hospital admissions caused by unintentional and deliberate injuries in children </a:t>
              </a:r>
            </a:p>
            <a:p>
              <a:r>
                <a:rPr lang="en-GB" sz="1000" dirty="0"/>
                <a:t>Injuries are a leading cause of hospitalisation and represent a major cause of premature mortality for children and young people. They are also a source of long-term health issues, including mental health related to experience(s).</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861774"/>
            </a:xfrm>
            <a:prstGeom prst="rect">
              <a:avLst/>
            </a:prstGeom>
            <a:noFill/>
          </p:spPr>
          <p:txBody>
            <a:bodyPr wrap="square" rtlCol="0">
              <a:spAutoFit/>
            </a:bodyPr>
            <a:lstStyle/>
            <a:p>
              <a:r>
                <a:rPr lang="en-GB" sz="1000" b="1" dirty="0"/>
                <a:t>i (aged 0-4 years)</a:t>
              </a:r>
            </a:p>
            <a:p>
              <a:endParaRPr lang="en-GB" sz="1000" b="1" dirty="0"/>
            </a:p>
            <a:p>
              <a:r>
                <a:rPr lang="en-GB" sz="1000" dirty="0"/>
                <a:t>In 2016/17, the rate of 105.4 admissions per 10,000 population was significantly lower than for England (126.3), having fallen from 109.3 in 2015/16.</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529" y="3367851"/>
            <a:ext cx="3555556" cy="3111111"/>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037" y="1893169"/>
            <a:ext cx="4762500" cy="2238375"/>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037" y="4803443"/>
            <a:ext cx="4762500" cy="1543050"/>
          </a:xfrm>
          <a:prstGeom prst="rect">
            <a:avLst/>
          </a:prstGeom>
        </p:spPr>
      </p:pic>
    </p:spTree>
    <p:extLst>
      <p:ext uri="{BB962C8B-B14F-4D97-AF65-F5344CB8AC3E}">
        <p14:creationId xmlns:p14="http://schemas.microsoft.com/office/powerpoint/2010/main" val="5072047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861774"/>
            </a:xfrm>
            <a:prstGeom prst="rect">
              <a:avLst/>
            </a:prstGeom>
            <a:noFill/>
            <a:effectLst>
              <a:softEdge rad="12700"/>
            </a:effectLst>
          </p:spPr>
          <p:txBody>
            <a:bodyPr wrap="square" rtlCol="0">
              <a:spAutoFit/>
            </a:bodyPr>
            <a:lstStyle/>
            <a:p>
              <a:r>
                <a:rPr lang="en-GB" sz="1000" b="1" dirty="0"/>
                <a:t>2.07 Hospital admissions caused by unintentional and deliberate injuries in young people</a:t>
              </a:r>
            </a:p>
            <a:p>
              <a:r>
                <a:rPr lang="en-GB" sz="1000" dirty="0"/>
                <a:t>Injuries are a leading cause of hospitalisation and represent a major cause of premature mortality for children and young people. They are also a source of long-term health issues, including mental health related to experience(s).</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861774"/>
            </a:xfrm>
            <a:prstGeom prst="rect">
              <a:avLst/>
            </a:prstGeom>
            <a:noFill/>
          </p:spPr>
          <p:txBody>
            <a:bodyPr wrap="square" rtlCol="0">
              <a:spAutoFit/>
            </a:bodyPr>
            <a:lstStyle/>
            <a:p>
              <a:r>
                <a:rPr lang="en-GB" sz="1000" b="1" dirty="0"/>
                <a:t>ii (aged 15-24 years)</a:t>
              </a:r>
            </a:p>
            <a:p>
              <a:endParaRPr lang="en-GB" sz="1000" b="1" dirty="0"/>
            </a:p>
            <a:p>
              <a:r>
                <a:rPr lang="en-GB" sz="1000" dirty="0"/>
                <a:t>In 2016/17, the rate of 136.6 admissions per 10,000 population was higher than for England (129.2), having fallen from 140.0 in 2015/16.</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7" y="3352842"/>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547" y="1856987"/>
            <a:ext cx="4762500" cy="2347913"/>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6547" y="4779641"/>
            <a:ext cx="4762500" cy="1652588"/>
          </a:xfrm>
          <a:prstGeom prst="rect">
            <a:avLst/>
          </a:prstGeom>
        </p:spPr>
      </p:pic>
    </p:spTree>
    <p:extLst>
      <p:ext uri="{BB962C8B-B14F-4D97-AF65-F5344CB8AC3E}">
        <p14:creationId xmlns:p14="http://schemas.microsoft.com/office/powerpoint/2010/main" val="9843283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707886"/>
            </a:xfrm>
            <a:prstGeom prst="rect">
              <a:avLst/>
            </a:prstGeom>
            <a:noFill/>
            <a:effectLst>
              <a:softEdge rad="12700"/>
            </a:effectLst>
          </p:spPr>
          <p:txBody>
            <a:bodyPr wrap="square" rtlCol="0">
              <a:spAutoFit/>
            </a:bodyPr>
            <a:lstStyle/>
            <a:p>
              <a:r>
                <a:rPr lang="en-GB" sz="1000" b="1" dirty="0"/>
                <a:t>2.08 Looked after children</a:t>
              </a:r>
            </a:p>
            <a:p>
              <a:r>
                <a:rPr lang="en-GB" sz="1000" dirty="0"/>
                <a:t>The mental health of all children is important. With half of adult mental health problems starting before the age of 14, early intervention to support children and young people with mental health and emotional well-being issues is very important.</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508654"/>
              <a:ext cx="3240360" cy="1169551"/>
            </a:xfrm>
            <a:prstGeom prst="rect">
              <a:avLst/>
            </a:prstGeom>
            <a:noFill/>
          </p:spPr>
          <p:txBody>
            <a:bodyPr wrap="square" rtlCol="0">
              <a:spAutoFit/>
            </a:bodyPr>
            <a:lstStyle/>
            <a:p>
              <a:r>
                <a:rPr lang="en-GB" sz="1000" b="1" dirty="0"/>
                <a:t>i Average difficulties score for all looked after children aged 5-16 who have been in care for at least 12 months on 31st March</a:t>
              </a:r>
            </a:p>
            <a:p>
              <a:endParaRPr lang="en-GB" sz="1000" b="1" dirty="0"/>
            </a:p>
            <a:p>
              <a:r>
                <a:rPr lang="en-GB" sz="1000" dirty="0"/>
                <a:t>In 2017/18 the average score for Derbyshire was 16.2, higher than that for England, at 14.1, but having fallen from 16.9.</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chemeClr val="bg1">
                <a:lumMod val="75000"/>
              </a:schemeClr>
            </a:solidFill>
            <a:ln>
              <a:solidFill>
                <a:schemeClr val="bg1">
                  <a:lumMod val="75000"/>
                </a:schemeClr>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867" y="3377304"/>
            <a:ext cx="3555556" cy="3111111"/>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547" y="1903223"/>
            <a:ext cx="4762500" cy="2343150"/>
          </a:xfrm>
          <a:prstGeom prst="rect">
            <a:avLst/>
          </a:prstGeom>
        </p:spPr>
      </p:pic>
    </p:spTree>
    <p:extLst>
      <p:ext uri="{BB962C8B-B14F-4D97-AF65-F5344CB8AC3E}">
        <p14:creationId xmlns:p14="http://schemas.microsoft.com/office/powerpoint/2010/main" val="2423587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51520" y="201787"/>
              <a:ext cx="5112568" cy="707886"/>
            </a:xfrm>
            <a:prstGeom prst="rect">
              <a:avLst/>
            </a:prstGeom>
            <a:noFill/>
            <a:effectLst>
              <a:softEdge rad="12700"/>
            </a:effectLst>
          </p:spPr>
          <p:txBody>
            <a:bodyPr wrap="square" rtlCol="0">
              <a:spAutoFit/>
            </a:bodyPr>
            <a:lstStyle/>
            <a:p>
              <a:r>
                <a:rPr lang="en-GB" sz="1000" b="1" dirty="0"/>
                <a:t>2.08 Looked after children</a:t>
              </a:r>
            </a:p>
            <a:p>
              <a:r>
                <a:rPr lang="en-GB" sz="1000" dirty="0"/>
                <a:t>The mental health of all children is important. With half of adult mental health problems starting before the age of 14, early intervention to support children and young people with mental health and emotional well-being issues is very important.</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51520" y="1451682"/>
              <a:ext cx="3240360" cy="1323439"/>
            </a:xfrm>
            <a:prstGeom prst="rect">
              <a:avLst/>
            </a:prstGeom>
            <a:noFill/>
          </p:spPr>
          <p:txBody>
            <a:bodyPr wrap="square" rtlCol="0">
              <a:spAutoFit/>
            </a:bodyPr>
            <a:lstStyle/>
            <a:p>
              <a:r>
                <a:rPr lang="en-GB" sz="1000" b="1" dirty="0"/>
                <a:t>ii Percentage of children aged 5-16 who have been in care for at least 12 months on 31st March whose score in the SDQ indicates cause for concern </a:t>
              </a:r>
              <a:r>
                <a:rPr lang="en-GB" sz="1000" dirty="0"/>
                <a:t>(17 or over)</a:t>
              </a:r>
            </a:p>
            <a:p>
              <a:r>
                <a:rPr lang="en-GB" sz="1000" dirty="0"/>
                <a:t>In 2017/18 the percentage of looked after children with cause for concern in Derbyshire was 48.5%, significantly higher than for England, at 38.1%, but having fallen from 50.8%.</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grpSp>
        <p:nvGrpSpPr>
          <p:cNvPr id="5" name="Group 4"/>
          <p:cNvGrpSpPr/>
          <p:nvPr/>
        </p:nvGrpSpPr>
        <p:grpSpPr>
          <a:xfrm>
            <a:off x="5652120" y="613034"/>
            <a:ext cx="648072" cy="673097"/>
            <a:chOff x="5652120" y="613034"/>
            <a:chExt cx="648072" cy="673097"/>
          </a:xfrm>
        </p:grpSpPr>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Down Arrow 38"/>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656" y="3342426"/>
            <a:ext cx="3555556" cy="3111111"/>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618" y="1946152"/>
            <a:ext cx="4762500" cy="2138363"/>
          </a:xfrm>
          <a:prstGeom prst="rect">
            <a:avLst/>
          </a:prstGeom>
        </p:spPr>
      </p:pic>
    </p:spTree>
    <p:extLst>
      <p:ext uri="{BB962C8B-B14F-4D97-AF65-F5344CB8AC3E}">
        <p14:creationId xmlns:p14="http://schemas.microsoft.com/office/powerpoint/2010/main" val="216648478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15516" y="309968"/>
              <a:ext cx="5112568" cy="707886"/>
            </a:xfrm>
            <a:prstGeom prst="rect">
              <a:avLst/>
            </a:prstGeom>
            <a:noFill/>
            <a:effectLst>
              <a:softEdge rad="12700"/>
            </a:effectLst>
          </p:spPr>
          <p:txBody>
            <a:bodyPr wrap="square" rtlCol="0">
              <a:spAutoFit/>
            </a:bodyPr>
            <a:lstStyle/>
            <a:p>
              <a:r>
                <a:rPr lang="en-GB" sz="1000" b="1" dirty="0"/>
                <a:t>2.09 Smoking prevalence at age 15</a:t>
              </a:r>
            </a:p>
            <a:p>
              <a:r>
                <a:rPr lang="en-GB" sz="1000" dirty="0"/>
                <a:t>Smoking is a major cause of preventable morbidity and premature death. There is a large body of evidence showing that smoking behaviour in early adulthood affects health behaviours later in life. </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60309" y="1654759"/>
              <a:ext cx="3240360" cy="861774"/>
            </a:xfrm>
            <a:prstGeom prst="rect">
              <a:avLst/>
            </a:prstGeom>
            <a:noFill/>
          </p:spPr>
          <p:txBody>
            <a:bodyPr wrap="square" rtlCol="0">
              <a:spAutoFit/>
            </a:bodyPr>
            <a:lstStyle/>
            <a:p>
              <a:r>
                <a:rPr lang="en-GB" sz="1000" b="1" dirty="0"/>
                <a:t>i Current smokers (WAY survey)</a:t>
              </a:r>
            </a:p>
            <a:p>
              <a:endParaRPr lang="en-GB" sz="1000" dirty="0"/>
            </a:p>
            <a:p>
              <a:r>
                <a:rPr lang="en-GB" sz="1000" dirty="0"/>
                <a:t>In 2014/15, the proportion of 15 year olds in Derbyshire who were current smokers (8.0%) was lower than for England (8.2%).</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8" name="TextBox 27"/>
          <p:cNvSpPr txBox="1"/>
          <p:nvPr/>
        </p:nvSpPr>
        <p:spPr>
          <a:xfrm>
            <a:off x="922876" y="4805532"/>
            <a:ext cx="1872208" cy="246221"/>
          </a:xfrm>
          <a:prstGeom prst="rect">
            <a:avLst/>
          </a:prstGeom>
          <a:noFill/>
        </p:spPr>
        <p:txBody>
          <a:bodyPr wrap="square" rtlCol="0">
            <a:spAutoFit/>
          </a:bodyPr>
          <a:lstStyle/>
          <a:p>
            <a:r>
              <a:rPr lang="en-GB" sz="1000" dirty="0"/>
              <a:t>Not available for this indicator</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4445" y="1936939"/>
            <a:ext cx="4762500" cy="2138363"/>
          </a:xfrm>
          <a:prstGeom prst="rect">
            <a:avLst/>
          </a:prstGeom>
        </p:spPr>
      </p:pic>
    </p:spTree>
    <p:extLst>
      <p:ext uri="{BB962C8B-B14F-4D97-AF65-F5344CB8AC3E}">
        <p14:creationId xmlns:p14="http://schemas.microsoft.com/office/powerpoint/2010/main" val="17531691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15516" y="309968"/>
              <a:ext cx="5112568" cy="707886"/>
            </a:xfrm>
            <a:prstGeom prst="rect">
              <a:avLst/>
            </a:prstGeom>
            <a:noFill/>
            <a:effectLst>
              <a:softEdge rad="12700"/>
            </a:effectLst>
          </p:spPr>
          <p:txBody>
            <a:bodyPr wrap="square" rtlCol="0">
              <a:spAutoFit/>
            </a:bodyPr>
            <a:lstStyle/>
            <a:p>
              <a:r>
                <a:rPr lang="en-GB" sz="1000" b="1" dirty="0"/>
                <a:t>2.09 Smoking prevalence at age 15</a:t>
              </a:r>
            </a:p>
            <a:p>
              <a:r>
                <a:rPr lang="en-GB" sz="1000" dirty="0"/>
                <a:t>Smoking is a major cause of preventable morbidity and premature death. There is a large body of evidence showing that smoking behaviour in early adulthood affects health behaviours later in life. </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60309" y="1654759"/>
              <a:ext cx="3240360" cy="861774"/>
            </a:xfrm>
            <a:prstGeom prst="rect">
              <a:avLst/>
            </a:prstGeom>
            <a:noFill/>
          </p:spPr>
          <p:txBody>
            <a:bodyPr wrap="square" rtlCol="0">
              <a:spAutoFit/>
            </a:bodyPr>
            <a:lstStyle/>
            <a:p>
              <a:r>
                <a:rPr lang="en-GB" sz="1000" b="1" dirty="0"/>
                <a:t>ii Regular smokers (WAY survey)</a:t>
              </a:r>
            </a:p>
            <a:p>
              <a:endParaRPr lang="en-GB" sz="1000" dirty="0"/>
            </a:p>
            <a:p>
              <a:r>
                <a:rPr lang="en-GB" sz="1000" dirty="0"/>
                <a:t>In 2014/15, the proportion of 15 year olds in Derbyshire who were regular smokers (5.4%) was higher than for England (5.3%) </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8" name="TextBox 27"/>
          <p:cNvSpPr txBox="1"/>
          <p:nvPr/>
        </p:nvSpPr>
        <p:spPr>
          <a:xfrm>
            <a:off x="922876" y="4805532"/>
            <a:ext cx="1872208" cy="246221"/>
          </a:xfrm>
          <a:prstGeom prst="rect">
            <a:avLst/>
          </a:prstGeom>
          <a:noFill/>
        </p:spPr>
        <p:txBody>
          <a:bodyPr wrap="square" rtlCol="0">
            <a:spAutoFit/>
          </a:bodyPr>
          <a:lstStyle/>
          <a:p>
            <a:r>
              <a:rPr lang="en-GB" sz="1000" dirty="0"/>
              <a:t>Not available for this indicator</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499" y="1992389"/>
            <a:ext cx="4762500" cy="2138363"/>
          </a:xfrm>
          <a:prstGeom prst="rect">
            <a:avLst/>
          </a:prstGeom>
        </p:spPr>
      </p:pic>
    </p:spTree>
    <p:extLst>
      <p:ext uri="{BB962C8B-B14F-4D97-AF65-F5344CB8AC3E}">
        <p14:creationId xmlns:p14="http://schemas.microsoft.com/office/powerpoint/2010/main" val="33480130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15516" y="309968"/>
              <a:ext cx="5112568" cy="707886"/>
            </a:xfrm>
            <a:prstGeom prst="rect">
              <a:avLst/>
            </a:prstGeom>
            <a:noFill/>
            <a:effectLst>
              <a:softEdge rad="12700"/>
            </a:effectLst>
          </p:spPr>
          <p:txBody>
            <a:bodyPr wrap="square" rtlCol="0">
              <a:spAutoFit/>
            </a:bodyPr>
            <a:lstStyle/>
            <a:p>
              <a:r>
                <a:rPr lang="en-GB" sz="1000" b="1" dirty="0"/>
                <a:t>2.09 Smoking prevalence at age 15</a:t>
              </a:r>
            </a:p>
            <a:p>
              <a:r>
                <a:rPr lang="en-GB" sz="1000" dirty="0"/>
                <a:t>Smoking is a major cause of preventable morbidity and premature death. There is a large body of evidence showing that smoking behaviour in early adulthood affects health behaviours later in life. </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60309" y="1654759"/>
              <a:ext cx="3240360" cy="861774"/>
            </a:xfrm>
            <a:prstGeom prst="rect">
              <a:avLst/>
            </a:prstGeom>
            <a:noFill/>
          </p:spPr>
          <p:txBody>
            <a:bodyPr wrap="square" rtlCol="0">
              <a:spAutoFit/>
            </a:bodyPr>
            <a:lstStyle/>
            <a:p>
              <a:r>
                <a:rPr lang="en-GB" sz="1000" b="1" dirty="0"/>
                <a:t>ii Occasional smokers (WAY survey)</a:t>
              </a:r>
            </a:p>
            <a:p>
              <a:endParaRPr lang="en-GB" sz="1000" dirty="0"/>
            </a:p>
            <a:p>
              <a:r>
                <a:rPr lang="en-GB" sz="1000" dirty="0"/>
                <a:t>In 2014/15, the proportion of 15 year olds in Derbyshire who were occasional smokers (2.7%) was the same as for England.</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8" name="TextBox 27"/>
          <p:cNvSpPr txBox="1"/>
          <p:nvPr/>
        </p:nvSpPr>
        <p:spPr>
          <a:xfrm>
            <a:off x="922876" y="4805532"/>
            <a:ext cx="1872208" cy="246221"/>
          </a:xfrm>
          <a:prstGeom prst="rect">
            <a:avLst/>
          </a:prstGeom>
          <a:noFill/>
        </p:spPr>
        <p:txBody>
          <a:bodyPr wrap="square" rtlCol="0">
            <a:spAutoFit/>
          </a:bodyPr>
          <a:lstStyle/>
          <a:p>
            <a:r>
              <a:rPr lang="en-GB" sz="1000" dirty="0"/>
              <a:t>Not available for this indicator</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9006" y="1878688"/>
            <a:ext cx="4762500" cy="2138363"/>
          </a:xfrm>
          <a:prstGeom prst="rect">
            <a:avLst/>
          </a:prstGeom>
        </p:spPr>
      </p:pic>
    </p:spTree>
    <p:extLst>
      <p:ext uri="{BB962C8B-B14F-4D97-AF65-F5344CB8AC3E}">
        <p14:creationId xmlns:p14="http://schemas.microsoft.com/office/powerpoint/2010/main" val="5762450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a:xfrm>
            <a:off x="58662" y="14548"/>
            <a:ext cx="3293538" cy="3396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0" y="5249"/>
            <a:ext cx="3352200" cy="369332"/>
          </a:xfrm>
          <a:prstGeom prst="rect">
            <a:avLst/>
          </a:prstGeom>
          <a:noFill/>
        </p:spPr>
        <p:txBody>
          <a:bodyPr wrap="none" rtlCol="0">
            <a:spAutoFit/>
          </a:bodyPr>
          <a:lstStyle/>
          <a:p>
            <a:r>
              <a:rPr lang="en-GB" b="1" i="1" dirty="0"/>
              <a:t>The State of Derbyshire 2018</a:t>
            </a:r>
          </a:p>
        </p:txBody>
      </p:sp>
      <p:sp>
        <p:nvSpPr>
          <p:cNvPr id="18" name="Rounded Rectangle 17"/>
          <p:cNvSpPr/>
          <p:nvPr/>
        </p:nvSpPr>
        <p:spPr>
          <a:xfrm>
            <a:off x="4018007" y="4471224"/>
            <a:ext cx="5040561" cy="20606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TextBox 18"/>
          <p:cNvSpPr txBox="1"/>
          <p:nvPr/>
        </p:nvSpPr>
        <p:spPr>
          <a:xfrm>
            <a:off x="4090640" y="4560144"/>
            <a:ext cx="1921519" cy="246221"/>
          </a:xfrm>
          <a:prstGeom prst="rect">
            <a:avLst/>
          </a:prstGeom>
          <a:noFill/>
        </p:spPr>
        <p:txBody>
          <a:bodyPr wrap="square" rtlCol="0">
            <a:spAutoFit/>
          </a:bodyPr>
          <a:lstStyle/>
          <a:p>
            <a:r>
              <a:rPr lang="en-GB" sz="1000" b="1" dirty="0"/>
              <a:t>Variation within the County </a:t>
            </a:r>
          </a:p>
        </p:txBody>
      </p:sp>
      <p:sp>
        <p:nvSpPr>
          <p:cNvPr id="20" name="TextBox 19"/>
          <p:cNvSpPr txBox="1"/>
          <p:nvPr/>
        </p:nvSpPr>
        <p:spPr>
          <a:xfrm>
            <a:off x="5530176" y="5291207"/>
            <a:ext cx="1872208" cy="246221"/>
          </a:xfrm>
          <a:prstGeom prst="rect">
            <a:avLst/>
          </a:prstGeom>
          <a:noFill/>
        </p:spPr>
        <p:txBody>
          <a:bodyPr wrap="square" rtlCol="0">
            <a:spAutoFit/>
          </a:bodyPr>
          <a:lstStyle/>
          <a:p>
            <a:r>
              <a:rPr lang="en-GB" sz="1000" dirty="0"/>
              <a:t>Not available for this indicator</a:t>
            </a:r>
          </a:p>
        </p:txBody>
      </p:sp>
      <p:sp>
        <p:nvSpPr>
          <p:cNvPr id="17" name="Rounded Rectangle 16"/>
          <p:cNvSpPr/>
          <p:nvPr/>
        </p:nvSpPr>
        <p:spPr>
          <a:xfrm>
            <a:off x="58662" y="2978265"/>
            <a:ext cx="3923098" cy="3763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6" name="Group 5"/>
          <p:cNvGrpSpPr/>
          <p:nvPr/>
        </p:nvGrpSpPr>
        <p:grpSpPr>
          <a:xfrm>
            <a:off x="179512" y="382287"/>
            <a:ext cx="5184576" cy="1099567"/>
            <a:chOff x="179512" y="161936"/>
            <a:chExt cx="5184576" cy="1099567"/>
          </a:xfrm>
        </p:grpSpPr>
        <p:sp>
          <p:nvSpPr>
            <p:cNvPr id="2" name="Rounded Rectangle 1"/>
            <p:cNvSpPr/>
            <p:nvPr/>
          </p:nvSpPr>
          <p:spPr>
            <a:xfrm>
              <a:off x="179512" y="161936"/>
              <a:ext cx="5184576" cy="10995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15516" y="309968"/>
              <a:ext cx="5112568" cy="707886"/>
            </a:xfrm>
            <a:prstGeom prst="rect">
              <a:avLst/>
            </a:prstGeom>
            <a:noFill/>
            <a:effectLst>
              <a:softEdge rad="12700"/>
            </a:effectLst>
          </p:spPr>
          <p:txBody>
            <a:bodyPr wrap="square" rtlCol="0">
              <a:spAutoFit/>
            </a:bodyPr>
            <a:lstStyle/>
            <a:p>
              <a:r>
                <a:rPr lang="en-GB" sz="1000" b="1" dirty="0"/>
                <a:t>2.10ii Emergency Hospital Admissions for Intentional Self-Harm</a:t>
              </a:r>
            </a:p>
            <a:p>
              <a:r>
                <a:rPr lang="en-GB" sz="1000" dirty="0"/>
                <a:t>Self-harm is an expression of personal distress and there are varied reasons for a person to harm themselves irrespective of the purpose of the act. There is a significant and persistent risk of future suicide following an episode of self-harm. </a:t>
              </a:r>
            </a:p>
          </p:txBody>
        </p:sp>
      </p:grpSp>
      <p:grpSp>
        <p:nvGrpSpPr>
          <p:cNvPr id="3" name="Group 2"/>
          <p:cNvGrpSpPr/>
          <p:nvPr/>
        </p:nvGrpSpPr>
        <p:grpSpPr>
          <a:xfrm>
            <a:off x="365457" y="1546531"/>
            <a:ext cx="3384376" cy="1367556"/>
            <a:chOff x="179512" y="1413372"/>
            <a:chExt cx="3384376" cy="1367556"/>
          </a:xfrm>
        </p:grpSpPr>
        <p:sp>
          <p:nvSpPr>
            <p:cNvPr id="13" name="Rounded Rectangle 12"/>
            <p:cNvSpPr/>
            <p:nvPr/>
          </p:nvSpPr>
          <p:spPr>
            <a:xfrm>
              <a:off x="179512" y="1413372"/>
              <a:ext cx="3384376" cy="13675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260309" y="1654759"/>
              <a:ext cx="3240360" cy="553998"/>
            </a:xfrm>
            <a:prstGeom prst="rect">
              <a:avLst/>
            </a:prstGeom>
            <a:noFill/>
          </p:spPr>
          <p:txBody>
            <a:bodyPr wrap="square" rtlCol="0">
              <a:spAutoFit/>
            </a:bodyPr>
            <a:lstStyle/>
            <a:p>
              <a:r>
                <a:rPr lang="en-GB" sz="1000" dirty="0"/>
                <a:t>At 242.6 per 100,000 population, in 2016/17 the rate remained significantly worse than for England (185.3) but had fallen from the previous period (242.6).</a:t>
              </a:r>
            </a:p>
          </p:txBody>
        </p:sp>
      </p:grpSp>
      <p:grpSp>
        <p:nvGrpSpPr>
          <p:cNvPr id="10" name="Group 9"/>
          <p:cNvGrpSpPr/>
          <p:nvPr/>
        </p:nvGrpSpPr>
        <p:grpSpPr>
          <a:xfrm>
            <a:off x="4010598" y="1518766"/>
            <a:ext cx="5040560" cy="2924063"/>
            <a:chOff x="3999934" y="1615755"/>
            <a:chExt cx="5040560" cy="2924063"/>
          </a:xfrm>
        </p:grpSpPr>
        <p:sp>
          <p:nvSpPr>
            <p:cNvPr id="16" name="Rounded Rectangle 15"/>
            <p:cNvSpPr/>
            <p:nvPr/>
          </p:nvSpPr>
          <p:spPr>
            <a:xfrm>
              <a:off x="3999934" y="1615755"/>
              <a:ext cx="5040560" cy="2924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062129" y="1729456"/>
              <a:ext cx="1301959" cy="246221"/>
            </a:xfrm>
            <a:prstGeom prst="rect">
              <a:avLst/>
            </a:prstGeom>
            <a:noFill/>
          </p:spPr>
          <p:txBody>
            <a:bodyPr wrap="none" rtlCol="0">
              <a:spAutoFit/>
            </a:bodyPr>
            <a:lstStyle/>
            <a:p>
              <a:r>
                <a:rPr lang="en-GB" sz="1000" b="1" dirty="0"/>
                <a:t>CIPFA neighbours</a:t>
              </a:r>
            </a:p>
          </p:txBody>
        </p:sp>
      </p:grpSp>
      <p:sp>
        <p:nvSpPr>
          <p:cNvPr id="11" name="TextBox 10"/>
          <p:cNvSpPr txBox="1"/>
          <p:nvPr/>
        </p:nvSpPr>
        <p:spPr>
          <a:xfrm>
            <a:off x="251520" y="3106621"/>
            <a:ext cx="611065" cy="246221"/>
          </a:xfrm>
          <a:prstGeom prst="rect">
            <a:avLst/>
          </a:prstGeom>
          <a:noFill/>
        </p:spPr>
        <p:txBody>
          <a:bodyPr wrap="none" rtlCol="0">
            <a:spAutoFit/>
          </a:bodyPr>
          <a:lstStyle/>
          <a:p>
            <a:r>
              <a:rPr lang="en-GB" sz="1000" b="1" dirty="0"/>
              <a:t>Trends</a:t>
            </a:r>
          </a:p>
        </p:txBody>
      </p:sp>
      <p:sp>
        <p:nvSpPr>
          <p:cNvPr id="38" name="Oval 37"/>
          <p:cNvSpPr/>
          <p:nvPr/>
        </p:nvSpPr>
        <p:spPr>
          <a:xfrm>
            <a:off x="5652120" y="613034"/>
            <a:ext cx="648072" cy="673097"/>
          </a:xfrm>
          <a:prstGeom prst="ellipse">
            <a:avLst/>
          </a:prstGeom>
          <a:solidFill>
            <a:schemeClr val="bg1"/>
          </a:solidFill>
          <a:ln w="730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2" name="Group 21"/>
          <p:cNvGrpSpPr/>
          <p:nvPr/>
        </p:nvGrpSpPr>
        <p:grpSpPr>
          <a:xfrm>
            <a:off x="6444208" y="6587514"/>
            <a:ext cx="2595600" cy="258042"/>
            <a:chOff x="6444208" y="6587514"/>
            <a:chExt cx="2595600" cy="258042"/>
          </a:xfrm>
        </p:grpSpPr>
        <p:sp>
          <p:nvSpPr>
            <p:cNvPr id="15" name="Rounded Rectangle 14"/>
            <p:cNvSpPr/>
            <p:nvPr/>
          </p:nvSpPr>
          <p:spPr>
            <a:xfrm>
              <a:off x="6444208" y="6587514"/>
              <a:ext cx="2525263" cy="2421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GB" dirty="0"/>
                <a:t>POF</a:t>
              </a:r>
            </a:p>
          </p:txBody>
        </p:sp>
        <p:grpSp>
          <p:nvGrpSpPr>
            <p:cNvPr id="31" name="Group 30"/>
            <p:cNvGrpSpPr/>
            <p:nvPr/>
          </p:nvGrpSpPr>
          <p:grpSpPr>
            <a:xfrm>
              <a:off x="8304946" y="6599335"/>
              <a:ext cx="734862" cy="246221"/>
              <a:chOff x="7020272" y="6583745"/>
              <a:chExt cx="755530" cy="246221"/>
            </a:xfrm>
          </p:grpSpPr>
          <p:sp>
            <p:nvSpPr>
              <p:cNvPr id="32" name="Rounded Rectangle 31"/>
              <p:cNvSpPr/>
              <p:nvPr/>
            </p:nvSpPr>
            <p:spPr>
              <a:xfrm>
                <a:off x="7020272" y="6596459"/>
                <a:ext cx="576064" cy="208972"/>
              </a:xfrm>
              <a:prstGeom prst="roundRect">
                <a:avLst/>
              </a:prstGeom>
              <a:solidFill>
                <a:srgbClr val="9227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33" name="TextBox 32"/>
              <p:cNvSpPr txBox="1"/>
              <p:nvPr/>
            </p:nvSpPr>
            <p:spPr>
              <a:xfrm>
                <a:off x="7055802" y="6583745"/>
                <a:ext cx="720000" cy="246221"/>
              </a:xfrm>
              <a:prstGeom prst="rect">
                <a:avLst/>
              </a:prstGeom>
              <a:noFill/>
            </p:spPr>
            <p:txBody>
              <a:bodyPr wrap="square" rtlCol="0">
                <a:noAutofit/>
              </a:bodyPr>
              <a:lstStyle/>
              <a:p>
                <a:r>
                  <a:rPr lang="en-GB" sz="1000" dirty="0">
                    <a:solidFill>
                      <a:schemeClr val="bg1"/>
                    </a:solidFill>
                  </a:rPr>
                  <a:t>PHOF</a:t>
                </a:r>
              </a:p>
            </p:txBody>
          </p:sp>
        </p:grpSp>
      </p:grpSp>
      <p:sp>
        <p:nvSpPr>
          <p:cNvPr id="28" name="TextBox 27"/>
          <p:cNvSpPr txBox="1"/>
          <p:nvPr/>
        </p:nvSpPr>
        <p:spPr>
          <a:xfrm>
            <a:off x="922876" y="4805532"/>
            <a:ext cx="1872208" cy="246221"/>
          </a:xfrm>
          <a:prstGeom prst="rect">
            <a:avLst/>
          </a:prstGeom>
          <a:noFill/>
        </p:spPr>
        <p:txBody>
          <a:bodyPr wrap="square" rtlCol="0">
            <a:spAutoFit/>
          </a:bodyPr>
          <a:lstStyle/>
          <a:p>
            <a:r>
              <a:rPr lang="en-GB" sz="1000" dirty="0"/>
              <a:t>Not available for this indicator</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27" y="3390044"/>
            <a:ext cx="3555556" cy="3111111"/>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628" y="1878688"/>
            <a:ext cx="4762500" cy="2343150"/>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7037" y="4782476"/>
            <a:ext cx="4762500" cy="1652588"/>
          </a:xfrm>
          <a:prstGeom prst="rect">
            <a:avLst/>
          </a:prstGeom>
        </p:spPr>
      </p:pic>
      <p:sp>
        <p:nvSpPr>
          <p:cNvPr id="34" name="Down Arrow 33"/>
          <p:cNvSpPr/>
          <p:nvPr/>
        </p:nvSpPr>
        <p:spPr>
          <a:xfrm>
            <a:off x="5868144" y="783340"/>
            <a:ext cx="216024" cy="349898"/>
          </a:xfrm>
          <a:prstGeom prst="downArrow">
            <a:avLst/>
          </a:prstGeom>
          <a:solidFill>
            <a:srgbClr val="FFC000"/>
          </a:solidFill>
          <a:ln>
            <a:solidFill>
              <a:srgbClr val="FFC000"/>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639703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Presentation - Slides - Purpl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CC Theme - Purple on White" id="{57B4C75A-4B87-453C-A58D-CBAA0CF7168C}" vid="{FA80B387-F0C3-4645-B003-C66F867F29A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DCC Theme - Purple on White" id="{57B4C75A-4B87-453C-A58D-CBAA0CF7168C}" vid="{D67B7C90-CBE8-4A96-8915-420CEED6A4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DCC Theme - White on Purple</Template>
  <TotalTime>7973</TotalTime>
  <Words>45981</Words>
  <Application>Microsoft Office PowerPoint</Application>
  <PresentationFormat>On-screen Show (4:3)</PresentationFormat>
  <Paragraphs>4360</Paragraphs>
  <Slides>300</Slides>
  <Notes>0</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300</vt:i4>
      </vt:variant>
    </vt:vector>
  </HeadingPairs>
  <TitlesOfParts>
    <vt:vector size="304" baseType="lpstr">
      <vt:lpstr>Arial</vt:lpstr>
      <vt:lpstr>Calibri</vt:lpstr>
      <vt:lpstr>Presentation - Slides - Purple 1</vt:lpstr>
      <vt:lpstr>Custom Design</vt:lpstr>
      <vt:lpstr>PowerPoint Presentation</vt:lpstr>
      <vt:lpstr>Version control</vt:lpstr>
      <vt:lpstr>Introduction</vt:lpstr>
      <vt:lpstr>Documents relating to the JSNA</vt:lpstr>
      <vt:lpstr>Contents</vt:lpstr>
      <vt:lpstr>Key to indicator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Derbyshire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McManus (Adult Care)</dc:creator>
  <cp:lastModifiedBy>Chris McManus (Adult Social Care and Health)</cp:lastModifiedBy>
  <cp:revision>564</cp:revision>
  <dcterms:created xsi:type="dcterms:W3CDTF">2019-01-09T15:45:43Z</dcterms:created>
  <dcterms:modified xsi:type="dcterms:W3CDTF">2019-12-19T11:22:37Z</dcterms:modified>
</cp:coreProperties>
</file>